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77" r:id="rId2"/>
    <p:sldId id="278" r:id="rId3"/>
    <p:sldId id="279" r:id="rId4"/>
    <p:sldId id="280" r:id="rId5"/>
    <p:sldId id="281" r:id="rId6"/>
    <p:sldId id="282" r:id="rId7"/>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328" r:id="rId53"/>
    <p:sldId id="329" r:id="rId54"/>
    <p:sldId id="330" r:id="rId55"/>
    <p:sldId id="331" r:id="rId56"/>
    <p:sldId id="332" r:id="rId57"/>
    <p:sldId id="333" r:id="rId58"/>
    <p:sldId id="334" r:id="rId59"/>
    <p:sldId id="344" r:id="rId60"/>
    <p:sldId id="335" r:id="rId61"/>
    <p:sldId id="336" r:id="rId62"/>
    <p:sldId id="337" r:id="rId63"/>
    <p:sldId id="338" r:id="rId64"/>
    <p:sldId id="339" r:id="rId65"/>
    <p:sldId id="340" r:id="rId66"/>
    <p:sldId id="341" r:id="rId67"/>
    <p:sldId id="342" r:id="rId68"/>
    <p:sldId id="343" r:id="rId69"/>
    <p:sldId id="257"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p:restoredTop sz="63682" autoAdjust="0"/>
  </p:normalViewPr>
  <p:slideViewPr>
    <p:cSldViewPr>
      <p:cViewPr varScale="1">
        <p:scale>
          <a:sx n="44" d="100"/>
          <a:sy n="44" d="100"/>
        </p:scale>
        <p:origin x="1920" y="28"/>
      </p:cViewPr>
      <p:guideLst>
        <p:guide orient="horz" pos="2160"/>
        <p:guide pos="2784"/>
        <p:guide pos="2880"/>
      </p:guideLst>
    </p:cSldViewPr>
  </p:slideViewPr>
  <p:notesTextViewPr>
    <p:cViewPr>
      <p:scale>
        <a:sx n="1" d="1"/>
        <a:sy n="1" d="1"/>
      </p:scale>
      <p:origin x="0" y="0"/>
    </p:cViewPr>
  </p:notesTextViewPr>
  <p:sorterViewPr>
    <p:cViewPr>
      <p:scale>
        <a:sx n="100" d="100"/>
        <a:sy n="100" d="100"/>
      </p:scale>
      <p:origin x="0" y="-148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BC20D9-F8BA-A440-8BBB-84EF29659C34}" type="datetimeFigureOut">
              <a:rPr lang="en-US" smtClean="0"/>
              <a:t>5/4/2020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8CBF25-D115-7545-8EAE-C0D68ED3945E}" type="slidenum">
              <a:rPr lang="en-US" smtClean="0"/>
              <a:t>‹#›</a:t>
            </a:fld>
            <a:endParaRPr lang="en-US"/>
          </a:p>
        </p:txBody>
      </p:sp>
    </p:spTree>
    <p:extLst>
      <p:ext uri="{BB962C8B-B14F-4D97-AF65-F5344CB8AC3E}">
        <p14:creationId xmlns:p14="http://schemas.microsoft.com/office/powerpoint/2010/main" val="26143288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a:t>
            </a:fld>
            <a:endParaRPr lang="en-US"/>
          </a:p>
        </p:txBody>
      </p:sp>
    </p:spTree>
    <p:extLst>
      <p:ext uri="{BB962C8B-B14F-4D97-AF65-F5344CB8AC3E}">
        <p14:creationId xmlns:p14="http://schemas.microsoft.com/office/powerpoint/2010/main" val="1535035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does MyPlate fit with</a:t>
            </a:r>
            <a:r>
              <a:rPr lang="en-US" b="1" baseline="0" dirty="0" smtClean="0"/>
              <a:t> feeding kids</a:t>
            </a:r>
            <a:r>
              <a:rPr lang="en-US" b="1" dirty="0" smtClean="0"/>
              <a:t>?</a:t>
            </a:r>
          </a:p>
          <a:p>
            <a:endParaRPr lang="en-US" b="1" dirty="0" smtClean="0"/>
          </a:p>
          <a:p>
            <a:r>
              <a:rPr lang="en-US" dirty="0" smtClean="0"/>
              <a:t>-It is a great tool for planning meals and gives us an overall</a:t>
            </a:r>
            <a:r>
              <a:rPr lang="en-US" baseline="0" dirty="0" smtClean="0"/>
              <a:t> plan of what to provide.</a:t>
            </a:r>
            <a:endParaRPr lang="en-US" dirty="0" smtClean="0"/>
          </a:p>
          <a:p>
            <a:r>
              <a:rPr lang="en-US" dirty="0" smtClean="0"/>
              <a:t>-It recommends all the basic food groups: protein,</a:t>
            </a:r>
            <a:r>
              <a:rPr lang="en-US" baseline="0" dirty="0" smtClean="0"/>
              <a:t> grains</a:t>
            </a:r>
            <a:r>
              <a:rPr lang="en-US" dirty="0" smtClean="0"/>
              <a:t>, fruits and vegetables, and dairy and shows</a:t>
            </a:r>
            <a:r>
              <a:rPr lang="en-US" baseline="0" dirty="0" smtClean="0"/>
              <a:t> that we need some from each food group at mealtime</a:t>
            </a:r>
            <a:r>
              <a:rPr lang="en-US" dirty="0" smtClean="0"/>
              <a:t>.</a:t>
            </a:r>
          </a:p>
          <a:p>
            <a:r>
              <a:rPr lang="en-US" dirty="0" smtClean="0"/>
              <a:t>-It encourages sitting down and having a meal, not just snacking throughout</a:t>
            </a:r>
            <a:r>
              <a:rPr lang="en-US" baseline="0" dirty="0" smtClean="0"/>
              <a:t> the day</a:t>
            </a:r>
            <a:r>
              <a:rPr lang="en-US" dirty="0" smtClean="0"/>
              <a:t>.</a:t>
            </a:r>
          </a:p>
          <a:p>
            <a:endParaRPr lang="en-US" dirty="0" smtClean="0"/>
          </a:p>
          <a:p>
            <a:r>
              <a:rPr lang="en-US" dirty="0" smtClean="0"/>
              <a:t>Source:   https://www.choosemyplate.gov/health-and-nutrition-information</a:t>
            </a:r>
          </a:p>
          <a:p>
            <a:endParaRPr lang="en-US" dirty="0" smtClean="0"/>
          </a:p>
        </p:txBody>
      </p:sp>
      <p:sp>
        <p:nvSpPr>
          <p:cNvPr id="4" name="Slide Number Placeholder 3"/>
          <p:cNvSpPr>
            <a:spLocks noGrp="1"/>
          </p:cNvSpPr>
          <p:nvPr>
            <p:ph type="sldNum" sz="quarter" idx="10"/>
          </p:nvPr>
        </p:nvSpPr>
        <p:spPr/>
        <p:txBody>
          <a:bodyPr/>
          <a:lstStyle/>
          <a:p>
            <a:fld id="{B834FA90-CED3-4D27-A835-521FD665461C}" type="slidenum">
              <a:rPr lang="en-US" smtClean="0"/>
              <a:pPr/>
              <a:t>10</a:t>
            </a:fld>
            <a:endParaRPr lang="en-US"/>
          </a:p>
        </p:txBody>
      </p:sp>
    </p:spTree>
    <p:extLst>
      <p:ext uri="{BB962C8B-B14F-4D97-AF65-F5344CB8AC3E}">
        <p14:creationId xmlns:p14="http://schemas.microsoft.com/office/powerpoint/2010/main" val="410004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children are able, allow them to serve themselves.</a:t>
            </a:r>
            <a:r>
              <a:rPr lang="en-US" baseline="0" dirty="0" smtClean="0"/>
              <a:t> </a:t>
            </a:r>
            <a:r>
              <a:rPr lang="en-US" dirty="0" smtClean="0"/>
              <a:t>Even young</a:t>
            </a:r>
            <a:r>
              <a:rPr lang="en-US" baseline="0" dirty="0" smtClean="0"/>
              <a:t> children </a:t>
            </a:r>
            <a:r>
              <a:rPr lang="en-US" dirty="0" smtClean="0"/>
              <a:t>can practice serving from small bowls that you hold for them. They'll learn new skills and feel "all grown up.“</a:t>
            </a:r>
            <a:r>
              <a:rPr lang="en-US" baseline="0" dirty="0" smtClean="0"/>
              <a:t> </a:t>
            </a:r>
            <a:r>
              <a:rPr lang="en-US" dirty="0" smtClean="0"/>
              <a:t>Teach them to take small amounts at first. Tell them they can get more if they are still hungry.</a:t>
            </a:r>
            <a:r>
              <a:rPr lang="en-US" baseline="0" dirty="0" smtClean="0"/>
              <a:t> </a:t>
            </a:r>
            <a:r>
              <a:rPr lang="en-US" dirty="0" smtClean="0"/>
              <a:t>Serve foods that are "too hot" for your child to serve themselves safely (for example, soups). Ask your child how much they want. Make sure food isn't too hot for children to eat.</a:t>
            </a:r>
          </a:p>
          <a:p>
            <a:endParaRPr lang="en-US" dirty="0" smtClean="0"/>
          </a:p>
          <a:p>
            <a:r>
              <a:rPr lang="en-US" dirty="0" smtClean="0"/>
              <a:t>Go to http://www.choosemyplate.gov/preschoolers.html for more specifics on amounts when feeding young children.  </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11</a:t>
            </a:fld>
            <a:endParaRPr lang="en-US"/>
          </a:p>
        </p:txBody>
      </p:sp>
    </p:spTree>
    <p:extLst>
      <p:ext uri="{BB962C8B-B14F-4D97-AF65-F5344CB8AC3E}">
        <p14:creationId xmlns:p14="http://schemas.microsoft.com/office/powerpoint/2010/main" val="999308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31774">
              <a:defRPr/>
            </a:pPr>
            <a:r>
              <a:rPr lang="en-US" dirty="0" smtClean="0"/>
              <a:t>We know that children don’t think about </a:t>
            </a:r>
            <a:r>
              <a:rPr lang="en-US" dirty="0" err="1" smtClean="0"/>
              <a:t>MyPlate</a:t>
            </a:r>
            <a:r>
              <a:rPr lang="en-US" dirty="0" smtClean="0"/>
              <a:t> or any dietary “recommendations” when they sit down at the table?</a:t>
            </a:r>
            <a:r>
              <a:rPr lang="en-US" baseline="0" dirty="0" smtClean="0"/>
              <a:t>  Why do they eat what they do?</a:t>
            </a:r>
            <a:endParaRPr lang="en-US" dirty="0" smtClean="0"/>
          </a:p>
          <a:p>
            <a:endParaRPr lang="en-US" dirty="0" smtClean="0"/>
          </a:p>
          <a:p>
            <a:pPr defTabSz="931774">
              <a:defRPr/>
            </a:pPr>
            <a:r>
              <a:rPr lang="en-US" b="1" dirty="0" smtClean="0"/>
              <a:t>Certain tastes are innately preferred</a:t>
            </a:r>
            <a:r>
              <a:rPr lang="en-US" b="0" baseline="0" dirty="0" smtClean="0"/>
              <a:t>:  T</a:t>
            </a:r>
            <a:r>
              <a:rPr lang="en-US" dirty="0" smtClean="0"/>
              <a:t>aste (which includes sweet, sour, salty, bitter</a:t>
            </a:r>
            <a:r>
              <a:rPr lang="en-US" baseline="0" dirty="0" smtClean="0"/>
              <a:t> and </a:t>
            </a:r>
            <a:r>
              <a:rPr lang="en-US" dirty="0" smtClean="0"/>
              <a:t>umami</a:t>
            </a:r>
            <a:r>
              <a:rPr lang="en-US" baseline="0" dirty="0" smtClean="0"/>
              <a:t> or </a:t>
            </a:r>
            <a:r>
              <a:rPr lang="en-US" dirty="0" smtClean="0"/>
              <a:t>savory) preferences have a strong natural component. Sweet, umami, and salty substances are preferred at very young ages, whereas bitter and many sour substances are</a:t>
            </a:r>
            <a:r>
              <a:rPr lang="en-US" baseline="0" dirty="0" smtClean="0"/>
              <a:t> often </a:t>
            </a:r>
            <a:r>
              <a:rPr lang="en-US" dirty="0" smtClean="0"/>
              <a:t>refused.</a:t>
            </a:r>
            <a:r>
              <a:rPr lang="en-US" baseline="0" dirty="0" smtClean="0"/>
              <a:t>  Many times we p</a:t>
            </a:r>
            <a:r>
              <a:rPr lang="en-US" dirty="0" smtClean="0"/>
              <a:t>refer high calorie, energy dense foods.  If we put a plate of broccoli</a:t>
            </a:r>
            <a:r>
              <a:rPr lang="en-US" baseline="0" dirty="0" smtClean="0"/>
              <a:t> and a plate of brownies in front of children, they are generally going to prefer the brownies.</a:t>
            </a:r>
            <a:endParaRPr lang="en-US" dirty="0" smtClean="0"/>
          </a:p>
          <a:p>
            <a:endParaRPr lang="en-US" dirty="0" smtClean="0"/>
          </a:p>
          <a:p>
            <a:pPr defTabSz="931774">
              <a:defRPr/>
            </a:pPr>
            <a:r>
              <a:rPr lang="en-US" b="1" dirty="0" err="1" smtClean="0"/>
              <a:t>Neophobia</a:t>
            </a:r>
            <a:r>
              <a:rPr lang="en-US" b="1" baseline="0" dirty="0" smtClean="0"/>
              <a:t> </a:t>
            </a:r>
            <a:r>
              <a:rPr lang="en-US" baseline="0" dirty="0" smtClean="0"/>
              <a:t>or the aversion to new food is common and normal in the years between 2 and 5. Food </a:t>
            </a:r>
            <a:r>
              <a:rPr lang="en-US" baseline="0" dirty="0" err="1" smtClean="0"/>
              <a:t>neophobia</a:t>
            </a:r>
            <a:r>
              <a:rPr lang="en-US" baseline="0" dirty="0" smtClean="0"/>
              <a:t> appears to be a evolutionary response which results in young children initially rejecting a new food. In hunter gatherer societies this </a:t>
            </a:r>
            <a:r>
              <a:rPr lang="en-US" baseline="0" dirty="0" err="1" smtClean="0"/>
              <a:t>neophobia</a:t>
            </a:r>
            <a:r>
              <a:rPr lang="en-US" baseline="0" dirty="0" smtClean="0"/>
              <a:t> was a protective response as ingesting new and unfamiliar foods was potentially risky and could result in illness or even death.  </a:t>
            </a:r>
            <a:r>
              <a:rPr lang="en-US" baseline="0" dirty="0" err="1" smtClean="0"/>
              <a:t>Neophobia</a:t>
            </a:r>
            <a:r>
              <a:rPr lang="en-US" baseline="0" dirty="0" smtClean="0"/>
              <a:t> changes with age and is minimal in infancy, may increase in early childhood and then usually declines to adulthood.</a:t>
            </a:r>
          </a:p>
          <a:p>
            <a:pPr defTabSz="931774">
              <a:defRPr/>
            </a:pPr>
            <a:endParaRPr lang="en-US" baseline="0" dirty="0" smtClean="0"/>
          </a:p>
          <a:p>
            <a:pPr defTabSz="931774">
              <a:defRPr/>
            </a:pPr>
            <a:r>
              <a:rPr lang="en-US" b="1" dirty="0" smtClean="0"/>
              <a:t>Repeated opportunities to experience food</a:t>
            </a:r>
            <a:r>
              <a:rPr lang="en-US" b="1" baseline="0" dirty="0" smtClean="0"/>
              <a:t> </a:t>
            </a:r>
            <a:r>
              <a:rPr lang="en-US" baseline="0" dirty="0" smtClean="0"/>
              <a:t>- </a:t>
            </a:r>
            <a:r>
              <a:rPr lang="en-US" dirty="0" smtClean="0"/>
              <a:t>Some research shows that repeating</a:t>
            </a:r>
            <a:r>
              <a:rPr lang="en-US" baseline="0" dirty="0" smtClean="0"/>
              <a:t> a child’s exposure to food and increase the likelihood of accepting the food. I</a:t>
            </a:r>
            <a:r>
              <a:rPr lang="en-US" dirty="0" smtClean="0"/>
              <a:t>t may take 5</a:t>
            </a:r>
            <a:r>
              <a:rPr lang="en-US" baseline="0" dirty="0" smtClean="0"/>
              <a:t> or </a:t>
            </a:r>
            <a:r>
              <a:rPr lang="en-US" dirty="0" smtClean="0"/>
              <a:t>10 opportunities to taste a new food before it becomes a</a:t>
            </a:r>
            <a:r>
              <a:rPr lang="en-US" baseline="0" dirty="0" smtClean="0"/>
              <a:t> </a:t>
            </a:r>
            <a:r>
              <a:rPr lang="en-US" dirty="0" smtClean="0"/>
              <a:t>preferred food. The significance of this is that caregivers need</a:t>
            </a:r>
            <a:r>
              <a:rPr lang="en-US" baseline="0" dirty="0" smtClean="0"/>
              <a:t> </a:t>
            </a:r>
            <a:r>
              <a:rPr lang="en-US" dirty="0" smtClean="0"/>
              <a:t>to persevere and to continue</a:t>
            </a:r>
            <a:r>
              <a:rPr lang="en-US" baseline="0" dirty="0" smtClean="0"/>
              <a:t> to </a:t>
            </a:r>
            <a:r>
              <a:rPr lang="en-US" dirty="0" smtClean="0"/>
              <a:t>reoffer a new food. </a:t>
            </a:r>
            <a:r>
              <a:rPr lang="en-US" baseline="0" dirty="0" smtClean="0"/>
              <a:t> </a:t>
            </a:r>
            <a:r>
              <a:rPr lang="en-US" dirty="0" smtClean="0"/>
              <a:t>Unfortunately, many caregivers interpret first</a:t>
            </a:r>
            <a:r>
              <a:rPr lang="en-US" baseline="0" dirty="0" smtClean="0"/>
              <a:t> </a:t>
            </a:r>
            <a:r>
              <a:rPr lang="en-US" dirty="0" smtClean="0"/>
              <a:t>responses to a new food as dislike and may</a:t>
            </a:r>
            <a:r>
              <a:rPr lang="en-US" baseline="0" dirty="0" smtClean="0"/>
              <a:t> </a:t>
            </a:r>
            <a:r>
              <a:rPr lang="en-US" dirty="0" smtClean="0"/>
              <a:t>try new foods</a:t>
            </a:r>
            <a:r>
              <a:rPr lang="en-US" baseline="0" dirty="0" smtClean="0"/>
              <a:t> </a:t>
            </a:r>
            <a:r>
              <a:rPr lang="en-US" dirty="0" smtClean="0"/>
              <a:t>only one or two times, often not giving the child</a:t>
            </a:r>
            <a:r>
              <a:rPr lang="en-US" baseline="0" dirty="0" smtClean="0"/>
              <a:t> </a:t>
            </a:r>
            <a:r>
              <a:rPr lang="en-US" dirty="0" smtClean="0"/>
              <a:t>enough</a:t>
            </a:r>
            <a:r>
              <a:rPr lang="en-US" baseline="0" dirty="0" smtClean="0"/>
              <a:t> </a:t>
            </a:r>
            <a:r>
              <a:rPr lang="en-US" dirty="0" smtClean="0"/>
              <a:t>opportunities to develop a preference for a particular food.</a:t>
            </a:r>
          </a:p>
          <a:p>
            <a:pPr defTabSz="931774">
              <a:defRPr/>
            </a:pPr>
            <a:endParaRPr lang="en-US" dirty="0" smtClean="0"/>
          </a:p>
          <a:p>
            <a:pPr defTabSz="931774">
              <a:defRPr/>
            </a:pPr>
            <a:r>
              <a:rPr lang="en-US" b="1" dirty="0" smtClean="0"/>
              <a:t>Influences of peers</a:t>
            </a:r>
            <a:r>
              <a:rPr lang="en-US" b="1" baseline="0" dirty="0" smtClean="0"/>
              <a:t> and the media </a:t>
            </a:r>
            <a:r>
              <a:rPr lang="en-US" baseline="0" dirty="0" smtClean="0"/>
              <a:t>- </a:t>
            </a:r>
            <a:r>
              <a:rPr lang="en-US" dirty="0" smtClean="0"/>
              <a:t>Some research also</a:t>
            </a:r>
            <a:r>
              <a:rPr lang="en-US" baseline="0" dirty="0" smtClean="0"/>
              <a:t> suggests that the greater consumption by tablemates is a good predictor of acceptance of foods.  If children see their friends eating the food, they will be more likely to consume that food.  How much of an influence do you think the media plays in a young child’s food decisions?</a:t>
            </a:r>
            <a:endParaRPr lang="en-US" dirty="0" smtClean="0"/>
          </a:p>
          <a:p>
            <a:endParaRPr lang="en-US" dirty="0" smtClean="0"/>
          </a:p>
          <a:p>
            <a:r>
              <a:rPr lang="en-US" dirty="0" smtClean="0"/>
              <a:t>Beauchamp, G. &amp; </a:t>
            </a:r>
            <a:r>
              <a:rPr lang="en-US" dirty="0" err="1" smtClean="0"/>
              <a:t>Mennella</a:t>
            </a:r>
            <a:r>
              <a:rPr lang="en-US" dirty="0" smtClean="0"/>
              <a:t>, J. (2009). Early flavor learning and its impact on</a:t>
            </a:r>
            <a:r>
              <a:rPr lang="en-US" baseline="0" dirty="0" smtClean="0"/>
              <a:t> </a:t>
            </a:r>
            <a:r>
              <a:rPr lang="en-US" dirty="0" smtClean="0"/>
              <a:t>later feeding behavior. Journal of Pediatric Gastroenterology and Nutrition</a:t>
            </a:r>
            <a:r>
              <a:rPr lang="en-US" baseline="0" dirty="0" smtClean="0"/>
              <a:t> </a:t>
            </a:r>
            <a:r>
              <a:rPr lang="en-US" dirty="0" smtClean="0"/>
              <a:t>48, S25–S30. </a:t>
            </a:r>
          </a:p>
          <a:p>
            <a:endParaRPr lang="en-US" dirty="0" smtClean="0"/>
          </a:p>
          <a:p>
            <a:r>
              <a:rPr lang="en-US" dirty="0" smtClean="0"/>
              <a:t>Birch, L. (1999). Development of food preferences. Annual Review of Nutrition</a:t>
            </a:r>
            <a:r>
              <a:rPr lang="en-US" baseline="0" dirty="0" smtClean="0"/>
              <a:t> </a:t>
            </a:r>
            <a:r>
              <a:rPr lang="en-US" dirty="0" smtClean="0"/>
              <a:t>19, 41–62.</a:t>
            </a:r>
          </a:p>
          <a:p>
            <a:endParaRPr lang="en-US" dirty="0" smtClean="0"/>
          </a:p>
          <a:p>
            <a:r>
              <a:rPr lang="en-US" dirty="0" err="1" smtClean="0"/>
              <a:t>Salvy</a:t>
            </a:r>
            <a:r>
              <a:rPr lang="en-US" dirty="0" smtClean="0"/>
              <a:t> S.J., de la </a:t>
            </a:r>
            <a:r>
              <a:rPr lang="en-US" dirty="0" err="1" smtClean="0"/>
              <a:t>Haye</a:t>
            </a:r>
            <a:r>
              <a:rPr lang="en-US" dirty="0" smtClean="0"/>
              <a:t> K., </a:t>
            </a:r>
            <a:r>
              <a:rPr lang="en-US" dirty="0" err="1" smtClean="0"/>
              <a:t>Bowker</a:t>
            </a:r>
            <a:r>
              <a:rPr lang="en-US" dirty="0" smtClean="0"/>
              <a:t> J.C., </a:t>
            </a:r>
            <a:r>
              <a:rPr lang="en-US" dirty="0" err="1" smtClean="0"/>
              <a:t>Hermans</a:t>
            </a:r>
            <a:r>
              <a:rPr lang="en-US" dirty="0" smtClean="0"/>
              <a:t> R.C.</a:t>
            </a:r>
            <a:r>
              <a:rPr lang="en-US" baseline="0" dirty="0" smtClean="0"/>
              <a:t> </a:t>
            </a:r>
            <a:r>
              <a:rPr lang="en-US" dirty="0" smtClean="0"/>
              <a:t>Influence of peers and friends on children's and adolescents' eating and activity behaviors. (2012) </a:t>
            </a:r>
            <a:r>
              <a:rPr lang="en-US" dirty="0" err="1" smtClean="0"/>
              <a:t>Physiol</a:t>
            </a:r>
            <a:r>
              <a:rPr lang="en-US" dirty="0" smtClean="0"/>
              <a:t> </a:t>
            </a:r>
            <a:r>
              <a:rPr lang="en-US" dirty="0" err="1" smtClean="0"/>
              <a:t>Behav</a:t>
            </a:r>
            <a:r>
              <a:rPr lang="en-US" dirty="0" smtClean="0"/>
              <a:t>.</a:t>
            </a:r>
            <a:r>
              <a:rPr lang="en-US" baseline="0" dirty="0" smtClean="0"/>
              <a:t> 1</a:t>
            </a:r>
            <a:r>
              <a:rPr lang="en-US" dirty="0" smtClean="0"/>
              <a:t>06(3):369-78.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12</a:t>
            </a:fld>
            <a:endParaRPr lang="en-US"/>
          </a:p>
        </p:txBody>
      </p:sp>
    </p:spTree>
    <p:extLst>
      <p:ext uri="{BB962C8B-B14F-4D97-AF65-F5344CB8AC3E}">
        <p14:creationId xmlns:p14="http://schemas.microsoft.com/office/powerpoint/2010/main" val="2291417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D5977421-A012-4095-BF71-65003E383FF9}" type="slidenum">
              <a:rPr lang="en-US"/>
              <a:pPr/>
              <a:t>13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r>
              <a:rPr lang="en-US" b="1" dirty="0" smtClean="0"/>
              <a:t>Children are UNPREDICTABLE eaters</a:t>
            </a:r>
            <a:endParaRPr lang="en-US" dirty="0" smtClean="0"/>
          </a:p>
          <a:p>
            <a:pPr marL="171450" indent="-171450" eaLnBrk="1" hangingPunct="1">
              <a:buFont typeface="Arial" pitchFamily="34" charset="0"/>
              <a:buChar char="•"/>
            </a:pPr>
            <a:r>
              <a:rPr lang="en-US" dirty="0" smtClean="0"/>
              <a:t>Eat quite a bit one day and very little the next</a:t>
            </a:r>
          </a:p>
          <a:p>
            <a:pPr marL="171450" indent="-171450" eaLnBrk="1" hangingPunct="1">
              <a:buFont typeface="Arial" pitchFamily="34" charset="0"/>
              <a:buChar char="•"/>
            </a:pPr>
            <a:r>
              <a:rPr lang="en-US" dirty="0" smtClean="0"/>
              <a:t>Eat what tastes</a:t>
            </a:r>
            <a:r>
              <a:rPr lang="en-US" baseline="0" dirty="0" smtClean="0"/>
              <a:t> good to them</a:t>
            </a:r>
            <a:r>
              <a:rPr lang="en-US" dirty="0" smtClean="0"/>
              <a:t>, not what they “should”</a:t>
            </a:r>
          </a:p>
          <a:p>
            <a:pPr marL="171450" indent="-171450" eaLnBrk="1" hangingPunct="1">
              <a:buFont typeface="Arial" pitchFamily="34" charset="0"/>
              <a:buChar char="•"/>
            </a:pPr>
            <a:r>
              <a:rPr lang="en-US" dirty="0" smtClean="0"/>
              <a:t>Accept foods one day, reject the next</a:t>
            </a:r>
          </a:p>
          <a:p>
            <a:pPr eaLnBrk="1" hangingPunct="1">
              <a:buFont typeface="Arial" pitchFamily="34" charset="0"/>
              <a:buChar char="•"/>
            </a:pPr>
            <a:endParaRPr lang="en-US" dirty="0" smtClean="0"/>
          </a:p>
          <a:p>
            <a:pPr eaLnBrk="1" hangingPunct="1">
              <a:buFont typeface="Arial" pitchFamily="34" charset="0"/>
              <a:buNone/>
            </a:pPr>
            <a:r>
              <a:rPr lang="en-US" dirty="0" smtClean="0"/>
              <a:t>However, there are some</a:t>
            </a:r>
            <a:r>
              <a:rPr lang="en-US" baseline="0" dirty="0" smtClean="0"/>
              <a:t> things we can generally expect by age:</a:t>
            </a:r>
            <a:endParaRPr lang="en-US" dirty="0" smtClean="0"/>
          </a:p>
        </p:txBody>
      </p:sp>
    </p:spTree>
    <p:extLst>
      <p:ext uri="{BB962C8B-B14F-4D97-AF65-F5344CB8AC3E}">
        <p14:creationId xmlns:p14="http://schemas.microsoft.com/office/powerpoint/2010/main" val="50554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14</a:t>
            </a:fld>
            <a:endParaRPr lang="en-US"/>
          </a:p>
        </p:txBody>
      </p:sp>
    </p:spTree>
    <p:extLst>
      <p:ext uri="{BB962C8B-B14F-4D97-AF65-F5344CB8AC3E}">
        <p14:creationId xmlns:p14="http://schemas.microsoft.com/office/powerpoint/2010/main" val="2756246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adults we need to have reasonable expectations</a:t>
            </a:r>
            <a:r>
              <a:rPr lang="en-US" baseline="0" dirty="0" smtClean="0"/>
              <a:t> from the children in our care.  What we would expect from a one-year old can not be the same as a five-year old.</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15</a:t>
            </a:fld>
            <a:endParaRPr lang="en-US"/>
          </a:p>
        </p:txBody>
      </p:sp>
    </p:spTree>
    <p:extLst>
      <p:ext uri="{BB962C8B-B14F-4D97-AF65-F5344CB8AC3E}">
        <p14:creationId xmlns:p14="http://schemas.microsoft.com/office/powerpoint/2010/main" val="378647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buFont typeface="Arial" pitchFamily="34" charset="0"/>
              <a:buNone/>
            </a:pPr>
            <a:r>
              <a:rPr lang="en-US" dirty="0" smtClean="0"/>
              <a:t>1 year olds:</a:t>
            </a:r>
          </a:p>
          <a:p>
            <a:pPr marL="171450" lvl="0" indent="-171450">
              <a:buFont typeface="Arial" pitchFamily="34" charset="0"/>
              <a:buChar char="•"/>
            </a:pPr>
            <a:r>
              <a:rPr lang="en-US" dirty="0" smtClean="0"/>
              <a:t>Appetite varies from day to day</a:t>
            </a:r>
          </a:p>
          <a:p>
            <a:pPr marL="171450" lvl="0" indent="-171450">
              <a:buFont typeface="Arial" pitchFamily="34" charset="0"/>
              <a:buChar char="•"/>
            </a:pPr>
            <a:r>
              <a:rPr lang="en-US" dirty="0" smtClean="0"/>
              <a:t>Drinks from a cup with assistance</a:t>
            </a:r>
          </a:p>
          <a:p>
            <a:pPr marL="171450" lvl="0" indent="-171450">
              <a:buFont typeface="Arial" pitchFamily="34" charset="0"/>
              <a:buChar char="•"/>
            </a:pPr>
            <a:r>
              <a:rPr lang="en-US" dirty="0" smtClean="0"/>
              <a:t>Eats with fingers and utensils</a:t>
            </a:r>
          </a:p>
          <a:p>
            <a:pPr marL="171450" lvl="0" indent="-171450">
              <a:buFont typeface="Arial" pitchFamily="34" charset="0"/>
              <a:buChar char="•"/>
            </a:pPr>
            <a:r>
              <a:rPr lang="en-US" dirty="0" smtClean="0"/>
              <a:t>Very messy!</a:t>
            </a:r>
          </a:p>
          <a:p>
            <a:pPr marL="171450" lvl="0" indent="-171450">
              <a:buFont typeface="Arial" pitchFamily="34" charset="0"/>
              <a:buChar char="•"/>
            </a:pPr>
            <a:endParaRPr lang="en-US" dirty="0" smtClean="0"/>
          </a:p>
          <a:p>
            <a:pPr marL="0" lvl="0" indent="0">
              <a:buFont typeface="Arial" pitchFamily="34" charset="0"/>
              <a:buNone/>
            </a:pPr>
            <a:r>
              <a:rPr lang="en-US" dirty="0" smtClean="0"/>
              <a:t>Source: https://choosemyplate-prod.azureedge.net/sites/default/files/audiences/behavioral-milestones.pdf</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16</a:t>
            </a:fld>
            <a:endParaRPr lang="en-US"/>
          </a:p>
        </p:txBody>
      </p:sp>
    </p:spTree>
    <p:extLst>
      <p:ext uri="{BB962C8B-B14F-4D97-AF65-F5344CB8AC3E}">
        <p14:creationId xmlns:p14="http://schemas.microsoft.com/office/powerpoint/2010/main" val="2970349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dirty="0" smtClean="0"/>
              <a:t>2 year olds:</a:t>
            </a:r>
          </a:p>
          <a:p>
            <a:pPr marL="171450" indent="-171450">
              <a:buFont typeface="Arial" pitchFamily="34" charset="0"/>
              <a:buChar char="•"/>
            </a:pPr>
            <a:r>
              <a:rPr lang="en-US" dirty="0" smtClean="0"/>
              <a:t>Can use a spoon and drink from a cup</a:t>
            </a:r>
          </a:p>
          <a:p>
            <a:pPr marL="171450" indent="-171450">
              <a:buFont typeface="Arial" pitchFamily="34" charset="0"/>
              <a:buChar char="•"/>
            </a:pPr>
            <a:r>
              <a:rPr lang="en-US" dirty="0" smtClean="0"/>
              <a:t>Can be easily distracted</a:t>
            </a:r>
          </a:p>
          <a:p>
            <a:pPr marL="171450" indent="-171450">
              <a:buFont typeface="Arial" pitchFamily="34" charset="0"/>
              <a:buChar char="•"/>
            </a:pPr>
            <a:r>
              <a:rPr lang="en-US" dirty="0" smtClean="0"/>
              <a:t>Growth slows and appetite drops</a:t>
            </a:r>
          </a:p>
          <a:p>
            <a:pPr marL="171450" indent="-171450">
              <a:buFont typeface="Arial" pitchFamily="34" charset="0"/>
              <a:buChar char="•"/>
            </a:pPr>
            <a:r>
              <a:rPr lang="en-US" dirty="0" smtClean="0"/>
              <a:t>Develop likes and dislikes</a:t>
            </a:r>
          </a:p>
          <a:p>
            <a:pPr marL="171450" indent="-171450">
              <a:buFont typeface="Arial" pitchFamily="34" charset="0"/>
              <a:buChar char="•"/>
            </a:pPr>
            <a:r>
              <a:rPr lang="en-US" dirty="0" smtClean="0"/>
              <a:t>Can be very messy</a:t>
            </a:r>
          </a:p>
          <a:p>
            <a:pPr marL="171450" indent="-171450">
              <a:buFont typeface="Arial" pitchFamily="34" charset="0"/>
              <a:buChar char="•"/>
            </a:pPr>
            <a:r>
              <a:rPr lang="en-US" dirty="0" smtClean="0"/>
              <a:t>May suddenly refuse certain foods the they previously</a:t>
            </a:r>
            <a:r>
              <a:rPr lang="en-US" baseline="0" dirty="0" smtClean="0"/>
              <a:t> consumed</a:t>
            </a:r>
          </a:p>
          <a:p>
            <a:pPr marL="171450" indent="-171450">
              <a:buFont typeface="Arial" pitchFamily="34" charset="0"/>
              <a:buChar char="•"/>
            </a:pPr>
            <a:endParaRPr lang="en-US" baseline="0" dirty="0" smtClean="0"/>
          </a:p>
          <a:p>
            <a:pPr marL="0" indent="0">
              <a:buFont typeface="Arial" pitchFamily="34" charset="0"/>
              <a:buNone/>
            </a:pPr>
            <a:r>
              <a:rPr lang="en-US" baseline="0" dirty="0" smtClean="0"/>
              <a:t>Source: http://www.choosemyplate.gov/preschoolhttps://choosemyplate-prod.azureedge.net/sites/default/files/audiences/behavioral-milestones.pdfers.html</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17</a:t>
            </a:fld>
            <a:endParaRPr lang="en-US"/>
          </a:p>
        </p:txBody>
      </p:sp>
    </p:spTree>
    <p:extLst>
      <p:ext uri="{BB962C8B-B14F-4D97-AF65-F5344CB8AC3E}">
        <p14:creationId xmlns:p14="http://schemas.microsoft.com/office/powerpoint/2010/main" val="406658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dirty="0" smtClean="0"/>
              <a:t>3 year olds:</a:t>
            </a:r>
          </a:p>
          <a:p>
            <a:pPr marL="171450" indent="-171450">
              <a:buFont typeface="Arial" pitchFamily="34" charset="0"/>
              <a:buChar char="•"/>
            </a:pPr>
            <a:r>
              <a:rPr lang="en-US" dirty="0" smtClean="0"/>
              <a:t>Makes simple either/or food choices, such as a choice of apple or orange slices</a:t>
            </a:r>
          </a:p>
          <a:p>
            <a:pPr marL="171450" indent="-171450">
              <a:buFont typeface="Arial" pitchFamily="34" charset="0"/>
              <a:buChar char="•"/>
            </a:pPr>
            <a:r>
              <a:rPr lang="en-US" dirty="0" smtClean="0"/>
              <a:t>Pours liquid with some spills</a:t>
            </a:r>
          </a:p>
          <a:p>
            <a:pPr marL="171450" indent="-171450">
              <a:buFont typeface="Arial" pitchFamily="34" charset="0"/>
              <a:buChar char="•"/>
            </a:pPr>
            <a:r>
              <a:rPr lang="en-US" dirty="0" smtClean="0"/>
              <a:t>Comfortable using fork and spoon</a:t>
            </a:r>
          </a:p>
          <a:p>
            <a:pPr marL="171450" indent="-171450">
              <a:buFont typeface="Arial" pitchFamily="34" charset="0"/>
              <a:buChar char="•"/>
            </a:pPr>
            <a:r>
              <a:rPr lang="en-US" dirty="0" smtClean="0"/>
              <a:t>Can follow simple requests such as “Please use your napkin.”</a:t>
            </a:r>
          </a:p>
          <a:p>
            <a:pPr marL="171450" indent="-171450">
              <a:buFont typeface="Arial" pitchFamily="34" charset="0"/>
              <a:buChar char="•"/>
            </a:pPr>
            <a:r>
              <a:rPr lang="en-US" dirty="0" smtClean="0"/>
              <a:t>Starts to request favorite foods</a:t>
            </a:r>
          </a:p>
          <a:p>
            <a:pPr marL="171450" indent="-171450">
              <a:buFont typeface="Arial" pitchFamily="34" charset="0"/>
              <a:buChar char="•"/>
            </a:pPr>
            <a:r>
              <a:rPr lang="en-US" dirty="0" smtClean="0"/>
              <a:t>Likes to imitate cooking</a:t>
            </a:r>
          </a:p>
          <a:p>
            <a:pPr marL="171450" indent="-171450">
              <a:buFont typeface="Arial" pitchFamily="34" charset="0"/>
              <a:buChar char="•"/>
            </a:pPr>
            <a:r>
              <a:rPr lang="en-US" dirty="0" smtClean="0"/>
              <a:t>May suddenly refuse certain foods</a:t>
            </a:r>
          </a:p>
          <a:p>
            <a:pPr marL="171450" indent="-171450">
              <a:buFont typeface="Arial" pitchFamily="34" charset="0"/>
              <a:buChar char="•"/>
            </a:pPr>
            <a:endParaRPr lang="en-US"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Source: https://choosemyplate-prod.azureedge.net/sites/default/files/audiences/behavioral-milestones.pdf</a:t>
            </a:r>
            <a:endParaRPr lang="en-US" dirty="0" smtClean="0"/>
          </a:p>
          <a:p>
            <a:pPr marL="0" indent="0">
              <a:buFont typeface="Arial"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18</a:t>
            </a:fld>
            <a:endParaRPr lang="en-US"/>
          </a:p>
        </p:txBody>
      </p:sp>
    </p:spTree>
    <p:extLst>
      <p:ext uri="{BB962C8B-B14F-4D97-AF65-F5344CB8AC3E}">
        <p14:creationId xmlns:p14="http://schemas.microsoft.com/office/powerpoint/2010/main" val="3202259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dirty="0" smtClean="0"/>
              <a:t>4 year olds:</a:t>
            </a:r>
          </a:p>
          <a:p>
            <a:pPr marL="171450" indent="-171450">
              <a:buFont typeface="Arial" pitchFamily="34" charset="0"/>
              <a:buChar char="•"/>
            </a:pPr>
            <a:r>
              <a:rPr lang="en-US" dirty="0" smtClean="0"/>
              <a:t>Are influenced by TV, media, and peers</a:t>
            </a:r>
          </a:p>
          <a:p>
            <a:pPr marL="171450" indent="-171450">
              <a:buFont typeface="Arial" pitchFamily="34" charset="0"/>
              <a:buChar char="•"/>
            </a:pPr>
            <a:r>
              <a:rPr lang="en-US" dirty="0" smtClean="0"/>
              <a:t>May dislike many mixed dishes</a:t>
            </a:r>
          </a:p>
          <a:p>
            <a:pPr marL="171450" indent="-171450">
              <a:buFont typeface="Arial" pitchFamily="34" charset="0"/>
              <a:buChar char="•"/>
            </a:pPr>
            <a:r>
              <a:rPr lang="en-US" dirty="0" smtClean="0"/>
              <a:t>Rarely spills with spoon or cup</a:t>
            </a:r>
          </a:p>
          <a:p>
            <a:pPr marL="171450" indent="-171450">
              <a:buFont typeface="Arial" pitchFamily="34" charset="0"/>
              <a:buChar char="•"/>
            </a:pPr>
            <a:r>
              <a:rPr lang="en-US" dirty="0" smtClean="0"/>
              <a:t>Knows what table manners are expected</a:t>
            </a:r>
          </a:p>
          <a:p>
            <a:pPr marL="171450" indent="-171450">
              <a:buFont typeface="Arial" pitchFamily="34" charset="0"/>
              <a:buChar char="•"/>
            </a:pPr>
            <a:r>
              <a:rPr lang="en-US" dirty="0" smtClean="0"/>
              <a:t>Can be easily sidetracked</a:t>
            </a:r>
          </a:p>
          <a:p>
            <a:pPr marL="171450" indent="-171450">
              <a:buFont typeface="Arial" pitchFamily="34" charset="0"/>
              <a:buChar char="•"/>
            </a:pPr>
            <a:r>
              <a:rPr lang="en-US" dirty="0" smtClean="0"/>
              <a:t>May suddenly refuse certain foods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https://choosemyplate-prod.azureedge.net/sites/default/files/audiences/behavioral-milestones.pdf </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19</a:t>
            </a:fld>
            <a:endParaRPr lang="en-US"/>
          </a:p>
        </p:txBody>
      </p:sp>
    </p:spTree>
    <p:extLst>
      <p:ext uri="{BB962C8B-B14F-4D97-AF65-F5344CB8AC3E}">
        <p14:creationId xmlns:p14="http://schemas.microsoft.com/office/powerpoint/2010/main" val="125236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8CBF25-D115-7545-8EAE-C0D68ED3945E}" type="slidenum">
              <a:rPr lang="en-US" smtClean="0"/>
              <a:t>2</a:t>
            </a:fld>
            <a:endParaRPr lang="en-US"/>
          </a:p>
        </p:txBody>
      </p:sp>
    </p:spTree>
    <p:extLst>
      <p:ext uri="{BB962C8B-B14F-4D97-AF65-F5344CB8AC3E}">
        <p14:creationId xmlns:p14="http://schemas.microsoft.com/office/powerpoint/2010/main" val="2424202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itchFamily="34" charset="0"/>
              <a:buNone/>
            </a:pPr>
            <a:r>
              <a:rPr lang="en-US" dirty="0" smtClean="0"/>
              <a:t>5 year olds:</a:t>
            </a:r>
          </a:p>
          <a:p>
            <a:pPr marL="171450" indent="-171450">
              <a:buFont typeface="Arial" pitchFamily="34" charset="0"/>
              <a:buChar char="•"/>
            </a:pPr>
            <a:r>
              <a:rPr lang="en-US" dirty="0" smtClean="0"/>
              <a:t>Have fewer demands</a:t>
            </a:r>
          </a:p>
          <a:p>
            <a:pPr marL="171450" indent="-171450">
              <a:buFont typeface="Arial" pitchFamily="34" charset="0"/>
              <a:buChar char="•"/>
            </a:pPr>
            <a:r>
              <a:rPr lang="en-US" dirty="0" smtClean="0"/>
              <a:t>Will usually accept the food that‛s available</a:t>
            </a:r>
          </a:p>
          <a:p>
            <a:pPr marL="171450" indent="-171450">
              <a:buFont typeface="Arial" pitchFamily="34" charset="0"/>
              <a:buChar char="•"/>
            </a:pPr>
            <a:r>
              <a:rPr lang="en-US" dirty="0" smtClean="0"/>
              <a:t>Eat with minor supervision</a:t>
            </a:r>
          </a:p>
          <a:p>
            <a:pPr marL="0" indent="0">
              <a:buFont typeface="Arial" pitchFamily="34" charset="0"/>
              <a:buNone/>
            </a:pPr>
            <a:endParaRPr lang="en-US" dirty="0" smtClean="0"/>
          </a:p>
          <a:p>
            <a:pPr marL="0" indent="0">
              <a:buFont typeface="Arial" pitchFamily="34" charset="0"/>
              <a:buNone/>
            </a:pPr>
            <a:r>
              <a:rPr lang="en-US" dirty="0" smtClean="0"/>
              <a:t>Source: https://choosemyplate-prod.azureedge.net/sites/default/files/audiences/behavioral-milestones.pdf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20</a:t>
            </a:fld>
            <a:endParaRPr lang="en-US"/>
          </a:p>
        </p:txBody>
      </p:sp>
    </p:spTree>
    <p:extLst>
      <p:ext uri="{BB962C8B-B14F-4D97-AF65-F5344CB8AC3E}">
        <p14:creationId xmlns:p14="http://schemas.microsoft.com/office/powerpoint/2010/main" val="3237453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21</a:t>
            </a:fld>
            <a:endParaRPr lang="en-US"/>
          </a:p>
        </p:txBody>
      </p:sp>
    </p:spTree>
    <p:extLst>
      <p:ext uri="{BB962C8B-B14F-4D97-AF65-F5344CB8AC3E}">
        <p14:creationId xmlns:p14="http://schemas.microsoft.com/office/powerpoint/2010/main" val="673824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smtClean="0"/>
              <a:t>According to a study published in the American Journal of Clinical Nutrition, genetics may play a greater role in “food </a:t>
            </a:r>
            <a:r>
              <a:rPr lang="en-US" dirty="0" err="1" smtClean="0"/>
              <a:t>neophobia</a:t>
            </a:r>
            <a:r>
              <a:rPr lang="en-US" dirty="0" smtClean="0"/>
              <a:t>” (aversion to new foods) than previously believed.</a:t>
            </a:r>
          </a:p>
          <a:p>
            <a:pPr defTabSz="931774">
              <a:defRPr/>
            </a:pPr>
            <a:endParaRPr lang="en-US" dirty="0" smtClean="0"/>
          </a:p>
          <a:p>
            <a:pPr defTabSz="931774">
              <a:defRPr/>
            </a:pPr>
            <a:r>
              <a:rPr lang="en-US" dirty="0" smtClean="0"/>
              <a:t>The researchers studied 5,390 sets of twins and reported that 78 percent of </a:t>
            </a:r>
            <a:r>
              <a:rPr lang="en-US" dirty="0" err="1" smtClean="0"/>
              <a:t>neophobia</a:t>
            </a:r>
            <a:r>
              <a:rPr lang="en-US" dirty="0" smtClean="0"/>
              <a:t> may be genetic, while 22 percent is due to environmental factors. In other words, we may be born with certain aversions to foods. However, our experiences play a role in our preferences.</a:t>
            </a:r>
          </a:p>
          <a:p>
            <a:pPr defTabSz="931774">
              <a:defRPr/>
            </a:pPr>
            <a:endParaRPr lang="en-US" dirty="0" smtClean="0"/>
          </a:p>
          <a:p>
            <a:r>
              <a:rPr lang="en-US" dirty="0" smtClean="0"/>
              <a:t>Genetic and environmental Influences on Children's Food </a:t>
            </a:r>
            <a:r>
              <a:rPr lang="en-US" dirty="0" err="1" smtClean="0"/>
              <a:t>Neophobia</a:t>
            </a:r>
            <a:r>
              <a:rPr lang="en-US" dirty="0" smtClean="0"/>
              <a:t>,  Lucy J Cooke, Claire MA Haworth, and Jane Wardle, Am J </a:t>
            </a:r>
            <a:r>
              <a:rPr lang="en-US" dirty="0" err="1" smtClean="0"/>
              <a:t>Clin</a:t>
            </a:r>
            <a:r>
              <a:rPr lang="en-US" dirty="0" smtClean="0"/>
              <a:t> </a:t>
            </a:r>
            <a:r>
              <a:rPr lang="en-US" dirty="0" err="1" smtClean="0"/>
              <a:t>Nutr</a:t>
            </a:r>
            <a:r>
              <a:rPr lang="en-US" dirty="0" smtClean="0"/>
              <a:t> August 2007 vol. 86 no. 2 428-433 </a:t>
            </a:r>
          </a:p>
          <a:p>
            <a:pPr defTabSz="931774">
              <a:defRPr/>
            </a:pPr>
            <a:endParaRPr lang="en-US" dirty="0" smtClean="0"/>
          </a:p>
        </p:txBody>
      </p:sp>
      <p:sp>
        <p:nvSpPr>
          <p:cNvPr id="4" name="Slide Number Placeholder 3"/>
          <p:cNvSpPr>
            <a:spLocks noGrp="1"/>
          </p:cNvSpPr>
          <p:nvPr>
            <p:ph type="sldNum" sz="quarter" idx="10"/>
          </p:nvPr>
        </p:nvSpPr>
        <p:spPr/>
        <p:txBody>
          <a:bodyPr/>
          <a:lstStyle/>
          <a:p>
            <a:fld id="{B834FA90-CED3-4D27-A835-521FD665461C}" type="slidenum">
              <a:rPr lang="en-US" smtClean="0"/>
              <a:pPr/>
              <a:t>23</a:t>
            </a:fld>
            <a:endParaRPr lang="en-US"/>
          </a:p>
        </p:txBody>
      </p:sp>
    </p:spTree>
    <p:extLst>
      <p:ext uri="{BB962C8B-B14F-4D97-AF65-F5344CB8AC3E}">
        <p14:creationId xmlns:p14="http://schemas.microsoft.com/office/powerpoint/2010/main" val="72166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researchers have studied whether exposures to certain flavors during the prenatal and early infancy phase of life affect later acceptance of the food. Some studies have shown that your mom’s food choices during pregnancy may influence your taste preferences.</a:t>
            </a:r>
            <a:r>
              <a:rPr lang="en-US" baseline="0" dirty="0" smtClean="0"/>
              <a:t>  </a:t>
            </a:r>
            <a:r>
              <a:rPr lang="en-US" dirty="0" smtClean="0"/>
              <a:t>After all, you were nourished by all the flavorful foods of your mom’s diet while floating around, growing and preparing to greet the outside world.</a:t>
            </a:r>
          </a:p>
          <a:p>
            <a:pPr defTabSz="931774">
              <a:defRPr/>
            </a:pPr>
            <a:endParaRPr lang="en-US" dirty="0" smtClean="0"/>
          </a:p>
          <a:p>
            <a:pPr defTabSz="931774">
              <a:defRPr/>
            </a:pPr>
            <a:r>
              <a:rPr lang="en-US" dirty="0" smtClean="0"/>
              <a:t>Early Flavor Learning and Its Impact on Later Feeding Behavior, Journal of Pediatric Gastroenterology &amp; Nutrition: March 2009 - Volume 48 - Issue - p S25-S30</a:t>
            </a:r>
          </a:p>
          <a:p>
            <a:pPr defTabSz="931774">
              <a:defRPr/>
            </a:pPr>
            <a:endParaRPr lang="en-US" dirty="0" smtClean="0"/>
          </a:p>
        </p:txBody>
      </p:sp>
      <p:sp>
        <p:nvSpPr>
          <p:cNvPr id="4" name="Slide Number Placeholder 3"/>
          <p:cNvSpPr>
            <a:spLocks noGrp="1"/>
          </p:cNvSpPr>
          <p:nvPr>
            <p:ph type="sldNum" sz="quarter" idx="10"/>
          </p:nvPr>
        </p:nvSpPr>
        <p:spPr/>
        <p:txBody>
          <a:bodyPr/>
          <a:lstStyle/>
          <a:p>
            <a:fld id="{B834FA90-CED3-4D27-A835-521FD665461C}" type="slidenum">
              <a:rPr lang="en-US" smtClean="0"/>
              <a:pPr/>
              <a:t>24</a:t>
            </a:fld>
            <a:endParaRPr lang="en-US"/>
          </a:p>
        </p:txBody>
      </p:sp>
    </p:spTree>
    <p:extLst>
      <p:ext uri="{BB962C8B-B14F-4D97-AF65-F5344CB8AC3E}">
        <p14:creationId xmlns:p14="http://schemas.microsoft.com/office/powerpoint/2010/main" val="2564396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your first “beverage” was breast milk, you tasted the unique flavors of your mom’s food choices, whether that was broccoli, Brussels sprouts or other distinctive-flavored foods. Some researchers have shown that breast-fed babies are more apt to try new foods because they have experienced a variety of flavors in their first</a:t>
            </a:r>
            <a:r>
              <a:rPr lang="en-US" baseline="0" dirty="0" smtClean="0"/>
              <a:t> months of life</a:t>
            </a:r>
            <a:r>
              <a:rPr lang="en-US" dirty="0" smtClean="0"/>
              <a:t>.</a:t>
            </a:r>
          </a:p>
          <a:p>
            <a:pPr defTabSz="931774">
              <a:defRPr/>
            </a:pPr>
            <a:endParaRPr lang="en-US" dirty="0" smtClean="0"/>
          </a:p>
          <a:p>
            <a:pPr defTabSz="931774">
              <a:defRPr/>
            </a:pPr>
            <a:r>
              <a:rPr lang="en-US" dirty="0" smtClean="0"/>
              <a:t>Early Flavor Learning and Its Impact on Later Feeding Behavior, Journal of Pediatric Gastroenterology &amp; Nutrition: March 2009 - Volume 48 - Issue - p S25-S30</a:t>
            </a:r>
          </a:p>
          <a:p>
            <a:pPr defTabSz="931774">
              <a:defRPr/>
            </a:pPr>
            <a:endParaRPr lang="en-US" dirty="0" smtClean="0"/>
          </a:p>
          <a:p>
            <a:pPr defTabSz="931774">
              <a:defRPr/>
            </a:pP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25</a:t>
            </a:fld>
            <a:endParaRPr lang="en-US"/>
          </a:p>
        </p:txBody>
      </p:sp>
    </p:spTree>
    <p:extLst>
      <p:ext uri="{BB962C8B-B14F-4D97-AF65-F5344CB8AC3E}">
        <p14:creationId xmlns:p14="http://schemas.microsoft.com/office/powerpoint/2010/main" val="2484484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a few tips to help you “cope” with feeding challenges.</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26</a:t>
            </a:fld>
            <a:endParaRPr lang="en-US"/>
          </a:p>
        </p:txBody>
      </p:sp>
    </p:spTree>
    <p:extLst>
      <p:ext uri="{BB962C8B-B14F-4D97-AF65-F5344CB8AC3E}">
        <p14:creationId xmlns:p14="http://schemas.microsoft.com/office/powerpoint/2010/main" val="4061983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Offer a variety of foods and let children choose how much of these foods to eat. </a:t>
            </a:r>
          </a:p>
          <a:p>
            <a:endParaRPr lang="en-US" dirty="0" smtClean="0"/>
          </a:p>
          <a:p>
            <a:r>
              <a:rPr lang="en-US" dirty="0" smtClean="0"/>
              <a:t>Offer only one new food at a time.  Serve something that you know your child likes along with the new food. Offering too many new foods all at once could be overwhelming.</a:t>
            </a:r>
          </a:p>
          <a:p>
            <a:endParaRPr lang="en-US" dirty="0" smtClean="0"/>
          </a:p>
          <a:p>
            <a:r>
              <a:rPr lang="en-US" dirty="0" smtClean="0"/>
              <a:t>Source: https://www.choosemyplate.gov/preschoolers-picky-eating </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27</a:t>
            </a:fld>
            <a:endParaRPr lang="en-US"/>
          </a:p>
        </p:txBody>
      </p:sp>
    </p:spTree>
    <p:extLst>
      <p:ext uri="{BB962C8B-B14F-4D97-AF65-F5344CB8AC3E}">
        <p14:creationId xmlns:p14="http://schemas.microsoft.com/office/powerpoint/2010/main" val="2077392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https://www.choosemyplate.gov/preschoolers-picky-eating</a:t>
            </a:r>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28</a:t>
            </a:fld>
            <a:endParaRPr lang="en-US"/>
          </a:p>
        </p:txBody>
      </p:sp>
    </p:spTree>
    <p:extLst>
      <p:ext uri="{BB962C8B-B14F-4D97-AF65-F5344CB8AC3E}">
        <p14:creationId xmlns:p14="http://schemas.microsoft.com/office/powerpoint/2010/main" val="2776235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https://www.choosemyplate.gov/preschoolers-picky-eating</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29</a:t>
            </a:fld>
            <a:endParaRPr lang="en-US"/>
          </a:p>
        </p:txBody>
      </p:sp>
    </p:spTree>
    <p:extLst>
      <p:ext uri="{BB962C8B-B14F-4D97-AF65-F5344CB8AC3E}">
        <p14:creationId xmlns:p14="http://schemas.microsoft.com/office/powerpoint/2010/main" val="584238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we probably don’t need to spend hours making food “fun” it can</a:t>
            </a:r>
            <a:r>
              <a:rPr lang="en-US" baseline="0" dirty="0" smtClean="0"/>
              <a:t> help make food look a little more enticing and help break out of a boring food routine.  These are just some of the ideas on our “Food Fun” </a:t>
            </a:r>
            <a:r>
              <a:rPr lang="en-US" baseline="0" dirty="0" err="1" smtClean="0"/>
              <a:t>Pinterest</a:t>
            </a:r>
            <a:r>
              <a:rPr lang="en-US" baseline="0" dirty="0" smtClean="0"/>
              <a:t> site (if you are into “pinning”).  Feel free to check it out if you have time.</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30</a:t>
            </a:fld>
            <a:endParaRPr lang="en-US"/>
          </a:p>
        </p:txBody>
      </p:sp>
    </p:spTree>
    <p:extLst>
      <p:ext uri="{BB962C8B-B14F-4D97-AF65-F5344CB8AC3E}">
        <p14:creationId xmlns:p14="http://schemas.microsoft.com/office/powerpoint/2010/main" val="177301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a:t>
            </a:fld>
            <a:endParaRPr lang="en-US"/>
          </a:p>
        </p:txBody>
      </p:sp>
    </p:spTree>
    <p:extLst>
      <p:ext uri="{BB962C8B-B14F-4D97-AF65-F5344CB8AC3E}">
        <p14:creationId xmlns:p14="http://schemas.microsoft.com/office/powerpoint/2010/main" val="2001448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smtClean="0"/>
              <a:t>Make a game out of eating by making up funny names for foods such as Sam’s silly spaghetti or amazing</a:t>
            </a:r>
            <a:r>
              <a:rPr lang="en-US" baseline="0" dirty="0" smtClean="0"/>
              <a:t> asparagus</a:t>
            </a:r>
            <a:r>
              <a:rPr lang="en-US" dirty="0" smtClean="0"/>
              <a:t>.</a:t>
            </a:r>
          </a:p>
          <a:p>
            <a:pPr marL="171450" indent="-171450">
              <a:buFont typeface="Arial" pitchFamily="34" charset="0"/>
              <a:buChar char="•"/>
            </a:pPr>
            <a:r>
              <a:rPr lang="en-US" dirty="0" smtClean="0"/>
              <a:t>Cut foods into fun shapes and have them try eating the smile or stars, etc.  The picture on the slide was using a seedless watermelon.</a:t>
            </a:r>
            <a:r>
              <a:rPr lang="en-US" baseline="0" dirty="0" smtClean="0"/>
              <a:t> </a:t>
            </a:r>
          </a:p>
          <a:p>
            <a:pPr marL="171450" indent="-171450">
              <a:buFont typeface="Arial" pitchFamily="34" charset="0"/>
              <a:buChar char="•"/>
            </a:pPr>
            <a:r>
              <a:rPr lang="en-US" dirty="0" smtClean="0"/>
              <a:t>Add chopped broccoli, shredded zucchini or carrots, applesauce, chopped pears, etc. , to make foods</a:t>
            </a:r>
            <a:r>
              <a:rPr lang="en-US" baseline="0" dirty="0" smtClean="0"/>
              <a:t> such as meatloaf, gelatin or baked goods </a:t>
            </a:r>
            <a:r>
              <a:rPr lang="en-US" dirty="0" smtClean="0"/>
              <a:t>more nutritious but not so obvious.  We probably don’t want to “deceive” kids by hiding their fruits and veggies</a:t>
            </a:r>
            <a:r>
              <a:rPr lang="en-US" baseline="0" dirty="0" smtClean="0"/>
              <a:t> but it might help kids try some foods in a familiar form.</a:t>
            </a:r>
          </a:p>
          <a:p>
            <a:pPr marL="171450" indent="-171450">
              <a:buFont typeface="Arial" pitchFamily="34" charset="0"/>
              <a:buChar cha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Source: https://www.choosemyplate.gov/preschoolers-picky-eating</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31</a:t>
            </a:fld>
            <a:endParaRPr lang="en-US"/>
          </a:p>
        </p:txBody>
      </p:sp>
    </p:spTree>
    <p:extLst>
      <p:ext uri="{BB962C8B-B14F-4D97-AF65-F5344CB8AC3E}">
        <p14:creationId xmlns:p14="http://schemas.microsoft.com/office/powerpoint/2010/main" val="3301161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seems to be a lot</a:t>
            </a:r>
            <a:r>
              <a:rPr lang="en-US" baseline="0" dirty="0" smtClean="0"/>
              <a:t> of focus these days on “getting” kids to eat more fruits and vegetables. If you are caring for a child that turns down either - or both - you are likely to be concerned because you have learned that they are important and hear that message continually.  Relax.  Yes, we would like kids to eat their fruits and vegetables today but more importantly  is helping children enjoy fruits and vegetables for a lifetime so when they are older, they will select them and feed them to their families.  </a:t>
            </a:r>
          </a:p>
          <a:p>
            <a:endParaRPr lang="en-US" baseline="0" dirty="0" smtClean="0"/>
          </a:p>
          <a:p>
            <a:r>
              <a:rPr lang="en-US" baseline="0" dirty="0" smtClean="0"/>
              <a:t>Eat vegetables and fruits with meals or as snacks. Let your child see that you like to munch on raw vegetables. Be a good role model by enjoying fruits and vegetables yourself, keep offering and have patience. Cook together, eat together, talk together, and make mealtime a family time!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a:t>
            </a:r>
            <a:r>
              <a:rPr lang="en-US" dirty="0" smtClean="0"/>
              <a:t> https://www.choosemyplate.gov/preschoolers-picky-eating</a:t>
            </a:r>
          </a:p>
          <a:p>
            <a:endParaRPr lang="en-US" baseline="0" dirty="0" smtClean="0"/>
          </a:p>
        </p:txBody>
      </p:sp>
      <p:sp>
        <p:nvSpPr>
          <p:cNvPr id="4" name="Slide Number Placeholder 3"/>
          <p:cNvSpPr>
            <a:spLocks noGrp="1"/>
          </p:cNvSpPr>
          <p:nvPr>
            <p:ph type="sldNum" sz="quarter" idx="10"/>
          </p:nvPr>
        </p:nvSpPr>
        <p:spPr/>
        <p:txBody>
          <a:bodyPr/>
          <a:lstStyle/>
          <a:p>
            <a:fld id="{B834FA90-CED3-4D27-A835-521FD665461C}" type="slidenum">
              <a:rPr lang="en-US" smtClean="0"/>
              <a:pPr/>
              <a:t>32</a:t>
            </a:fld>
            <a:endParaRPr lang="en-US"/>
          </a:p>
        </p:txBody>
      </p:sp>
    </p:spTree>
    <p:extLst>
      <p:ext uri="{BB962C8B-B14F-4D97-AF65-F5344CB8AC3E}">
        <p14:creationId xmlns:p14="http://schemas.microsoft.com/office/powerpoint/2010/main" val="15962799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As</a:t>
            </a:r>
            <a:r>
              <a:rPr lang="en-US" baseline="0" dirty="0" smtClean="0"/>
              <a:t> we discussed earlier, d</a:t>
            </a:r>
            <a:r>
              <a:rPr lang="en-US" dirty="0" smtClean="0"/>
              <a:t>islike of bitter foods is considered by</a:t>
            </a:r>
            <a:r>
              <a:rPr lang="en-US" baseline="0" dirty="0" smtClean="0"/>
              <a:t> many </a:t>
            </a:r>
            <a:r>
              <a:rPr lang="en-US" dirty="0" smtClean="0"/>
              <a:t>a defense mechanism to protect children from eating things that are poisonous. </a:t>
            </a:r>
          </a:p>
          <a:p>
            <a:endParaRPr lang="en-US" dirty="0" smtClean="0"/>
          </a:p>
          <a:p>
            <a:r>
              <a:rPr lang="en-US" dirty="0" smtClean="0"/>
              <a:t>A study, published in the recently in</a:t>
            </a:r>
            <a:r>
              <a:rPr lang="en-US" baseline="0" dirty="0" smtClean="0"/>
              <a:t> the </a:t>
            </a:r>
            <a:r>
              <a:rPr lang="en-US" dirty="0" smtClean="0"/>
              <a:t>Journal the American Dietetic Association,</a:t>
            </a:r>
            <a:r>
              <a:rPr lang="en-US" baseline="0" dirty="0" smtClean="0"/>
              <a:t> looked at</a:t>
            </a:r>
            <a:r>
              <a:rPr lang="en-US" dirty="0" smtClean="0"/>
              <a:t> 152 preschoolers</a:t>
            </a:r>
            <a:r>
              <a:rPr lang="en-US" baseline="0" dirty="0" smtClean="0"/>
              <a:t> </a:t>
            </a:r>
            <a:r>
              <a:rPr lang="en-US" dirty="0" smtClean="0"/>
              <a:t>in the Head Start program.  They were served broccoli at snack time over a 7-week period, and found that offering ranch dressing as a dip increased broccoli consumption by 80 percent among bitter-sensitive children. Low-fat and regular versions were tested, and both were equally effective.</a:t>
            </a:r>
          </a:p>
          <a:p>
            <a:endParaRPr lang="en-US" dirty="0" smtClean="0"/>
          </a:p>
          <a:p>
            <a:r>
              <a:rPr lang="en-US" dirty="0" smtClean="0"/>
              <a:t>However, the dip did not increase</a:t>
            </a:r>
            <a:r>
              <a:rPr lang="en-US" baseline="0" dirty="0" smtClean="0"/>
              <a:t> broccoli consumption among those children who were not sensitive to bitter.  About 70% of the children in this study were sensitive to bitter.  Other studies have shown that children tend to outgrow their aversion to bitter.</a:t>
            </a:r>
          </a:p>
          <a:p>
            <a:endParaRPr lang="en-US" baseline="0" dirty="0" smtClean="0"/>
          </a:p>
          <a:p>
            <a:r>
              <a:rPr lang="en-US" baseline="0" dirty="0" smtClean="0"/>
              <a:t>Besides dip, other strategies include:</a:t>
            </a:r>
          </a:p>
          <a:p>
            <a:pPr marL="171450" indent="-171450">
              <a:buFont typeface="Arial" pitchFamily="34" charset="0"/>
              <a:buChar char="•"/>
            </a:pPr>
            <a:r>
              <a:rPr lang="en-US" baseline="0" dirty="0" smtClean="0"/>
              <a:t>serving those bitter vegetables like broccoli, cauliflower or spinach with a sauce or additional toppings like cheese.  Serving them with a glaze.</a:t>
            </a:r>
          </a:p>
          <a:p>
            <a:pPr marL="171450" indent="-171450">
              <a:buFont typeface="Arial" pitchFamily="34" charset="0"/>
              <a:buChar char="•"/>
            </a:pPr>
            <a:r>
              <a:rPr lang="en-US" baseline="0" dirty="0" smtClean="0"/>
              <a:t>serve them raw.  Most vegetables like peas or green beans are sweeter when they are raw.</a:t>
            </a:r>
          </a:p>
          <a:p>
            <a:pPr marL="171450" indent="-171450">
              <a:buFont typeface="Arial" pitchFamily="34" charset="0"/>
              <a:buChar char="•"/>
            </a:pPr>
            <a:r>
              <a:rPr lang="en-US" baseline="0" dirty="0" smtClean="0"/>
              <a:t>choosing to serve starchier or sweeter vegetables such as potatoes, corn, sweet potatoes and carrots more often.</a:t>
            </a:r>
          </a:p>
          <a:p>
            <a:pPr>
              <a:buFontTx/>
              <a:buChar char="-"/>
            </a:pPr>
            <a:endParaRPr lang="en-US" baseline="0" dirty="0" smtClean="0"/>
          </a:p>
          <a:p>
            <a:r>
              <a:rPr lang="en-US" baseline="0" dirty="0" smtClean="0"/>
              <a:t>Source:  Offering Dip Promotes Intake of a Moderately-Liked Raw Vegetable among Preschoolers with Genetic Sensitivity to Bitterness.  Journal of the Academy of Nutrition and Dietetics – February 2012.</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33</a:t>
            </a:fld>
            <a:endParaRPr lang="en-US"/>
          </a:p>
        </p:txBody>
      </p:sp>
    </p:spTree>
    <p:extLst>
      <p:ext uri="{BB962C8B-B14F-4D97-AF65-F5344CB8AC3E}">
        <p14:creationId xmlns:p14="http://schemas.microsoft.com/office/powerpoint/2010/main" val="3808699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http://www.choosemyplate.gov/preschoolers.html</a:t>
            </a:r>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34</a:t>
            </a:fld>
            <a:endParaRPr lang="en-US"/>
          </a:p>
        </p:txBody>
      </p:sp>
    </p:spTree>
    <p:extLst>
      <p:ext uri="{BB962C8B-B14F-4D97-AF65-F5344CB8AC3E}">
        <p14:creationId xmlns:p14="http://schemas.microsoft.com/office/powerpoint/2010/main" val="896223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35</a:t>
            </a:fld>
            <a:endParaRPr lang="en-US"/>
          </a:p>
        </p:txBody>
      </p:sp>
    </p:spTree>
    <p:extLst>
      <p:ext uri="{BB962C8B-B14F-4D97-AF65-F5344CB8AC3E}">
        <p14:creationId xmlns:p14="http://schemas.microsoft.com/office/powerpoint/2010/main" val="2521687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36</a:t>
            </a:fld>
            <a:endParaRPr lang="en-US"/>
          </a:p>
        </p:txBody>
      </p:sp>
    </p:spTree>
    <p:extLst>
      <p:ext uri="{BB962C8B-B14F-4D97-AF65-F5344CB8AC3E}">
        <p14:creationId xmlns:p14="http://schemas.microsoft.com/office/powerpoint/2010/main" val="2882027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37</a:t>
            </a:fld>
            <a:endParaRPr lang="en-US"/>
          </a:p>
        </p:txBody>
      </p:sp>
    </p:spTree>
    <p:extLst>
      <p:ext uri="{BB962C8B-B14F-4D97-AF65-F5344CB8AC3E}">
        <p14:creationId xmlns:p14="http://schemas.microsoft.com/office/powerpoint/2010/main" val="2310327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38</a:t>
            </a:fld>
            <a:endParaRPr lang="en-US"/>
          </a:p>
        </p:txBody>
      </p:sp>
    </p:spTree>
    <p:extLst>
      <p:ext uri="{BB962C8B-B14F-4D97-AF65-F5344CB8AC3E}">
        <p14:creationId xmlns:p14="http://schemas.microsoft.com/office/powerpoint/2010/main" val="12595568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39</a:t>
            </a:fld>
            <a:endParaRPr lang="en-US"/>
          </a:p>
        </p:txBody>
      </p:sp>
    </p:spTree>
    <p:extLst>
      <p:ext uri="{BB962C8B-B14F-4D97-AF65-F5344CB8AC3E}">
        <p14:creationId xmlns:p14="http://schemas.microsoft.com/office/powerpoint/2010/main" val="2658676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40</a:t>
            </a:fld>
            <a:endParaRPr lang="en-US"/>
          </a:p>
        </p:txBody>
      </p:sp>
    </p:spTree>
    <p:extLst>
      <p:ext uri="{BB962C8B-B14F-4D97-AF65-F5344CB8AC3E}">
        <p14:creationId xmlns:p14="http://schemas.microsoft.com/office/powerpoint/2010/main" val="4147213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a:t>
            </a:fld>
            <a:endParaRPr lang="en-US"/>
          </a:p>
        </p:txBody>
      </p:sp>
    </p:spTree>
    <p:extLst>
      <p:ext uri="{BB962C8B-B14F-4D97-AF65-F5344CB8AC3E}">
        <p14:creationId xmlns:p14="http://schemas.microsoft.com/office/powerpoint/2010/main" val="3626627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41</a:t>
            </a:fld>
            <a:endParaRPr lang="en-US"/>
          </a:p>
        </p:txBody>
      </p:sp>
    </p:spTree>
    <p:extLst>
      <p:ext uri="{BB962C8B-B14F-4D97-AF65-F5344CB8AC3E}">
        <p14:creationId xmlns:p14="http://schemas.microsoft.com/office/powerpoint/2010/main" val="12014382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42</a:t>
            </a:fld>
            <a:endParaRPr lang="en-US"/>
          </a:p>
        </p:txBody>
      </p:sp>
    </p:spTree>
    <p:extLst>
      <p:ext uri="{BB962C8B-B14F-4D97-AF65-F5344CB8AC3E}">
        <p14:creationId xmlns:p14="http://schemas.microsoft.com/office/powerpoint/2010/main" val="33349882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Besides</a:t>
            </a:r>
            <a:r>
              <a:rPr lang="en-US" baseline="0" dirty="0" smtClean="0"/>
              <a:t> picky eating, there can be many other challenges when feeding children.</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43</a:t>
            </a:fld>
            <a:endParaRPr lang="en-US"/>
          </a:p>
        </p:txBody>
      </p:sp>
    </p:spTree>
    <p:extLst>
      <p:ext uri="{BB962C8B-B14F-4D97-AF65-F5344CB8AC3E}">
        <p14:creationId xmlns:p14="http://schemas.microsoft.com/office/powerpoint/2010/main" val="15846922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a:defRPr/>
            </a:pPr>
            <a:r>
              <a:rPr lang="en-US" dirty="0" smtClean="0"/>
              <a:t>Food</a:t>
            </a:r>
            <a:r>
              <a:rPr lang="en-US" baseline="0" dirty="0" smtClean="0"/>
              <a:t> jags are a</a:t>
            </a:r>
            <a:r>
              <a:rPr lang="en-US" dirty="0" smtClean="0"/>
              <a:t> normal developmental stage for children when a child wants to eat a particular item</a:t>
            </a:r>
            <a:r>
              <a:rPr lang="en-US" baseline="0" dirty="0" smtClean="0"/>
              <a:t> all of the time</a:t>
            </a:r>
            <a:r>
              <a:rPr lang="en-US" dirty="0" smtClean="0"/>
              <a:t>.</a:t>
            </a:r>
            <a:r>
              <a:rPr lang="en-US" baseline="0" dirty="0" smtClean="0"/>
              <a:t>  Many</a:t>
            </a:r>
            <a:r>
              <a:rPr lang="en-US" dirty="0" smtClean="0"/>
              <a:t> times children's eating habits are a way for them to feel independent.</a:t>
            </a:r>
          </a:p>
          <a:p>
            <a:pPr defTabSz="931723">
              <a:defRPr/>
            </a:pPr>
            <a:endParaRPr lang="en-US" dirty="0" smtClean="0"/>
          </a:p>
          <a:p>
            <a:pPr defTabSz="931723">
              <a:defRPr/>
            </a:pPr>
            <a:r>
              <a:rPr lang="en-US" b="1" dirty="0" smtClean="0"/>
              <a:t>Some strategies</a:t>
            </a:r>
            <a:r>
              <a:rPr lang="en-US" b="1" baseline="0" dirty="0" smtClean="0"/>
              <a:t> for feeding children may include:</a:t>
            </a:r>
            <a:endParaRPr lang="en-US" b="1" dirty="0" smtClean="0"/>
          </a:p>
          <a:p>
            <a:pPr marL="171441" indent="-171441">
              <a:buFont typeface="Arial" pitchFamily="34" charset="0"/>
              <a:buChar char="•"/>
            </a:pPr>
            <a:r>
              <a:rPr lang="en-US" dirty="0" smtClean="0"/>
              <a:t>Avoid focusing on the behavior, which</a:t>
            </a:r>
            <a:r>
              <a:rPr lang="en-US" baseline="0" dirty="0" smtClean="0"/>
              <a:t> may cause the behavior to continue</a:t>
            </a:r>
            <a:r>
              <a:rPr lang="en-US" dirty="0" smtClean="0"/>
              <a:t>.  If they feel like there are getting a lot of attention</a:t>
            </a:r>
            <a:r>
              <a:rPr lang="en-US" baseline="0" dirty="0" smtClean="0"/>
              <a:t> </a:t>
            </a:r>
            <a:r>
              <a:rPr lang="en-US" dirty="0" smtClean="0"/>
              <a:t>with the food jag, they may</a:t>
            </a:r>
            <a:r>
              <a:rPr lang="en-US" baseline="0" dirty="0" smtClean="0"/>
              <a:t> keep on it just for the extra attention</a:t>
            </a:r>
            <a:r>
              <a:rPr lang="en-US" dirty="0" smtClean="0"/>
              <a:t>.</a:t>
            </a:r>
          </a:p>
          <a:p>
            <a:pPr marL="171441" indent="-171441">
              <a:buFont typeface="Arial" pitchFamily="34" charset="0"/>
              <a:buChar char="•"/>
            </a:pPr>
            <a:r>
              <a:rPr lang="en-US" dirty="0" smtClean="0"/>
              <a:t>If the desired food is nutritious and easy to prepare, you may want to consider offering it along with a variety of other foods at each meal.  Or you may want to say “sorry” these are the foods we are having today for lunch.</a:t>
            </a:r>
            <a:r>
              <a:rPr lang="en-US" baseline="0" dirty="0" smtClean="0"/>
              <a:t>  We will have _______ again tomorrow.  </a:t>
            </a:r>
            <a:r>
              <a:rPr lang="en-US" dirty="0" smtClean="0"/>
              <a:t>Try to</a:t>
            </a:r>
            <a:r>
              <a:rPr lang="en-US" baseline="0" dirty="0" smtClean="0"/>
              <a:t> minimize </a:t>
            </a:r>
            <a:r>
              <a:rPr lang="en-US" dirty="0" smtClean="0"/>
              <a:t>the situation.   </a:t>
            </a:r>
          </a:p>
          <a:p>
            <a:pPr marL="171441" indent="-171441">
              <a:buFont typeface="Arial" pitchFamily="34" charset="0"/>
              <a:buChar char="•"/>
            </a:pPr>
            <a:r>
              <a:rPr lang="en-US" dirty="0" smtClean="0"/>
              <a:t>Most children will usually start eating other foods before long.  If the</a:t>
            </a:r>
            <a:r>
              <a:rPr lang="en-US" baseline="0" dirty="0" smtClean="0"/>
              <a:t> child does not receive additional benefits (like extra attention) they are going to get tired of eating the same thing just like you would.</a:t>
            </a:r>
          </a:p>
          <a:p>
            <a:pPr marL="171441" indent="-171441">
              <a:buFont typeface="Arial" pitchFamily="34" charset="0"/>
              <a:buChar char="•"/>
            </a:pPr>
            <a:endParaRPr lang="en-US" baseline="0" dirty="0" smtClean="0"/>
          </a:p>
          <a:p>
            <a:r>
              <a:rPr lang="en-US" dirty="0" smtClean="0"/>
              <a:t>Source: Food Jags, MedlinePlus, U.S.</a:t>
            </a:r>
            <a:r>
              <a:rPr lang="en-US" baseline="0" dirty="0" smtClean="0"/>
              <a:t> National Library of Medicine - </a:t>
            </a:r>
            <a:r>
              <a:rPr lang="en-US" dirty="0" smtClean="0"/>
              <a:t>http://www.nlm.nih.gov/medlineplus/ency/article/002425.htm </a:t>
            </a:r>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570588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a:defRPr/>
            </a:pPr>
            <a:r>
              <a:rPr lang="en-US" dirty="0" smtClean="0"/>
              <a:t>Aggressive behavior</a:t>
            </a:r>
            <a:r>
              <a:rPr lang="en-US" baseline="0" dirty="0" smtClean="0"/>
              <a:t> includes actions such as throwing, fighting and yelling.  It may reflect a desire for attention, over-stimulation, hunger or frustration.  </a:t>
            </a:r>
          </a:p>
          <a:p>
            <a:pPr marL="171441" indent="-171441">
              <a:buFont typeface="Arial" pitchFamily="34" charset="0"/>
              <a:buChar char="•"/>
            </a:pPr>
            <a:r>
              <a:rPr lang="en-US" dirty="0" smtClean="0"/>
              <a:t>Be sure that meals and snacks are served at regular times.  Children who</a:t>
            </a:r>
            <a:r>
              <a:rPr lang="en-US" baseline="0" dirty="0" smtClean="0"/>
              <a:t> are overly hungry or who have just eaten may have a hard time focusing at the meal.</a:t>
            </a:r>
            <a:endParaRPr lang="en-US" dirty="0" smtClean="0"/>
          </a:p>
          <a:p>
            <a:pPr marL="171441" indent="-171441">
              <a:buFont typeface="Arial" pitchFamily="34" charset="0"/>
              <a:buChar char="•"/>
            </a:pPr>
            <a:r>
              <a:rPr lang="en-US" dirty="0" smtClean="0"/>
              <a:t>Have transition activities before meals such</a:t>
            </a:r>
            <a:r>
              <a:rPr lang="en-US" baseline="0" dirty="0" smtClean="0"/>
              <a:t> as reading a story or quiet playtime to </a:t>
            </a:r>
            <a:r>
              <a:rPr lang="en-US" dirty="0" smtClean="0"/>
              <a:t>help children make the switch from active physical play to sitting and eating.</a:t>
            </a:r>
          </a:p>
          <a:p>
            <a:pPr marL="171441" indent="-171441" defTabSz="914350">
              <a:buFont typeface="Arial" pitchFamily="34" charset="0"/>
              <a:buChar char="•"/>
              <a:defRPr/>
            </a:pPr>
            <a:r>
              <a:rPr lang="en-US" dirty="0" smtClean="0"/>
              <a:t>Take</a:t>
            </a:r>
            <a:r>
              <a:rPr lang="en-US" baseline="0" dirty="0" smtClean="0"/>
              <a:t> note of</a:t>
            </a:r>
            <a:r>
              <a:rPr lang="en-US" dirty="0" smtClean="0"/>
              <a:t> the mealtime environment.  Are there ways to make it calmer and less distracting?</a:t>
            </a:r>
            <a:r>
              <a:rPr lang="en-US" baseline="0" dirty="0" smtClean="0"/>
              <a:t> Are all forms of media turned-off?</a:t>
            </a:r>
          </a:p>
          <a:p>
            <a:pPr marL="0" marR="0" indent="0" algn="l" defTabSz="914350" rtl="0" eaLnBrk="1" fontAlgn="auto" latinLnBrk="0" hangingPunct="1">
              <a:lnSpc>
                <a:spcPct val="100000"/>
              </a:lnSpc>
              <a:spcBef>
                <a:spcPts val="0"/>
              </a:spcBef>
              <a:spcAft>
                <a:spcPts val="0"/>
              </a:spcAft>
              <a:buClrTx/>
              <a:buSzTx/>
              <a:buFont typeface="Arial" pitchFamily="34" charset="0"/>
              <a:buNone/>
              <a:tabLst/>
              <a:defRPr/>
            </a:pPr>
            <a:endParaRPr lang="en-US" sz="1200" b="0" baseline="0" dirty="0" smtClean="0"/>
          </a:p>
          <a:p>
            <a:pPr marL="0" marR="0" indent="0" algn="l" defTabSz="914350" rtl="0" eaLnBrk="1" fontAlgn="auto" latinLnBrk="0" hangingPunct="1">
              <a:lnSpc>
                <a:spcPct val="100000"/>
              </a:lnSpc>
              <a:spcBef>
                <a:spcPts val="0"/>
              </a:spcBef>
              <a:spcAft>
                <a:spcPts val="0"/>
              </a:spcAft>
              <a:buClrTx/>
              <a:buSzTx/>
              <a:buFont typeface="Arial" pitchFamily="34" charset="0"/>
              <a:buNone/>
              <a:tabLst/>
              <a:defRPr/>
            </a:pPr>
            <a:r>
              <a:rPr lang="en-US" sz="1400" b="0" dirty="0" smtClean="0"/>
              <a:t>Mealtime Environment,</a:t>
            </a:r>
            <a:r>
              <a:rPr lang="en-US" sz="1400" b="0" baseline="0" dirty="0" smtClean="0"/>
              <a:t> </a:t>
            </a:r>
            <a:r>
              <a:rPr lang="en-US" sz="1400" b="0" dirty="0" smtClean="0"/>
              <a:t>Healthy and Active Preschoolers, the California Department of Education. http://www.healthypreschoolers.com/?page_id=23  </a:t>
            </a:r>
            <a:endParaRPr lang="en-US" dirty="0" smtClean="0"/>
          </a:p>
          <a:p>
            <a:pPr marL="171441" indent="-171441">
              <a:buFont typeface="Arial" pitchFamily="34" charset="0"/>
              <a:buChar char="•"/>
            </a:pPr>
            <a:endParaRPr lang="en-US" dirty="0" smtClean="0"/>
          </a:p>
          <a:p>
            <a:pPr>
              <a:buFont typeface="Arial" pitchFamily="34" charset="0"/>
              <a:buChar char="•"/>
            </a:pPr>
            <a:endParaRPr lang="en-US" dirty="0" smtClean="0"/>
          </a:p>
          <a:p>
            <a:pPr>
              <a:buFont typeface="Arial" pitchFamily="34" charset="0"/>
              <a:buNone/>
            </a:pPr>
            <a:r>
              <a:rPr lang="en-US" dirty="0" smtClean="0"/>
              <a:t>Source: Mealtime Environment, Healthy and Active Preschoolers, the California Department of Education. http://www.healthypreschoolers.com/?page_id=23   </a:t>
            </a:r>
          </a:p>
          <a:p>
            <a:pPr defTabSz="931723">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597615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Kids who "listen" to their own fullness cues stop eating when they feel full and are less likely to become overweight. Give kids a chance to stop eating when they feel full, even if you think they aren't. They'll feel more independent and more</a:t>
            </a:r>
            <a:r>
              <a:rPr lang="en-US" baseline="0" dirty="0" smtClean="0"/>
              <a:t> likely </a:t>
            </a:r>
            <a:r>
              <a:rPr lang="en-US" dirty="0" smtClean="0"/>
              <a:t>keep a healthy weight. </a:t>
            </a:r>
          </a:p>
          <a:p>
            <a:endParaRPr lang="en-US" dirty="0" smtClean="0"/>
          </a:p>
          <a:p>
            <a:r>
              <a:rPr lang="en-US" b="1" dirty="0" smtClean="0"/>
              <a:t>Let children serve themselves</a:t>
            </a:r>
            <a:r>
              <a:rPr lang="en-US" b="1" baseline="0" dirty="0" smtClean="0"/>
              <a:t> if possible</a:t>
            </a:r>
            <a:r>
              <a:rPr lang="en-US" b="1" dirty="0" smtClean="0"/>
              <a:t>. </a:t>
            </a:r>
            <a:r>
              <a:rPr lang="en-US" dirty="0" smtClean="0"/>
              <a:t>Teach them to take small amounts at first. Young</a:t>
            </a:r>
            <a:r>
              <a:rPr lang="en-US" baseline="0" dirty="0" smtClean="0"/>
              <a:t> children </a:t>
            </a:r>
            <a:r>
              <a:rPr lang="en-US" dirty="0" smtClean="0"/>
              <a:t>can practice serving from small bowls that you hold for them. Tell them they can get more if they are still hungry. </a:t>
            </a:r>
          </a:p>
          <a:p>
            <a:endParaRPr lang="en-US" dirty="0" smtClean="0"/>
          </a:p>
          <a:p>
            <a:r>
              <a:rPr lang="en-US" b="1" dirty="0" smtClean="0"/>
              <a:t>Avoid praising a clean plate. </a:t>
            </a:r>
            <a:r>
              <a:rPr lang="en-US" b="0" dirty="0" smtClean="0"/>
              <a:t>C</a:t>
            </a:r>
            <a:r>
              <a:rPr lang="en-US" dirty="0" smtClean="0"/>
              <a:t>hildren should stop eating when he or she is full, rather than when the plate is clean.</a:t>
            </a:r>
          </a:p>
          <a:p>
            <a:endParaRPr lang="en-US" dirty="0" smtClean="0"/>
          </a:p>
          <a:p>
            <a:r>
              <a:rPr lang="en-US" b="1" dirty="0" smtClean="0"/>
              <a:t>Reward children with attention and kind words, not food.</a:t>
            </a:r>
            <a:r>
              <a:rPr lang="en-US" dirty="0" smtClean="0"/>
              <a:t> Show your love with hugs and kisses. Console with hugs and talks.</a:t>
            </a:r>
            <a:r>
              <a:rPr lang="en-US" baseline="0" dirty="0" smtClean="0"/>
              <a:t>  </a:t>
            </a:r>
            <a:r>
              <a:rPr lang="en-US" dirty="0" smtClean="0"/>
              <a:t>Giving your child sweets when they feel sad or as a special treat can teach children</a:t>
            </a:r>
            <a:r>
              <a:rPr lang="en-US" baseline="0" dirty="0" smtClean="0"/>
              <a:t> </a:t>
            </a:r>
            <a:r>
              <a:rPr lang="en-US" dirty="0" smtClean="0"/>
              <a:t>to eat when he or she is not hungry. This may cause children</a:t>
            </a:r>
            <a:r>
              <a:rPr lang="en-US" baseline="0" dirty="0" smtClean="0"/>
              <a:t> </a:t>
            </a:r>
            <a:r>
              <a:rPr lang="en-US" dirty="0" smtClean="0"/>
              <a:t>to ignore body signals of fullness and overeat.</a:t>
            </a:r>
            <a:r>
              <a:rPr lang="en-US" baseline="0" dirty="0" smtClean="0"/>
              <a:t>  </a:t>
            </a:r>
            <a:r>
              <a:rPr lang="en-US" dirty="0" smtClean="0"/>
              <a:t>Rewarding with sweets also lets your child think sweets or dessert foods are better than other foods. For example, telling your child "no dessert until you finish your vegetables" may make them like the vegetable less and the dessert more.</a:t>
            </a:r>
          </a:p>
          <a:p>
            <a:endParaRPr lang="en-US" dirty="0" smtClean="0"/>
          </a:p>
          <a:p>
            <a:r>
              <a:rPr lang="en-US" b="1" dirty="0" smtClean="0"/>
              <a:t>Try not to restrict specific foods. </a:t>
            </a:r>
            <a:r>
              <a:rPr lang="en-US" dirty="0" smtClean="0"/>
              <a:t>If that restricted food becomes available to your child, he or she might eat it despite feeling full. This can lead to a habit of overeating. Also, don't restrict sweets or other treats as punishment for bad behavior. </a:t>
            </a:r>
          </a:p>
          <a:p>
            <a:endParaRPr lang="en-US" dirty="0" smtClean="0"/>
          </a:p>
          <a:p>
            <a:r>
              <a:rPr lang="en-US" dirty="0" smtClean="0"/>
              <a:t>Source: http://www.choosemyplate.gov/preschoolers.html</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46</a:t>
            </a:fld>
            <a:endParaRPr lang="en-US"/>
          </a:p>
        </p:txBody>
      </p:sp>
    </p:spTree>
    <p:extLst>
      <p:ext uri="{BB962C8B-B14F-4D97-AF65-F5344CB8AC3E}">
        <p14:creationId xmlns:p14="http://schemas.microsoft.com/office/powerpoint/2010/main" val="236899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Limit the amount of foods and beverages with added sugars your kids eat and drink. If you</a:t>
            </a:r>
            <a:r>
              <a:rPr lang="en-US" baseline="0" dirty="0" smtClean="0"/>
              <a:t> </a:t>
            </a:r>
            <a:r>
              <a:rPr lang="en-US" dirty="0" smtClean="0"/>
              <a:t>don’t buy them, your kids won’t get them very often. Sweet treats and sugary drinks have a lot of calories but few</a:t>
            </a:r>
            <a:r>
              <a:rPr lang="en-US" baseline="0" dirty="0" smtClean="0"/>
              <a:t> </a:t>
            </a:r>
            <a:r>
              <a:rPr lang="en-US" dirty="0" smtClean="0"/>
              <a:t>nutrients. Most added sugars come from sodas, sports drinks, energy drinks, juice drinks, cakes, cookies, ice</a:t>
            </a:r>
            <a:r>
              <a:rPr lang="en-US" baseline="0" dirty="0" smtClean="0"/>
              <a:t> </a:t>
            </a:r>
            <a:r>
              <a:rPr lang="en-US" dirty="0" smtClean="0"/>
              <a:t>cream, candy, and other desserts.</a:t>
            </a:r>
          </a:p>
          <a:p>
            <a:endParaRPr lang="en-US" dirty="0" smtClean="0"/>
          </a:p>
          <a:p>
            <a:r>
              <a:rPr lang="en-US" dirty="0" smtClean="0"/>
              <a:t>As with everything else,</a:t>
            </a:r>
            <a:r>
              <a:rPr lang="en-US" baseline="0" dirty="0" smtClean="0"/>
              <a:t> try to keep a balance</a:t>
            </a:r>
            <a:r>
              <a:rPr lang="en-US" dirty="0" smtClean="0"/>
              <a:t>. If you give a</a:t>
            </a:r>
            <a:r>
              <a:rPr lang="en-US" baseline="0" dirty="0" smtClean="0"/>
              <a:t> </a:t>
            </a:r>
            <a:r>
              <a:rPr lang="en-US" dirty="0" smtClean="0"/>
              <a:t>child access to these easy-to-like foods all of the time, they</a:t>
            </a:r>
            <a:r>
              <a:rPr lang="en-US" baseline="0" dirty="0" smtClean="0"/>
              <a:t> are</a:t>
            </a:r>
            <a:r>
              <a:rPr lang="en-US" dirty="0" smtClean="0"/>
              <a:t> likely to fill up on them and not be interested in</a:t>
            </a:r>
            <a:r>
              <a:rPr lang="en-US" baseline="0" dirty="0" smtClean="0"/>
              <a:t> trying other foods</a:t>
            </a:r>
            <a:r>
              <a:rPr lang="en-US" dirty="0" smtClean="0"/>
              <a:t>. On the other hand, if you restrict them, research shows the</a:t>
            </a:r>
            <a:r>
              <a:rPr lang="en-US" baseline="0" dirty="0" smtClean="0"/>
              <a:t> child may</a:t>
            </a:r>
            <a:r>
              <a:rPr lang="en-US" dirty="0" smtClean="0"/>
              <a:t> overeat</a:t>
            </a:r>
            <a:r>
              <a:rPr lang="en-US" baseline="0" dirty="0" smtClean="0"/>
              <a:t> on these foods </a:t>
            </a:r>
            <a:r>
              <a:rPr lang="en-US" dirty="0" smtClean="0"/>
              <a:t>when</a:t>
            </a:r>
            <a:r>
              <a:rPr lang="en-US" baseline="0" dirty="0" smtClean="0"/>
              <a:t> they get the </a:t>
            </a:r>
            <a:r>
              <a:rPr lang="en-US" dirty="0" smtClean="0"/>
              <a:t>chance.</a:t>
            </a:r>
          </a:p>
          <a:p>
            <a:endParaRPr lang="en-US" dirty="0" smtClean="0"/>
          </a:p>
          <a:p>
            <a:r>
              <a:rPr lang="en-US" dirty="0" smtClean="0"/>
              <a:t>Source:</a:t>
            </a:r>
            <a:r>
              <a:rPr lang="en-US" baseline="0" dirty="0" smtClean="0"/>
              <a:t>  </a:t>
            </a:r>
            <a:r>
              <a:rPr lang="en-US" sz="1200" b="0" i="0" u="none" strike="noStrike" kern="1200" baseline="0" dirty="0" smtClean="0">
                <a:solidFill>
                  <a:schemeClr val="tx1"/>
                </a:solidFill>
                <a:latin typeface="+mn-lt"/>
                <a:ea typeface="+mn-ea"/>
                <a:cs typeface="+mn-cs"/>
              </a:rPr>
              <a:t>Cut Back on Your Kid’s Sweet Treats from USDA’s MyPlate:  </a:t>
            </a:r>
            <a:r>
              <a:rPr lang="en-US" baseline="0" dirty="0" smtClean="0"/>
              <a:t>http://www.fns.usda.gov/cnd/healthierschoolday/pdf/18_TNES-CBOST.pdf  </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47</a:t>
            </a:fld>
            <a:endParaRPr lang="en-US"/>
          </a:p>
        </p:txBody>
      </p:sp>
    </p:spTree>
    <p:extLst>
      <p:ext uri="{BB962C8B-B14F-4D97-AF65-F5344CB8AC3E}">
        <p14:creationId xmlns:p14="http://schemas.microsoft.com/office/powerpoint/2010/main" val="39951992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48</a:t>
            </a:fld>
            <a:endParaRPr lang="en-US"/>
          </a:p>
        </p:txBody>
      </p:sp>
    </p:spTree>
    <p:extLst>
      <p:ext uri="{BB962C8B-B14F-4D97-AF65-F5344CB8AC3E}">
        <p14:creationId xmlns:p14="http://schemas.microsoft.com/office/powerpoint/2010/main" val="37720976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language</a:t>
            </a:r>
            <a:r>
              <a:rPr lang="en-US" baseline="0" dirty="0" smtClean="0"/>
              <a:t> you use about does make a difference in how a child feels about eat and themselves.  Here are a few examples.</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49</a:t>
            </a:fld>
            <a:endParaRPr lang="en-US"/>
          </a:p>
        </p:txBody>
      </p:sp>
    </p:spTree>
    <p:extLst>
      <p:ext uri="{BB962C8B-B14F-4D97-AF65-F5344CB8AC3E}">
        <p14:creationId xmlns:p14="http://schemas.microsoft.com/office/powerpoint/2010/main" val="3423477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Phrases like these teach children to eat for your approval and love. This can lead children to have unhealthy behaviors, attitudes, and beliefs about food and about themselves.  If kids are eating to please you as opposed to listening to their bodies, they may be eating more than they need.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50</a:t>
            </a:fld>
            <a:endParaRPr lang="en-US"/>
          </a:p>
        </p:txBody>
      </p:sp>
    </p:spTree>
    <p:extLst>
      <p:ext uri="{BB962C8B-B14F-4D97-AF65-F5344CB8AC3E}">
        <p14:creationId xmlns:p14="http://schemas.microsoft.com/office/powerpoint/2010/main" val="4150316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your greatest challenge when feeding kids? Does it change depending</a:t>
            </a:r>
            <a:r>
              <a:rPr lang="en-US" baseline="0" dirty="0" smtClean="0"/>
              <a:t> on their age?</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a:t>
            </a:fld>
            <a:endParaRPr lang="en-US"/>
          </a:p>
        </p:txBody>
      </p:sp>
    </p:spTree>
    <p:extLst>
      <p:ext uri="{BB962C8B-B14F-4D97-AF65-F5344CB8AC3E}">
        <p14:creationId xmlns:p14="http://schemas.microsoft.com/office/powerpoint/2010/main" val="37153181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Phrases like these help to point out the sensory qualities of food. They encourage children to try new foods.  You don’t need overdue it but talk about how the food tastes, smells and feels, can help children become more comfortable with new foods.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51</a:t>
            </a:fld>
            <a:endParaRPr lang="en-US"/>
          </a:p>
        </p:txBody>
      </p:sp>
    </p:spTree>
    <p:extLst>
      <p:ext uri="{BB962C8B-B14F-4D97-AF65-F5344CB8AC3E}">
        <p14:creationId xmlns:p14="http://schemas.microsoft.com/office/powerpoint/2010/main" val="21932492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Phrases like these teach children to ignore fullness. It is better for kids to stop eating when full or satisfied than when all of the food has been eaten.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52</a:t>
            </a:fld>
            <a:endParaRPr lang="en-US"/>
          </a:p>
        </p:txBody>
      </p:sp>
    </p:spTree>
    <p:extLst>
      <p:ext uri="{BB962C8B-B14F-4D97-AF65-F5344CB8AC3E}">
        <p14:creationId xmlns:p14="http://schemas.microsoft.com/office/powerpoint/2010/main" val="2540800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Phrases like these help children to recognize when he or she is full. is can prevent overeating.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53</a:t>
            </a:fld>
            <a:endParaRPr lang="en-US"/>
          </a:p>
        </p:txBody>
      </p:sp>
    </p:spTree>
    <p:extLst>
      <p:ext uri="{BB962C8B-B14F-4D97-AF65-F5344CB8AC3E}">
        <p14:creationId xmlns:p14="http://schemas.microsoft.com/office/powerpoint/2010/main" val="61513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Offering some foods, like dessert, in reward for finishing others, like vegetables, makes some foods seem better than others. Getting a food treat when upset teaches children to eat to feel better.  Again, this can lead to overeating.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54</a:t>
            </a:fld>
            <a:endParaRPr lang="en-US"/>
          </a:p>
        </p:txBody>
      </p:sp>
    </p:spTree>
    <p:extLst>
      <p:ext uri="{BB962C8B-B14F-4D97-AF65-F5344CB8AC3E}">
        <p14:creationId xmlns:p14="http://schemas.microsoft.com/office/powerpoint/2010/main" val="1858807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We can try these vegetables again another time.   </a:t>
            </a:r>
            <a:r>
              <a:rPr lang="en-US" baseline="0" dirty="0" smtClean="0"/>
              <a:t>Take away the pressure </a:t>
            </a:r>
            <a:r>
              <a:rPr lang="en-US" dirty="0" smtClean="0"/>
              <a:t>– children need</a:t>
            </a:r>
            <a:r>
              <a:rPr lang="en-US" baseline="0" dirty="0" smtClean="0"/>
              <a:t> to feel like there are no negative consequences for not liking a food.  I generally tell kids (and adults)  our taste buds change over time so we may start liking a food that we used to not want.  It is good to keep trying but again no pressure, no forcing.</a:t>
            </a:r>
          </a:p>
          <a:p>
            <a:endParaRPr lang="en-US" baseline="0" dirty="0" smtClean="0"/>
          </a:p>
          <a:p>
            <a:r>
              <a:rPr lang="en-US" b="1" i="1" dirty="0" smtClean="0"/>
              <a:t>I am sorry you are sad. Come here and let me give you a hug. </a:t>
            </a:r>
            <a:br>
              <a:rPr lang="en-US" b="1" i="1" dirty="0" smtClean="0"/>
            </a:br>
            <a:r>
              <a:rPr lang="en-US" b="0" i="0" dirty="0" smtClean="0"/>
              <a:t>Re</a:t>
            </a:r>
            <a:r>
              <a:rPr lang="en-US" dirty="0" smtClean="0"/>
              <a:t>ward children with attention and kind words and not food. Comfort him or her with</a:t>
            </a:r>
            <a:r>
              <a:rPr lang="en-US" baseline="0" dirty="0" smtClean="0"/>
              <a:t> </a:t>
            </a:r>
            <a:r>
              <a:rPr lang="en-US" dirty="0" smtClean="0"/>
              <a:t>hugs and talks and extra attention.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http://www.choosemyplate.gov/preschoolers.html</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55</a:t>
            </a:fld>
            <a:endParaRPr lang="en-US"/>
          </a:p>
        </p:txBody>
      </p:sp>
    </p:spTree>
    <p:extLst>
      <p:ext uri="{BB962C8B-B14F-4D97-AF65-F5344CB8AC3E}">
        <p14:creationId xmlns:p14="http://schemas.microsoft.com/office/powerpoint/2010/main" val="2343953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56</a:t>
            </a:fld>
            <a:endParaRPr lang="en-US"/>
          </a:p>
        </p:txBody>
      </p:sp>
    </p:spTree>
    <p:extLst>
      <p:ext uri="{BB962C8B-B14F-4D97-AF65-F5344CB8AC3E}">
        <p14:creationId xmlns:p14="http://schemas.microsoft.com/office/powerpoint/2010/main" val="3347249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to great mealtimes with children is to think about what makes a great meal: good food, good conversation, and a relaxed and pleasant environment.</a:t>
            </a:r>
          </a:p>
          <a:p>
            <a:endParaRPr lang="en-US" dirty="0" smtClean="0"/>
          </a:p>
        </p:txBody>
      </p:sp>
      <p:sp>
        <p:nvSpPr>
          <p:cNvPr id="4" name="Slide Number Placeholder 3"/>
          <p:cNvSpPr>
            <a:spLocks noGrp="1"/>
          </p:cNvSpPr>
          <p:nvPr>
            <p:ph type="sldNum" sz="quarter" idx="10"/>
          </p:nvPr>
        </p:nvSpPr>
        <p:spPr/>
        <p:txBody>
          <a:bodyPr/>
          <a:lstStyle/>
          <a:p>
            <a:fld id="{B834FA90-CED3-4D27-A835-521FD665461C}" type="slidenum">
              <a:rPr lang="en-US" smtClean="0"/>
              <a:pPr/>
              <a:t>57</a:t>
            </a:fld>
            <a:endParaRPr lang="en-US"/>
          </a:p>
        </p:txBody>
      </p:sp>
    </p:spTree>
    <p:extLst>
      <p:ext uri="{BB962C8B-B14F-4D97-AF65-F5344CB8AC3E}">
        <p14:creationId xmlns:p14="http://schemas.microsoft.com/office/powerpoint/2010/main" val="1341760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distractions should be eliminated;</a:t>
            </a:r>
            <a:r>
              <a:rPr lang="en-US" baseline="0" dirty="0" smtClean="0"/>
              <a:t> </a:t>
            </a:r>
            <a:r>
              <a:rPr lang="en-US" dirty="0" smtClean="0"/>
              <a:t>turn off all music, television, and put away all toys and video games.  Focus</a:t>
            </a:r>
            <a:r>
              <a:rPr lang="en-US" baseline="0" dirty="0" smtClean="0"/>
              <a:t> on the conversation and enjoying each others company.</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58</a:t>
            </a:fld>
            <a:endParaRPr lang="en-US"/>
          </a:p>
        </p:txBody>
      </p:sp>
    </p:spTree>
    <p:extLst>
      <p:ext uri="{BB962C8B-B14F-4D97-AF65-F5344CB8AC3E}">
        <p14:creationId xmlns:p14="http://schemas.microsoft.com/office/powerpoint/2010/main" val="32250407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children</a:t>
            </a:r>
            <a:r>
              <a:rPr lang="en-US" baseline="0" dirty="0" smtClean="0"/>
              <a:t> are involved in high energy activities, it may be difficult for them to slow down to sit and eat. Allow time for a “transition activity” to prepare them for mealtime.</a:t>
            </a:r>
          </a:p>
          <a:p>
            <a:endParaRPr lang="en-US" baseline="0" dirty="0" smtClean="0"/>
          </a:p>
          <a:p>
            <a:r>
              <a:rPr lang="en-US" baseline="0" dirty="0" smtClean="0"/>
              <a:t>Some examples of activities that help children slow down include:</a:t>
            </a:r>
          </a:p>
          <a:p>
            <a:pPr marL="628650" lvl="1" indent="-171450">
              <a:buFont typeface="Arial" panose="020B0604020202020204" pitchFamily="34" charset="0"/>
              <a:buChar char="•"/>
            </a:pPr>
            <a:r>
              <a:rPr lang="en-US" dirty="0" smtClean="0"/>
              <a:t>Coloring </a:t>
            </a:r>
          </a:p>
          <a:p>
            <a:pPr marL="628650" lvl="1" indent="-171450">
              <a:buFont typeface="Arial" panose="020B0604020202020204" pitchFamily="34" charset="0"/>
              <a:buChar char="•"/>
            </a:pPr>
            <a:r>
              <a:rPr lang="en-US" dirty="0" smtClean="0"/>
              <a:t>Playing with blocks</a:t>
            </a:r>
          </a:p>
          <a:p>
            <a:pPr marL="628650" lvl="1" indent="-171450">
              <a:buFont typeface="Arial" panose="020B0604020202020204" pitchFamily="34" charset="0"/>
              <a:buChar char="•"/>
            </a:pPr>
            <a:r>
              <a:rPr lang="en-US" dirty="0" smtClean="0"/>
              <a:t>Listening to soft music</a:t>
            </a:r>
          </a:p>
          <a:p>
            <a:pPr marL="628650" lvl="1" indent="-171450">
              <a:buFont typeface="Arial" panose="020B0604020202020204" pitchFamily="34" charset="0"/>
              <a:buChar char="•"/>
            </a:pPr>
            <a:r>
              <a:rPr lang="en-US" dirty="0" smtClean="0"/>
              <a:t>Reading a story</a:t>
            </a:r>
          </a:p>
          <a:p>
            <a:pPr marL="628650" lvl="1" indent="-171450">
              <a:buFont typeface="Arial" panose="020B0604020202020204" pitchFamily="34" charset="0"/>
              <a:buChar char="•"/>
            </a:pPr>
            <a:r>
              <a:rPr lang="en-US" dirty="0" smtClean="0"/>
              <a:t>Talking about the meal</a:t>
            </a:r>
          </a:p>
          <a:p>
            <a:pPr marL="628650" lvl="1" indent="-171450">
              <a:buFont typeface="Arial" panose="020B0604020202020204" pitchFamily="34" charset="0"/>
              <a:buChar char="•"/>
            </a:pPr>
            <a:r>
              <a:rPr lang="en-US" dirty="0" smtClean="0"/>
              <a:t>Preparing and setting the table</a:t>
            </a:r>
          </a:p>
          <a:p>
            <a:pPr marL="457200" lvl="1" indent="0">
              <a:buFont typeface="Arial" panose="020B0604020202020204" pitchFamily="34" charset="0"/>
              <a:buNone/>
            </a:pPr>
            <a:endParaRPr lang="en-US" dirty="0" smtClean="0"/>
          </a:p>
          <a:p>
            <a:pPr marL="457200" lvl="1" indent="0">
              <a:buFont typeface="Arial" panose="020B0604020202020204" pitchFamily="34" charset="0"/>
              <a:buNone/>
            </a:pPr>
            <a:r>
              <a:rPr lang="en-US" dirty="0" smtClean="0"/>
              <a:t>Source:</a:t>
            </a:r>
            <a:r>
              <a:rPr lang="en-US" baseline="0" dirty="0" smtClean="0"/>
              <a:t> UDSA’s Nutrition and Wellness Tips for Young Children, Supplement D, Create a Positive Meal Environment: </a:t>
            </a:r>
            <a:r>
              <a:rPr lang="en-US" dirty="0" smtClean="0"/>
              <a:t>http://www.fns.usda.gov/sites/default/files/tn/Supplement_D.PDF </a:t>
            </a:r>
          </a:p>
        </p:txBody>
      </p:sp>
      <p:sp>
        <p:nvSpPr>
          <p:cNvPr id="4" name="Slide Number Placeholder 3"/>
          <p:cNvSpPr>
            <a:spLocks noGrp="1"/>
          </p:cNvSpPr>
          <p:nvPr>
            <p:ph type="sldNum" sz="quarter" idx="10"/>
          </p:nvPr>
        </p:nvSpPr>
        <p:spPr/>
        <p:txBody>
          <a:bodyPr/>
          <a:lstStyle/>
          <a:p>
            <a:fld id="{C58CBF25-D115-7545-8EAE-C0D68ED3945E}" type="slidenum">
              <a:rPr lang="en-US" smtClean="0"/>
              <a:t>59</a:t>
            </a:fld>
            <a:endParaRPr lang="en-US"/>
          </a:p>
        </p:txBody>
      </p:sp>
    </p:spTree>
    <p:extLst>
      <p:ext uri="{BB962C8B-B14F-4D97-AF65-F5344CB8AC3E}">
        <p14:creationId xmlns:p14="http://schemas.microsoft.com/office/powerpoint/2010/main" val="1739164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more involved you are in creating a pleasant environment, the higher the chances are of implementing healthy eating habits in children.  Set a good example with a positive attitude about meal time.  If you dread mealtime,</a:t>
            </a:r>
            <a:r>
              <a:rPr lang="en-US" baseline="0" dirty="0" smtClean="0"/>
              <a:t> your children will too.  </a:t>
            </a:r>
          </a:p>
          <a:p>
            <a:endParaRPr lang="en-US" baseline="0" dirty="0" smtClean="0"/>
          </a:p>
          <a:p>
            <a:r>
              <a:rPr lang="en-US" dirty="0" smtClean="0"/>
              <a:t>Try to make meals a stress-free time. Talk about fun and happy things. If arguments often happen at mealtimes, your child</a:t>
            </a:r>
            <a:r>
              <a:rPr lang="en-US" baseline="0" dirty="0" smtClean="0"/>
              <a:t> </a:t>
            </a:r>
            <a:r>
              <a:rPr lang="en-US" dirty="0" smtClean="0"/>
              <a:t>may learn unhealthy attitudes toward food.</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https://www.choosemyplate.gov/health-and-nutrition-information </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60</a:t>
            </a:fld>
            <a:endParaRPr lang="en-US"/>
          </a:p>
        </p:txBody>
      </p:sp>
    </p:spTree>
    <p:extLst>
      <p:ext uri="{BB962C8B-B14F-4D97-AF65-F5344CB8AC3E}">
        <p14:creationId xmlns:p14="http://schemas.microsoft.com/office/powerpoint/2010/main" val="2661295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was mealtime like for you as a child?</a:t>
            </a:r>
            <a:r>
              <a:rPr lang="en-US" baseline="0" dirty="0" smtClean="0"/>
              <a:t>  Did you family have any “rules” you followed at meals?</a:t>
            </a: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a:t>
            </a:fld>
            <a:endParaRPr lang="en-US"/>
          </a:p>
        </p:txBody>
      </p:sp>
    </p:spTree>
    <p:extLst>
      <p:ext uri="{BB962C8B-B14F-4D97-AF65-F5344CB8AC3E}">
        <p14:creationId xmlns:p14="http://schemas.microsoft.com/office/powerpoint/2010/main" val="40039590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we plan for a great</a:t>
            </a:r>
            <a:r>
              <a:rPr lang="en-US" baseline="0" dirty="0" smtClean="0"/>
              <a:t> </a:t>
            </a:r>
            <a:r>
              <a:rPr lang="en-US" dirty="0" smtClean="0"/>
              <a:t>meal, we need to help children understand what to expect at mealtimes but making sure those expectations are</a:t>
            </a:r>
            <a:r>
              <a:rPr lang="en-US" baseline="0" dirty="0" smtClean="0"/>
              <a:t> appropriate for their age</a:t>
            </a:r>
            <a:r>
              <a:rPr lang="en-US" dirty="0" smtClean="0"/>
              <a:t>.  A one-year</a:t>
            </a:r>
            <a:r>
              <a:rPr lang="en-US" baseline="0" dirty="0" smtClean="0"/>
              <a:t> is going to make a mess learning to eat and will probably use their hands.  A four-year should be able to use utensils appropriately.</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61</a:t>
            </a:fld>
            <a:endParaRPr lang="en-US"/>
          </a:p>
        </p:txBody>
      </p:sp>
    </p:spTree>
    <p:extLst>
      <p:ext uri="{BB962C8B-B14F-4D97-AF65-F5344CB8AC3E}">
        <p14:creationId xmlns:p14="http://schemas.microsoft.com/office/powerpoint/2010/main" val="1014728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children are able, allow them to serve themselves.</a:t>
            </a:r>
            <a:r>
              <a:rPr lang="en-US" baseline="0" dirty="0" smtClean="0"/>
              <a:t>  </a:t>
            </a:r>
            <a:r>
              <a:rPr lang="en-US" dirty="0" smtClean="0"/>
              <a:t>Even your 3 to 5 year old can practice serving from small bowls that you hold for them. They'll learn new skills and feel "all grown up.“</a:t>
            </a:r>
            <a:r>
              <a:rPr lang="en-US" baseline="0" dirty="0" smtClean="0"/>
              <a:t> </a:t>
            </a:r>
            <a:r>
              <a:rPr lang="en-US" dirty="0" smtClean="0"/>
              <a:t>Teach them to take small amounts at first. Tell them they can get more if they are still hungry.</a:t>
            </a:r>
            <a:r>
              <a:rPr lang="en-US" baseline="0" dirty="0" smtClean="0"/>
              <a:t> </a:t>
            </a:r>
            <a:r>
              <a:rPr lang="en-US" dirty="0" smtClean="0"/>
              <a:t>Serve foods that are "too hot" for your child to serve themselves safely (for example, soups). Ask your child how much they want. Make sure food isn't too hot for children to eat.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Source: https://www.choosemyplate.gov/health-and-nutrition-information</a:t>
            </a:r>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62</a:t>
            </a:fld>
            <a:endParaRPr lang="en-US"/>
          </a:p>
        </p:txBody>
      </p:sp>
    </p:spTree>
    <p:extLst>
      <p:ext uri="{BB962C8B-B14F-4D97-AF65-F5344CB8AC3E}">
        <p14:creationId xmlns:p14="http://schemas.microsoft.com/office/powerpoint/2010/main" val="37065542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Stress that saying “Yuck”, “Gross” or “Disgusting” are not</a:t>
            </a:r>
            <a:r>
              <a:rPr lang="en-US" baseline="0" dirty="0" smtClean="0"/>
              <a:t> appropriate at mealtimes.  Teach them that it is perfectly fine not to like a food but they don’t need to verbalize it.  It is perfectly fine to leave the food on the plate.</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63</a:t>
            </a:fld>
            <a:endParaRPr lang="en-US"/>
          </a:p>
        </p:txBody>
      </p:sp>
    </p:spTree>
    <p:extLst>
      <p:ext uri="{BB962C8B-B14F-4D97-AF65-F5344CB8AC3E}">
        <p14:creationId xmlns:p14="http://schemas.microsoft.com/office/powerpoint/2010/main" val="42099818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table talker</a:t>
            </a:r>
            <a:r>
              <a:rPr lang="en-US" baseline="0" dirty="0" smtClean="0"/>
              <a:t> handout is available on our website. </a:t>
            </a:r>
            <a:r>
              <a:rPr lang="en-US" dirty="0" smtClean="0"/>
              <a:t>These are questions generally appropriate</a:t>
            </a:r>
            <a:r>
              <a:rPr lang="en-US" baseline="0" dirty="0" smtClean="0"/>
              <a:t> for 2 to 5 year olds.</a:t>
            </a:r>
          </a:p>
          <a:p>
            <a:endParaRPr lang="en-US" baseline="0" dirty="0" smtClean="0"/>
          </a:p>
          <a:p>
            <a:r>
              <a:rPr lang="en-US" dirty="0" smtClean="0"/>
              <a:t>Cut apart and place cards into bowl.</a:t>
            </a:r>
          </a:p>
          <a:p>
            <a:r>
              <a:rPr lang="en-US" dirty="0" smtClean="0"/>
              <a:t>Have children take turns drawing one (or two) each day.</a:t>
            </a:r>
          </a:p>
          <a:p>
            <a:r>
              <a:rPr lang="en-US" dirty="0" smtClean="0"/>
              <a:t>Fun for kids and a great way to increase vocabulary and creative thinking and to learn more about each other.</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http://food.unl.edu/table-talkers-young-children </a:t>
            </a:r>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64</a:t>
            </a:fld>
            <a:endParaRPr lang="en-US"/>
          </a:p>
        </p:txBody>
      </p:sp>
    </p:spTree>
    <p:extLst>
      <p:ext uri="{BB962C8B-B14F-4D97-AF65-F5344CB8AC3E}">
        <p14:creationId xmlns:p14="http://schemas.microsoft.com/office/powerpoint/2010/main" val="3255071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65</a:t>
            </a:fld>
            <a:endParaRPr lang="en-US"/>
          </a:p>
        </p:txBody>
      </p:sp>
    </p:spTree>
    <p:extLst>
      <p:ext uri="{BB962C8B-B14F-4D97-AF65-F5344CB8AC3E}">
        <p14:creationId xmlns:p14="http://schemas.microsoft.com/office/powerpoint/2010/main" val="125214648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66</a:t>
            </a:fld>
            <a:endParaRPr lang="en-US"/>
          </a:p>
        </p:txBody>
      </p:sp>
    </p:spTree>
    <p:extLst>
      <p:ext uri="{BB962C8B-B14F-4D97-AF65-F5344CB8AC3E}">
        <p14:creationId xmlns:p14="http://schemas.microsoft.com/office/powerpoint/2010/main" val="33621270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Are there any questions??</a:t>
            </a:r>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37B561-0FB5-44B4-8FC7-B17B4C8B614A}" type="slidenum">
              <a:rPr lang="en-US" smtClean="0"/>
              <a:pPr/>
              <a:t>68</a:t>
            </a:fld>
            <a:endParaRPr lang="en-US" smtClean="0"/>
          </a:p>
        </p:txBody>
      </p:sp>
    </p:spTree>
    <p:extLst>
      <p:ext uri="{BB962C8B-B14F-4D97-AF65-F5344CB8AC3E}">
        <p14:creationId xmlns:p14="http://schemas.microsoft.com/office/powerpoint/2010/main" val="32880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Ellyn </a:t>
            </a:r>
            <a:r>
              <a:rPr lang="en-US" b="1" dirty="0" err="1" smtClean="0"/>
              <a:t>Satter's</a:t>
            </a:r>
            <a:r>
              <a:rPr lang="en-US" b="1" dirty="0" smtClean="0"/>
              <a:t> Division of Responsibility in Feeding</a:t>
            </a:r>
            <a:br>
              <a:rPr lang="en-US" b="1" dirty="0" smtClean="0"/>
            </a:b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Fundamental to parents’ jobs is trusting children to decide how much and whether to eat. If parents do their jobs with feeding, children do their jobs with eating.</a:t>
            </a:r>
            <a:endParaRPr lang="en-US" b="1" dirty="0" smtClean="0"/>
          </a:p>
          <a:p>
            <a:endParaRPr lang="en-US" dirty="0" smtClean="0"/>
          </a:p>
          <a:p>
            <a:r>
              <a:rPr lang="en-US" dirty="0" smtClean="0"/>
              <a:t>For specific examples and more information see www.ellynsatter.com </a:t>
            </a:r>
          </a:p>
          <a:p>
            <a:endParaRPr lang="en-US" dirty="0" smtClean="0"/>
          </a:p>
          <a:p>
            <a:r>
              <a:rPr lang="en-US" dirty="0" smtClean="0"/>
              <a:t>For more about raising healthy children who are a joy to feed, read Part two, "How to raise good eaters," in Ellyn </a:t>
            </a:r>
            <a:r>
              <a:rPr lang="en-US" dirty="0" err="1" smtClean="0"/>
              <a:t>Satter’s</a:t>
            </a:r>
            <a:r>
              <a:rPr lang="en-US" dirty="0" smtClean="0"/>
              <a:t> Secrets of Feeding a Healthy Family. For the evidence, read The </a:t>
            </a:r>
            <a:r>
              <a:rPr lang="en-US" dirty="0" err="1" smtClean="0"/>
              <a:t>Satter</a:t>
            </a:r>
            <a:r>
              <a:rPr lang="en-US" dirty="0" smtClean="0"/>
              <a:t> Feeding Dynamics Model.   - See more at: http://bit.ly/2bx6scs</a:t>
            </a:r>
          </a:p>
          <a:p>
            <a:r>
              <a:rPr lang="en-US" dirty="0" smtClean="0"/>
              <a:t>©2016 by Ellyn </a:t>
            </a:r>
            <a:r>
              <a:rPr lang="en-US" dirty="0" err="1" smtClean="0"/>
              <a:t>Satter</a:t>
            </a:r>
            <a:r>
              <a:rPr lang="en-US" dirty="0" smtClean="0"/>
              <a:t> published at www.EllynSatterInstitute.org </a:t>
            </a:r>
          </a:p>
          <a:p>
            <a:r>
              <a:rPr lang="en-US" dirty="0" smtClean="0"/>
              <a:t>  </a:t>
            </a:r>
          </a:p>
          <a:p>
            <a:r>
              <a:rPr lang="en-US" dirty="0" smtClean="0"/>
              <a:t> </a:t>
            </a:r>
          </a:p>
        </p:txBody>
      </p:sp>
      <p:sp>
        <p:nvSpPr>
          <p:cNvPr id="4" name="Slide Number Placeholder 3"/>
          <p:cNvSpPr>
            <a:spLocks noGrp="1"/>
          </p:cNvSpPr>
          <p:nvPr>
            <p:ph type="sldNum" sz="quarter" idx="10"/>
          </p:nvPr>
        </p:nvSpPr>
        <p:spPr/>
        <p:txBody>
          <a:bodyPr/>
          <a:lstStyle/>
          <a:p>
            <a:fld id="{B834FA90-CED3-4D27-A835-521FD665461C}" type="slidenum">
              <a:rPr lang="en-US" smtClean="0"/>
              <a:pPr/>
              <a:t>7</a:t>
            </a:fld>
            <a:endParaRPr lang="en-US"/>
          </a:p>
        </p:txBody>
      </p:sp>
    </p:spTree>
    <p:extLst>
      <p:ext uri="{BB962C8B-B14F-4D97-AF65-F5344CB8AC3E}">
        <p14:creationId xmlns:p14="http://schemas.microsoft.com/office/powerpoint/2010/main" val="4160659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are some examples of your “job” as the adult?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are some</a:t>
            </a:r>
            <a:r>
              <a:rPr lang="en-US" baseline="0" dirty="0" smtClean="0"/>
              <a:t> challenges to the role of the adult?</a:t>
            </a:r>
            <a:endParaRPr lang="en-US" dirty="0" smtClean="0"/>
          </a:p>
          <a:p>
            <a:endParaRPr lang="en-US" dirty="0" smtClean="0"/>
          </a:p>
          <a:p>
            <a:r>
              <a:rPr lang="en-US" dirty="0" smtClean="0"/>
              <a:t>Fundamental to parents’ jobs is trusting children to determine how much and whether to eat from what parents provide. When parents do their jobs with feeding, children do their jobs with eating.</a:t>
            </a:r>
            <a:r>
              <a:rPr lang="en-US" baseline="0" dirty="0" smtClean="0"/>
              <a:t> </a:t>
            </a:r>
            <a:r>
              <a:rPr lang="en-US" dirty="0" smtClean="0"/>
              <a:t>Parents’ feeding jobs:</a:t>
            </a:r>
          </a:p>
          <a:p>
            <a:pPr marL="628650" lvl="1" indent="-171450">
              <a:buFont typeface="Arial" panose="020B0604020202020204" pitchFamily="34" charset="0"/>
              <a:buChar char="•"/>
            </a:pPr>
            <a:r>
              <a:rPr lang="en-US" dirty="0" smtClean="0"/>
              <a:t>    Choose and prepare the food.</a:t>
            </a:r>
          </a:p>
          <a:p>
            <a:pPr marL="628650" lvl="1" indent="-171450">
              <a:buFont typeface="Arial" panose="020B0604020202020204" pitchFamily="34" charset="0"/>
              <a:buChar char="•"/>
            </a:pPr>
            <a:r>
              <a:rPr lang="en-US" dirty="0" smtClean="0"/>
              <a:t>    Provide regular meals and snacks.</a:t>
            </a:r>
          </a:p>
          <a:p>
            <a:pPr marL="628650" lvl="1" indent="-171450">
              <a:buFont typeface="Arial" panose="020B0604020202020204" pitchFamily="34" charset="0"/>
              <a:buChar char="•"/>
            </a:pPr>
            <a:r>
              <a:rPr lang="en-US" dirty="0" smtClean="0"/>
              <a:t>    Make eating times pleasant.</a:t>
            </a:r>
          </a:p>
          <a:p>
            <a:pPr marL="628650" lvl="1" indent="-171450">
              <a:buFont typeface="Arial" panose="020B0604020202020204" pitchFamily="34" charset="0"/>
              <a:buChar char="•"/>
            </a:pPr>
            <a:r>
              <a:rPr lang="en-US" dirty="0" smtClean="0"/>
              <a:t>    Step-by-step, show children by example how to behave at family mealtime.</a:t>
            </a:r>
          </a:p>
          <a:p>
            <a:pPr marL="628650" lvl="1" indent="-171450">
              <a:buFont typeface="Arial" panose="020B0604020202020204" pitchFamily="34" charset="0"/>
              <a:buChar char="•"/>
            </a:pPr>
            <a:r>
              <a:rPr lang="en-US" dirty="0" smtClean="0"/>
              <a:t>    Be considerate of children’s lack of food experience without catering to likes and dislikes.</a:t>
            </a:r>
          </a:p>
          <a:p>
            <a:pPr marL="628650" lvl="1" indent="-171450">
              <a:buFont typeface="Arial" panose="020B0604020202020204" pitchFamily="34" charset="0"/>
              <a:buChar char="•"/>
            </a:pPr>
            <a:r>
              <a:rPr lang="en-US" dirty="0" smtClean="0"/>
              <a:t>    Not let children have food or beverages (except for water) between meal and snack times.</a:t>
            </a:r>
          </a:p>
          <a:p>
            <a:pPr marL="628650" lvl="1" indent="-171450">
              <a:buFont typeface="Arial" panose="020B0604020202020204" pitchFamily="34" charset="0"/>
              <a:buChar char="•"/>
            </a:pPr>
            <a:r>
              <a:rPr lang="en-US" dirty="0" smtClean="0"/>
              <a:t>    Let children grow up to get bodies that are right for them.</a:t>
            </a:r>
          </a:p>
          <a:p>
            <a:pPr marL="628650" lvl="1" indent="-171450">
              <a:buFont typeface="Arial" panose="020B0604020202020204" pitchFamily="34" charset="0"/>
              <a:buChar char="•"/>
            </a:pPr>
            <a:endParaRPr lang="en-US" dirty="0" smtClean="0"/>
          </a:p>
          <a:p>
            <a:r>
              <a:rPr lang="en-US" dirty="0" smtClean="0"/>
              <a:t>©2016 by Ellyn </a:t>
            </a:r>
            <a:r>
              <a:rPr lang="en-US" dirty="0" err="1" smtClean="0"/>
              <a:t>Satter</a:t>
            </a:r>
            <a:r>
              <a:rPr lang="en-US" dirty="0" smtClean="0"/>
              <a:t> published at www.EllynSatterInstitute.org. - See more at: http://ellynsatterinstitute.org/dor/divisionofresponsibilityinfeeding.php#sthash.YjQTgRaE.dpuf</a:t>
            </a:r>
          </a:p>
        </p:txBody>
      </p:sp>
      <p:sp>
        <p:nvSpPr>
          <p:cNvPr id="4" name="Slide Number Placeholder 3"/>
          <p:cNvSpPr>
            <a:spLocks noGrp="1"/>
          </p:cNvSpPr>
          <p:nvPr>
            <p:ph type="sldNum" sz="quarter" idx="10"/>
          </p:nvPr>
        </p:nvSpPr>
        <p:spPr/>
        <p:txBody>
          <a:bodyPr/>
          <a:lstStyle/>
          <a:p>
            <a:fld id="{B834FA90-CED3-4D27-A835-521FD665461C}" type="slidenum">
              <a:rPr lang="en-US" smtClean="0"/>
              <a:pPr/>
              <a:t>8</a:t>
            </a:fld>
            <a:endParaRPr lang="en-US"/>
          </a:p>
        </p:txBody>
      </p:sp>
    </p:spTree>
    <p:extLst>
      <p:ext uri="{BB962C8B-B14F-4D97-AF65-F5344CB8AC3E}">
        <p14:creationId xmlns:p14="http://schemas.microsoft.com/office/powerpoint/2010/main" val="3262360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would be some examples</a:t>
            </a:r>
            <a:r>
              <a:rPr lang="en-US" baseline="0" dirty="0" smtClean="0"/>
              <a:t> </a:t>
            </a:r>
            <a:r>
              <a:rPr lang="en-US" dirty="0" smtClean="0"/>
              <a:t>of the “job” of the 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Does a child really know how much they should eat?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Children’s eating jobs: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    Children will eat.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    They will eat the amount they need.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    They will learn to eat the food their parents eat.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    They will grow predictably.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    They will learn to behave well at mealtime.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by Ellyn </a:t>
            </a:r>
            <a:r>
              <a:rPr lang="en-US" dirty="0" err="1" smtClean="0"/>
              <a:t>Satter</a:t>
            </a:r>
            <a:r>
              <a:rPr lang="en-US" dirty="0" smtClean="0"/>
              <a:t> published at www.EllynSatterInstitute.org. - See more at: http://ellynsatterinstitute.org/dor/divisionofresponsibilityinfeeding.php#sthash.YjQTgRaE.dpuf</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defTabSz="931774">
              <a:defRPr/>
            </a:pPr>
            <a:endParaRPr lang="en-US" dirty="0" smtClean="0"/>
          </a:p>
          <a:p>
            <a:pPr>
              <a:buNone/>
            </a:pPr>
            <a:endParaRPr lang="en-US" dirty="0" smtClean="0"/>
          </a:p>
          <a:p>
            <a:pPr defTabSz="931774">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834FA90-CED3-4D27-A835-521FD665461C}" type="slidenum">
              <a:rPr lang="en-US" smtClean="0"/>
              <a:pPr/>
              <a:t>9</a:t>
            </a:fld>
            <a:endParaRPr lang="en-US"/>
          </a:p>
        </p:txBody>
      </p:sp>
    </p:spTree>
    <p:extLst>
      <p:ext uri="{BB962C8B-B14F-4D97-AF65-F5344CB8AC3E}">
        <p14:creationId xmlns:p14="http://schemas.microsoft.com/office/powerpoint/2010/main" val="3328766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2"/>
          <p:cNvSpPr>
            <a:spLocks noGrp="1"/>
          </p:cNvSpPr>
          <p:nvPr>
            <p:ph type="body" sz="quarter" idx="11"/>
          </p:nvPr>
        </p:nvSpPr>
        <p:spPr>
          <a:xfrm>
            <a:off x="914400" y="5384800"/>
            <a:ext cx="7239000" cy="711200"/>
          </a:xfrm>
          <a:prstGeom prst="rect">
            <a:avLst/>
          </a:prstGeom>
        </p:spPr>
        <p:txBody>
          <a:bodyPr vert="horz"/>
          <a:lstStyle>
            <a:lvl1pPr marL="0" indent="0" algn="ctr">
              <a:buFontTx/>
              <a:buNone/>
              <a:defRPr sz="2400">
                <a:solidFill>
                  <a:schemeClr val="bg1"/>
                </a:solidFill>
                <a:latin typeface="Minion"/>
              </a:defRPr>
            </a:lvl1pPr>
          </a:lstStyle>
          <a:p>
            <a:pPr lvl="0"/>
            <a:r>
              <a:rPr lang="en-US" smtClean="0"/>
              <a:t>Edit Master text styles</a:t>
            </a:r>
          </a:p>
        </p:txBody>
      </p:sp>
      <p:sp>
        <p:nvSpPr>
          <p:cNvPr id="4" name="Title 3"/>
          <p:cNvSpPr>
            <a:spLocks noGrp="1"/>
          </p:cNvSpPr>
          <p:nvPr>
            <p:ph type="title"/>
          </p:nvPr>
        </p:nvSpPr>
        <p:spPr>
          <a:xfrm>
            <a:off x="457200" y="4648200"/>
            <a:ext cx="8229600" cy="1143000"/>
          </a:xfrm>
          <a:prstGeom prst="rect">
            <a:avLst/>
          </a:prstGeom>
        </p:spPr>
        <p:txBody>
          <a:bodyPr vert="horz"/>
          <a:lstStyle>
            <a:lvl1pPr>
              <a:defRPr sz="3200" cap="all" baseline="0">
                <a:solidFill>
                  <a:schemeClr val="bg1"/>
                </a:solidFill>
                <a:latin typeface="URW Grotesk Medium"/>
              </a:defRPr>
            </a:lvl1pPr>
          </a:lstStyle>
          <a:p>
            <a:r>
              <a:rPr lang="en-US" smtClean="0"/>
              <a:t>Click to edit Master title style</a:t>
            </a:r>
            <a:endParaRPr lang="en-US" dirty="0"/>
          </a:p>
        </p:txBody>
      </p:sp>
      <p:sp>
        <p:nvSpPr>
          <p:cNvPr id="5" name="Picture Placeholder 4"/>
          <p:cNvSpPr>
            <a:spLocks noGrp="1"/>
          </p:cNvSpPr>
          <p:nvPr>
            <p:ph type="pic" sz="quarter" idx="12"/>
          </p:nvPr>
        </p:nvSpPr>
        <p:spPr>
          <a:xfrm>
            <a:off x="0" y="381000"/>
            <a:ext cx="9144000" cy="3886200"/>
          </a:xfrm>
          <a:prstGeom prst="rect">
            <a:avLst/>
          </a:prstGeom>
          <a:effectLst>
            <a:outerShdw blurRad="50800" dist="38100" dir="5400000" algn="t" rotWithShape="0">
              <a:prstClr val="black">
                <a:alpha val="40000"/>
              </a:prstClr>
            </a:outerShdw>
          </a:effectLst>
        </p:spPr>
        <p:txBody>
          <a:bodyPr vert="horz"/>
          <a:lstStyle>
            <a:lvl1pPr>
              <a:defRPr>
                <a:effectLst/>
              </a:defRPr>
            </a:lvl1pPr>
          </a:lstStyle>
          <a:p>
            <a:r>
              <a:rPr lang="en-US" smtClean="0"/>
              <a:t>Click icon to add picture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44240" y="6208776"/>
            <a:ext cx="2179320" cy="496824"/>
          </a:xfrm>
          <a:prstGeom prst="rect">
            <a:avLst/>
          </a:prstGeom>
        </p:spPr>
      </p:pic>
    </p:spTree>
    <p:extLst>
      <p:ext uri="{BB962C8B-B14F-4D97-AF65-F5344CB8AC3E}">
        <p14:creationId xmlns:p14="http://schemas.microsoft.com/office/powerpoint/2010/main" val="56680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A8776A-7D6B-4C14-9A50-EA7F7C6EAFF1}" type="datetimeFigureOut">
              <a:rPr lang="en-US" smtClean="0"/>
              <a:pPr/>
              <a:t>5/4/2020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D804F7-22C3-448B-A995-1AF4484618C0}" type="slidenum">
              <a:rPr lang="en-US" smtClean="0"/>
              <a:pPr/>
              <a:t>‹#›</a:t>
            </a:fld>
            <a:endParaRPr lang="en-US"/>
          </a:p>
        </p:txBody>
      </p:sp>
    </p:spTree>
    <p:extLst>
      <p:ext uri="{BB962C8B-B14F-4D97-AF65-F5344CB8AC3E}">
        <p14:creationId xmlns:p14="http://schemas.microsoft.com/office/powerpoint/2010/main" val="2970586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allout / Sub-section">
    <p:spTree>
      <p:nvGrpSpPr>
        <p:cNvPr id="1" name=""/>
        <p:cNvGrpSpPr/>
        <p:nvPr/>
      </p:nvGrpSpPr>
      <p:grpSpPr>
        <a:xfrm>
          <a:off x="0" y="0"/>
          <a:ext cx="0" cy="0"/>
          <a:chOff x="0" y="0"/>
          <a:chExt cx="0" cy="0"/>
        </a:xfrm>
      </p:grpSpPr>
      <p:sp>
        <p:nvSpPr>
          <p:cNvPr id="2" name="Title 3"/>
          <p:cNvSpPr>
            <a:spLocks noGrp="1"/>
          </p:cNvSpPr>
          <p:nvPr>
            <p:ph type="title"/>
          </p:nvPr>
        </p:nvSpPr>
        <p:spPr>
          <a:xfrm>
            <a:off x="457200" y="1600200"/>
            <a:ext cx="8229600" cy="3657600"/>
          </a:xfrm>
          <a:prstGeom prst="rect">
            <a:avLst/>
          </a:prstGeom>
        </p:spPr>
        <p:txBody>
          <a:bodyPr vert="horz" anchor="ctr" anchorCtr="0"/>
          <a:lstStyle>
            <a:lvl1pPr algn="ctr">
              <a:defRPr sz="3200" cap="none" baseline="0">
                <a:solidFill>
                  <a:schemeClr val="bg1"/>
                </a:solidFill>
                <a:latin typeface="URW Grotesk Medium"/>
              </a:defRPr>
            </a:lvl1pPr>
          </a:lstStyle>
          <a:p>
            <a:r>
              <a:rPr lang="en-US" dirty="0" smtClean="0"/>
              <a:t>Click to edit Master title style</a:t>
            </a:r>
            <a:endParaRPr lang="en-US" dirty="0"/>
          </a:p>
        </p:txBody>
      </p:sp>
    </p:spTree>
    <p:extLst>
      <p:ext uri="{BB962C8B-B14F-4D97-AF65-F5344CB8AC3E}">
        <p14:creationId xmlns:p14="http://schemas.microsoft.com/office/powerpoint/2010/main" val="143016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Title 3"/>
          <p:cNvSpPr>
            <a:spLocks noGrp="1"/>
          </p:cNvSpPr>
          <p:nvPr>
            <p:ph type="title"/>
          </p:nvPr>
        </p:nvSpPr>
        <p:spPr>
          <a:xfrm>
            <a:off x="457200" y="584200"/>
            <a:ext cx="8229600" cy="1143000"/>
          </a:xfrm>
          <a:prstGeom prst="rect">
            <a:avLst/>
          </a:prstGeom>
        </p:spPr>
        <p:txBody>
          <a:bodyPr vert="horz"/>
          <a:lstStyle>
            <a:lvl1pPr algn="l">
              <a:defRPr sz="3200" cap="none" baseline="0">
                <a:solidFill>
                  <a:schemeClr val="tx1"/>
                </a:solidFill>
                <a:latin typeface="URW Grotesk Medium"/>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762000" y="1498600"/>
            <a:ext cx="7543800" cy="4673600"/>
          </a:xfrm>
          <a:prstGeom prst="rect">
            <a:avLst/>
          </a:prstGeom>
        </p:spPr>
        <p:txBody>
          <a:bodyPr vert="horz"/>
          <a:lstStyle>
            <a:lvl1pPr marL="0" indent="0">
              <a:buFontTx/>
              <a:buNone/>
              <a:defRPr sz="2400">
                <a:latin typeface="Minion"/>
              </a:defRPr>
            </a:lvl1pPr>
            <a:lvl2pPr marL="457200" indent="0">
              <a:buFontTx/>
              <a:buNone/>
              <a:defRPr sz="2400">
                <a:latin typeface="Minion"/>
              </a:defRPr>
            </a:lvl2pPr>
            <a:lvl3pPr marL="914400" indent="0">
              <a:buFontTx/>
              <a:buNone/>
              <a:defRPr sz="2400">
                <a:latin typeface="Minion"/>
              </a:defRPr>
            </a:lvl3pPr>
            <a:lvl4pPr marL="1371600" indent="0">
              <a:buFontTx/>
              <a:buNone/>
              <a:defRPr sz="2400">
                <a:latin typeface="Minion"/>
              </a:defRPr>
            </a:lvl4pPr>
            <a:lvl5pPr marL="1828800" indent="0">
              <a:buFontTx/>
              <a:buNone/>
              <a:defRPr sz="2400">
                <a:latin typeface="Minion"/>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p:nvPr userDrawn="1"/>
        </p:nvSpPr>
        <p:spPr>
          <a:xfrm>
            <a:off x="8382000" y="5562600"/>
            <a:ext cx="609600" cy="812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0" y="304800"/>
            <a:ext cx="9144000" cy="617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cap="none" baseline="0"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5461000"/>
            <a:ext cx="1266118" cy="892412"/>
          </a:xfrm>
          <a:prstGeom prst="rect">
            <a:avLst/>
          </a:prstGeom>
        </p:spPr>
      </p:pic>
    </p:spTree>
    <p:extLst>
      <p:ext uri="{BB962C8B-B14F-4D97-AF65-F5344CB8AC3E}">
        <p14:creationId xmlns:p14="http://schemas.microsoft.com/office/powerpoint/2010/main" val="32831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04800"/>
            <a:ext cx="9144000" cy="6172200"/>
          </a:xfrm>
          <a:prstGeom prst="rect">
            <a:avLst/>
          </a:prstGeom>
          <a:effectLst>
            <a:outerShdw blurRad="50800" dist="38100" dir="5400000" algn="t" rotWithShape="0">
              <a:prstClr val="black">
                <a:alpha val="40000"/>
              </a:prstClr>
            </a:outerShdw>
          </a:effectLst>
        </p:spPr>
        <p:txBody>
          <a:bodyPr vert="horz"/>
          <a:lstStyle>
            <a:lvl1pPr>
              <a:defRPr baseline="0"/>
            </a:lvl1pPr>
          </a:lstStyle>
          <a:p>
            <a:r>
              <a:rPr lang="en-US" dirty="0" smtClean="0"/>
              <a:t>Click icon to add picture</a:t>
            </a:r>
            <a:endParaRPr lang="en-US" dirty="0"/>
          </a:p>
        </p:txBody>
      </p:sp>
    </p:spTree>
    <p:extLst>
      <p:ext uri="{BB962C8B-B14F-4D97-AF65-F5344CB8AC3E}">
        <p14:creationId xmlns:p14="http://schemas.microsoft.com/office/powerpoint/2010/main" val="194429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304800"/>
            <a:ext cx="4495800" cy="6172200"/>
          </a:xfrm>
          <a:prstGeom prst="rect">
            <a:avLst/>
          </a:prstGeom>
          <a:effectLst>
            <a:outerShdw blurRad="50800" dist="38100" dir="5400000" algn="t" rotWithShape="0">
              <a:prstClr val="black">
                <a:alpha val="40000"/>
              </a:prstClr>
            </a:outerShdw>
          </a:effectLst>
        </p:spPr>
        <p:txBody>
          <a:bodyPr vert="horz"/>
          <a:lstStyle/>
          <a:p>
            <a:r>
              <a:rPr lang="en-US" smtClean="0"/>
              <a:t>Click icon to add picture</a:t>
            </a:r>
            <a:endParaRPr lang="en-US"/>
          </a:p>
        </p:txBody>
      </p:sp>
      <p:sp>
        <p:nvSpPr>
          <p:cNvPr id="6" name="Picture Placeholder 5"/>
          <p:cNvSpPr>
            <a:spLocks noGrp="1"/>
          </p:cNvSpPr>
          <p:nvPr>
            <p:ph type="pic" sz="quarter" idx="11"/>
          </p:nvPr>
        </p:nvSpPr>
        <p:spPr>
          <a:xfrm>
            <a:off x="4648200" y="304800"/>
            <a:ext cx="4495800" cy="3022600"/>
          </a:xfrm>
          <a:prstGeom prst="rect">
            <a:avLst/>
          </a:prstGeom>
          <a:effectLst>
            <a:outerShdw blurRad="50800" dist="38100" dir="5400000" algn="t" rotWithShape="0">
              <a:prstClr val="black">
                <a:alpha val="40000"/>
              </a:prstClr>
            </a:outerShdw>
          </a:effectLst>
        </p:spPr>
        <p:txBody>
          <a:bodyPr vert="horz"/>
          <a:lstStyle/>
          <a:p>
            <a:r>
              <a:rPr lang="en-US" smtClean="0"/>
              <a:t>Click icon to add picture</a:t>
            </a:r>
            <a:endParaRPr lang="en-US"/>
          </a:p>
        </p:txBody>
      </p:sp>
      <p:sp>
        <p:nvSpPr>
          <p:cNvPr id="7" name="Picture Placeholder 5"/>
          <p:cNvSpPr>
            <a:spLocks noGrp="1"/>
          </p:cNvSpPr>
          <p:nvPr>
            <p:ph type="pic" sz="quarter" idx="12"/>
          </p:nvPr>
        </p:nvSpPr>
        <p:spPr>
          <a:xfrm>
            <a:off x="4648200" y="3530600"/>
            <a:ext cx="4495800" cy="2946400"/>
          </a:xfrm>
          <a:prstGeom prst="rect">
            <a:avLst/>
          </a:prstGeom>
          <a:effectLst>
            <a:outerShdw blurRad="50800" dist="38100" dir="5400000" algn="t" rotWithShape="0">
              <a:prstClr val="black">
                <a:alpha val="40000"/>
              </a:prstClr>
            </a:outerShdw>
          </a:effectLst>
        </p:spPr>
        <p:txBody>
          <a:bodyPr vert="horz"/>
          <a:lstStyle/>
          <a:p>
            <a:r>
              <a:rPr lang="en-US" smtClean="0"/>
              <a:t>Click icon to add picture</a:t>
            </a:r>
            <a:endParaRPr lang="en-US"/>
          </a:p>
        </p:txBody>
      </p:sp>
    </p:spTree>
    <p:extLst>
      <p:ext uri="{BB962C8B-B14F-4D97-AF65-F5344CB8AC3E}">
        <p14:creationId xmlns:p14="http://schemas.microsoft.com/office/powerpoint/2010/main" val="2858142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482600"/>
            <a:ext cx="9144000" cy="4470400"/>
          </a:xfrm>
          <a:prstGeom prst="rect">
            <a:avLst/>
          </a:prstGeom>
        </p:spPr>
        <p:txBody>
          <a:bodyPr vert="horz"/>
          <a:lstStyle/>
          <a:p>
            <a:r>
              <a:rPr lang="en-US" smtClean="0"/>
              <a:t>Click icon to add picture</a:t>
            </a:r>
            <a:endParaRPr lang="en-US"/>
          </a:p>
        </p:txBody>
      </p:sp>
    </p:spTree>
    <p:extLst>
      <p:ext uri="{BB962C8B-B14F-4D97-AF65-F5344CB8AC3E}">
        <p14:creationId xmlns:p14="http://schemas.microsoft.com/office/powerpoint/2010/main" val="3843975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A8776A-7D6B-4C14-9A50-EA7F7C6EAFF1}"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804F7-22C3-448B-A995-1AF4484618C0}" type="slidenum">
              <a:rPr lang="en-US" smtClean="0"/>
              <a:pPr/>
              <a:t>‹#›</a:t>
            </a:fld>
            <a:endParaRPr lang="en-US"/>
          </a:p>
        </p:txBody>
      </p:sp>
      <p:pic>
        <p:nvPicPr>
          <p:cNvPr id="7"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501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1A8776A-7D6B-4C14-9A50-EA7F7C6EAFF1}"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804F7-22C3-448B-A995-1AF4484618C0}" type="slidenum">
              <a:rPr lang="en-US" smtClean="0"/>
              <a:pPr/>
              <a:t>‹#›</a:t>
            </a:fld>
            <a:endParaRPr lang="en-US"/>
          </a:p>
        </p:txBody>
      </p:sp>
      <p:pic>
        <p:nvPicPr>
          <p:cNvPr id="7" name="Picture 32" descr="IANR_4C"/>
          <p:cNvPicPr>
            <a:picLocks noChangeAspect="1" noChangeArrowheads="1"/>
          </p:cNvPicPr>
          <p:nvPr userDrawn="1"/>
        </p:nvPicPr>
        <p:blipFill>
          <a:blip r:embed="rId2" cstate="print"/>
          <a:srcRect/>
          <a:stretch>
            <a:fillRect/>
          </a:stretch>
        </p:blipFill>
        <p:spPr bwMode="auto">
          <a:xfrm>
            <a:off x="8534400" y="6096000"/>
            <a:ext cx="522081" cy="625475"/>
          </a:xfrm>
          <a:prstGeom prst="rect">
            <a:avLst/>
          </a:prstGeom>
          <a:noFill/>
        </p:spPr>
      </p:pic>
    </p:spTree>
    <p:extLst>
      <p:ext uri="{BB962C8B-B14F-4D97-AF65-F5344CB8AC3E}">
        <p14:creationId xmlns:p14="http://schemas.microsoft.com/office/powerpoint/2010/main" val="1076370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A8776A-7D6B-4C14-9A50-EA7F7C6EAFF1}" type="datetimeFigureOut">
              <a:rPr lang="en-US" smtClean="0"/>
              <a:pPr/>
              <a:t>5/4/2020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D804F7-22C3-448B-A995-1AF4484618C0}" type="slidenum">
              <a:rPr lang="en-US" smtClean="0"/>
              <a:pPr/>
              <a:t>‹#›</a:t>
            </a:fld>
            <a:endParaRPr lang="en-US"/>
          </a:p>
        </p:txBody>
      </p:sp>
    </p:spTree>
    <p:extLst>
      <p:ext uri="{BB962C8B-B14F-4D97-AF65-F5344CB8AC3E}">
        <p14:creationId xmlns:p14="http://schemas.microsoft.com/office/powerpoint/2010/main" val="24609745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369455" y="208741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24175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2" r:id="rId6"/>
    <p:sldLayoutId id="2147483655" r:id="rId7"/>
    <p:sldLayoutId id="2147483656" r:id="rId8"/>
    <p:sldLayoutId id="2147483657"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food.unl.edu/food-fun-young-children" TargetMode="Externa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hyperlink" Target="http://food.unl.edu/" TargetMode="External"/><Relationship Id="rId5" Type="http://schemas.openxmlformats.org/officeDocument/2006/relationships/hyperlink" Target="mailto:cwells2@unl.edu" TargetMode="Externa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8.jp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29.xml"/><Relationship Id="rId7" Type="http://schemas.openxmlformats.org/officeDocument/2006/relationships/image" Target="../media/image35.jp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34.gif"/><Relationship Id="rId11" Type="http://schemas.openxmlformats.org/officeDocument/2006/relationships/image" Target="../media/image39.jpeg"/><Relationship Id="rId5" Type="http://schemas.openxmlformats.org/officeDocument/2006/relationships/image" Target="../media/image33.gif"/><Relationship Id="rId10" Type="http://schemas.openxmlformats.org/officeDocument/2006/relationships/image" Target="../media/image38.png"/><Relationship Id="rId4" Type="http://schemas.openxmlformats.org/officeDocument/2006/relationships/hyperlink" Target="http://pinterest.com/cwellsrd/food-fun-for-young-kids" TargetMode="External"/><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40.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39.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40.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41.xml"/><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2.xml"/><Relationship Id="rId4" Type="http://schemas.openxmlformats.org/officeDocument/2006/relationships/image" Target="../media/image8.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44.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45.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53.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47.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48.xml"/><Relationship Id="rId4" Type="http://schemas.openxmlformats.org/officeDocument/2006/relationships/image" Target="../media/image8.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9.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8.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57.xml"/><Relationship Id="rId4"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59.xml"/><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60.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61.xml"/><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62.xml"/><Relationship Id="rId4" Type="http://schemas.openxmlformats.org/officeDocument/2006/relationships/image" Target="../media/image62.jpe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63.emf"/><Relationship Id="rId2" Type="http://schemas.openxmlformats.org/officeDocument/2006/relationships/tags" Target="../tags/tag6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food.unl.edu/table-talkers-young-children" TargetMode="External"/><Relationship Id="rId4" Type="http://schemas.openxmlformats.org/officeDocument/2006/relationships/notesSlide" Target="../notesSlides/notesSlide6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64.xml"/><Relationship Id="rId5" Type="http://schemas.openxmlformats.org/officeDocument/2006/relationships/hyperlink" Target="http://www.nlm.nih.gov/medlineplus/ency/article/002425.htm" TargetMode="External"/><Relationship Id="rId4" Type="http://schemas.openxmlformats.org/officeDocument/2006/relationships/hyperlink" Target="http://www.fns.usda.gov/sites/default/files/tn/Supplement_D.PDF"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www.nfsmi.org/documentlibraryfiles/PDF/20110106110856.pdf" TargetMode="External"/><Relationship Id="rId3" Type="http://schemas.openxmlformats.org/officeDocument/2006/relationships/notesSlide" Target="../notesSlides/notesSlide65.xml"/><Relationship Id="rId7" Type="http://schemas.openxmlformats.org/officeDocument/2006/relationships/hyperlink" Target="http://ellynsatterinstitute.org/dor/divisionofresponsibilityinfeeding.php" TargetMode="External"/><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hyperlink" Target="http://www.eed.state.ak.us/tls/cnp/pdf/CACFP_MealTimeMemo_01.pdf" TargetMode="External"/><Relationship Id="rId5" Type="http://schemas.openxmlformats.org/officeDocument/2006/relationships/hyperlink" Target="http://www.healthypreschoolers.com/?page_id=23" TargetMode="External"/><Relationship Id="rId4" Type="http://schemas.openxmlformats.org/officeDocument/2006/relationships/hyperlink" Target="https://www.choosemyplate.gov/health-and-nutrition-information"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hyperlink" Target="http://bit.ly/2bx6scs" TargetMode="External"/><Relationship Id="rId5" Type="http://schemas.openxmlformats.org/officeDocument/2006/relationships/hyperlink" Target="http://www.ellynsatterinstitute.org/"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37357" y="914400"/>
            <a:ext cx="7652440" cy="25665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CanUp">
              <a:avLst/>
            </a:prstTxWarp>
            <a:spAutoFit/>
          </a:bodyPr>
          <a:lstStyle/>
          <a:p>
            <a:pPr algn="ctr"/>
            <a:r>
              <a:rPr lang="en-US" sz="6000" dirty="0" smtClean="0">
                <a:ln>
                  <a:solidFill>
                    <a:schemeClr val="tx1"/>
                  </a:solidFill>
                </a:ln>
                <a:solidFill>
                  <a:schemeClr val="bg1"/>
                </a:solidFill>
                <a:effectLst>
                  <a:innerShdw blurRad="63500" dist="50800" dir="13500000">
                    <a:prstClr val="black">
                      <a:alpha val="50000"/>
                    </a:prstClr>
                  </a:innerShdw>
                </a:effectLst>
                <a:latin typeface="Arial Black" pitchFamily="34" charset="0"/>
                <a:cs typeface="Arial" pitchFamily="34" charset="0"/>
              </a:rPr>
              <a:t>Feeding without </a:t>
            </a:r>
            <a:br>
              <a:rPr lang="en-US" sz="6000" dirty="0" smtClean="0">
                <a:ln>
                  <a:solidFill>
                    <a:schemeClr val="tx1"/>
                  </a:solidFill>
                </a:ln>
                <a:solidFill>
                  <a:schemeClr val="bg1"/>
                </a:solidFill>
                <a:effectLst>
                  <a:innerShdw blurRad="63500" dist="50800" dir="13500000">
                    <a:prstClr val="black">
                      <a:alpha val="50000"/>
                    </a:prstClr>
                  </a:innerShdw>
                </a:effectLst>
                <a:latin typeface="Arial Black" pitchFamily="34" charset="0"/>
                <a:cs typeface="Arial" pitchFamily="34" charset="0"/>
              </a:rPr>
            </a:br>
            <a:r>
              <a:rPr lang="en-US" sz="6000" dirty="0" smtClean="0">
                <a:ln>
                  <a:solidFill>
                    <a:schemeClr val="tx1"/>
                  </a:solidFill>
                </a:ln>
                <a:solidFill>
                  <a:schemeClr val="bg1"/>
                </a:solidFill>
                <a:effectLst>
                  <a:innerShdw blurRad="63500" dist="50800" dir="13500000">
                    <a:prstClr val="black">
                      <a:alpha val="50000"/>
                    </a:prstClr>
                  </a:innerShdw>
                </a:effectLst>
                <a:latin typeface="Arial Black" pitchFamily="34" charset="0"/>
                <a:cs typeface="Arial" pitchFamily="34" charset="0"/>
              </a:rPr>
              <a:t>the Fuss!</a:t>
            </a:r>
            <a:endParaRPr lang="en-US" sz="6000" dirty="0">
              <a:ln>
                <a:solidFill>
                  <a:schemeClr val="tx1"/>
                </a:solidFill>
              </a:ln>
              <a:solidFill>
                <a:schemeClr val="bg1"/>
              </a:solidFill>
              <a:effectLst>
                <a:innerShdw blurRad="63500" dist="50800" dir="13500000">
                  <a:prstClr val="black">
                    <a:alpha val="50000"/>
                  </a:prstClr>
                </a:innerShdw>
              </a:effectLst>
              <a:latin typeface="Arial Black" pitchFamily="34" charset="0"/>
              <a:cs typeface="Arial" pitchFamily="34" charset="0"/>
            </a:endParaRPr>
          </a:p>
        </p:txBody>
      </p:sp>
      <p:sp>
        <p:nvSpPr>
          <p:cNvPr id="3" name="Text Placeholder 2"/>
          <p:cNvSpPr>
            <a:spLocks noGrp="1"/>
          </p:cNvSpPr>
          <p:nvPr>
            <p:ph type="body" sz="quarter" idx="11"/>
          </p:nvPr>
        </p:nvSpPr>
        <p:spPr>
          <a:xfrm>
            <a:off x="944077" y="5715555"/>
            <a:ext cx="7239000" cy="711200"/>
          </a:xfrm>
        </p:spPr>
        <p:txBody>
          <a:bodyPr/>
          <a:lstStyle/>
          <a:p>
            <a:r>
              <a:rPr lang="en-US" dirty="0" smtClean="0"/>
              <a:t>Nebraska Extension</a:t>
            </a:r>
            <a:endParaRPr lang="en-US" dirty="0"/>
          </a:p>
        </p:txBody>
      </p:sp>
      <p:pic>
        <p:nvPicPr>
          <p:cNvPr id="9" name="Picture Placeholder 8"/>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8341" b="18341"/>
          <a:stretch>
            <a:fillRect/>
          </a:stretch>
        </p:blipFill>
        <p:spPr>
          <a:xfrm>
            <a:off x="0" y="609600"/>
            <a:ext cx="9144000" cy="3886200"/>
          </a:xfrm>
        </p:spPr>
      </p:pic>
      <p:sp>
        <p:nvSpPr>
          <p:cNvPr id="11" name="Rectangle 10"/>
          <p:cNvSpPr/>
          <p:nvPr/>
        </p:nvSpPr>
        <p:spPr>
          <a:xfrm>
            <a:off x="13010" y="228600"/>
            <a:ext cx="913099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596" b="1981"/>
          <a:stretch/>
        </p:blipFill>
        <p:spPr>
          <a:xfrm>
            <a:off x="13010" y="304800"/>
            <a:ext cx="9144000" cy="5181600"/>
          </a:xfrm>
          <a:prstGeom prst="rect">
            <a:avLst/>
          </a:prstGeom>
        </p:spPr>
      </p:pic>
      <p:sp>
        <p:nvSpPr>
          <p:cNvPr id="2" name="Title 1"/>
          <p:cNvSpPr>
            <a:spLocks noGrp="1"/>
          </p:cNvSpPr>
          <p:nvPr>
            <p:ph type="title"/>
          </p:nvPr>
        </p:nvSpPr>
        <p:spPr>
          <a:xfrm>
            <a:off x="448777" y="457200"/>
            <a:ext cx="8229600" cy="1143000"/>
          </a:xfrm>
        </p:spPr>
        <p:txBody>
          <a:bodyPr/>
          <a:lstStyle/>
          <a:p>
            <a:r>
              <a:rPr lang="en-US" sz="6600" cap="none" dirty="0" smtClean="0">
                <a:latin typeface="Kristen ITC" panose="03050502040202030202" pitchFamily="66" charset="0"/>
              </a:rPr>
              <a:t>Feeding without the Fuss</a:t>
            </a:r>
            <a:endParaRPr lang="en-US" sz="6600" cap="none" dirty="0">
              <a:latin typeface="Kristen ITC" panose="03050502040202030202" pitchFamily="66" charset="0"/>
            </a:endParaRPr>
          </a:p>
        </p:txBody>
      </p:sp>
    </p:spTree>
    <p:custDataLst>
      <p:tags r:id="rId1"/>
    </p:custDataLst>
    <p:extLst>
      <p:ext uri="{BB962C8B-B14F-4D97-AF65-F5344CB8AC3E}">
        <p14:creationId xmlns:p14="http://schemas.microsoft.com/office/powerpoint/2010/main" val="1499585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33400"/>
            <a:ext cx="8534400" cy="1143000"/>
          </a:xfrm>
        </p:spPr>
        <p:txBody>
          <a:bodyPr>
            <a:normAutofit/>
          </a:bodyPr>
          <a:lstStyle/>
          <a:p>
            <a:r>
              <a:rPr lang="en-US" sz="4800" b="1" cap="none" dirty="0" smtClean="0"/>
              <a:t>How does </a:t>
            </a:r>
            <a:r>
              <a:rPr lang="en-US" sz="4800" b="1" cap="none" dirty="0" err="1" smtClean="0"/>
              <a:t>MyPlate</a:t>
            </a:r>
            <a:r>
              <a:rPr lang="en-US" sz="4800" b="1" cap="none" dirty="0" smtClean="0"/>
              <a:t> fit?</a:t>
            </a:r>
            <a:endParaRPr lang="en-US" sz="4800" b="1" cap="none" dirty="0"/>
          </a:p>
        </p:txBody>
      </p:sp>
      <p:pic>
        <p:nvPicPr>
          <p:cNvPr id="1026" name="Picture 2" descr="http://www.choosemyplate.gov/images/MyPlateImages/JPG/myplate_wh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371600"/>
            <a:ext cx="5548790" cy="505018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737970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6288"/>
            <a:ext cx="8229600" cy="1143000"/>
          </a:xfrm>
        </p:spPr>
        <p:txBody>
          <a:bodyPr>
            <a:noAutofit/>
          </a:bodyPr>
          <a:lstStyle/>
          <a:p>
            <a:r>
              <a:rPr lang="en-US" sz="4800" b="1" cap="none" dirty="0" smtClean="0"/>
              <a:t>Start with smaller </a:t>
            </a:r>
            <a:r>
              <a:rPr lang="en-US" sz="4800" b="1" cap="none" dirty="0"/>
              <a:t>p</a:t>
            </a:r>
            <a:r>
              <a:rPr lang="en-US" sz="4800" b="1" cap="none" dirty="0" smtClean="0"/>
              <a:t>ortions</a:t>
            </a:r>
            <a:endParaRPr lang="en-US" sz="4800" b="1" cap="none" dirty="0"/>
          </a:p>
        </p:txBody>
      </p:sp>
      <p:pic>
        <p:nvPicPr>
          <p:cNvPr id="8" name="Picture 2" descr="http://www.choosemyplate.gov/images/MyPlateImages/JPG/myplate_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268" y="3429000"/>
            <a:ext cx="2679144"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choosemyplate.gov/images/MyPlateImages/JPG/myplate_wh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200" y="1669995"/>
            <a:ext cx="1843518" cy="16778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8840" y="1524000"/>
            <a:ext cx="4419599" cy="4555093"/>
          </a:xfrm>
          <a:prstGeom prst="rect">
            <a:avLst/>
          </a:prstGeom>
          <a:noFill/>
        </p:spPr>
        <p:txBody>
          <a:bodyPr wrap="square" rtlCol="0">
            <a:spAutoFit/>
          </a:bodyPr>
          <a:lstStyle/>
          <a:p>
            <a:pPr marL="285750" indent="-285750">
              <a:spcBef>
                <a:spcPts val="600"/>
              </a:spcBef>
              <a:spcAft>
                <a:spcPts val="600"/>
              </a:spcAft>
              <a:buFont typeface="Arial" pitchFamily="34" charset="0"/>
              <a:buChar char="•"/>
            </a:pPr>
            <a:r>
              <a:rPr lang="en-US" sz="2800" b="1" dirty="0"/>
              <a:t>Use smaller bowls, </a:t>
            </a:r>
            <a:r>
              <a:rPr lang="en-US" sz="2800" b="1" dirty="0" smtClean="0"/>
              <a:t>plates and </a:t>
            </a:r>
            <a:r>
              <a:rPr lang="en-US" sz="2800" b="1" dirty="0"/>
              <a:t>utensils for your </a:t>
            </a:r>
            <a:r>
              <a:rPr lang="en-US" sz="2800" b="1" dirty="0" smtClean="0"/>
              <a:t>child.</a:t>
            </a:r>
            <a:endParaRPr lang="en-US" sz="2800" b="1" dirty="0"/>
          </a:p>
          <a:p>
            <a:pPr marL="285750" indent="-285750">
              <a:spcBef>
                <a:spcPts val="600"/>
              </a:spcBef>
              <a:spcAft>
                <a:spcPts val="600"/>
              </a:spcAft>
              <a:buFont typeface="Arial" pitchFamily="34" charset="0"/>
              <a:buChar char="•"/>
            </a:pPr>
            <a:r>
              <a:rPr lang="en-US" sz="2800" b="1" dirty="0"/>
              <a:t>Don't insist that children finish all the food on their plate. Let your child know </a:t>
            </a:r>
            <a:r>
              <a:rPr lang="en-US" sz="2800" b="1" dirty="0" smtClean="0"/>
              <a:t>it</a:t>
            </a:r>
            <a:r>
              <a:rPr lang="en-US" sz="2800" b="1" dirty="0"/>
              <a:t> </a:t>
            </a:r>
            <a:r>
              <a:rPr lang="en-US" sz="2800" b="1" dirty="0" smtClean="0"/>
              <a:t>is </a:t>
            </a:r>
            <a:r>
              <a:rPr lang="en-US" sz="2800" b="1" dirty="0"/>
              <a:t>okay to only eat as much as he or she wants at that time. </a:t>
            </a:r>
          </a:p>
        </p:txBody>
      </p:sp>
    </p:spTree>
    <p:extLst>
      <p:ext uri="{BB962C8B-B14F-4D97-AF65-F5344CB8AC3E}">
        <p14:creationId xmlns:p14="http://schemas.microsoft.com/office/powerpoint/2010/main" val="126897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Wells2\Local Settings\Temporary Internet Files\Content.IE5\DHSLR422\MP900422316[1].jpg"/>
          <p:cNvPicPr>
            <a:picLocks noChangeAspect="1" noChangeArrowheads="1"/>
          </p:cNvPicPr>
          <p:nvPr/>
        </p:nvPicPr>
        <p:blipFill rotWithShape="1">
          <a:blip r:embed="rId4" cstate="print"/>
          <a:srcRect r="3390"/>
          <a:stretch/>
        </p:blipFill>
        <p:spPr bwMode="auto">
          <a:xfrm>
            <a:off x="5315919" y="2514600"/>
            <a:ext cx="3828081" cy="3962400"/>
          </a:xfrm>
          <a:prstGeom prst="rect">
            <a:avLst/>
          </a:prstGeom>
          <a:noFill/>
        </p:spPr>
      </p:pic>
      <p:sp>
        <p:nvSpPr>
          <p:cNvPr id="2" name="Title 1"/>
          <p:cNvSpPr>
            <a:spLocks noGrp="1"/>
          </p:cNvSpPr>
          <p:nvPr>
            <p:ph type="title"/>
          </p:nvPr>
        </p:nvSpPr>
        <p:spPr>
          <a:xfrm>
            <a:off x="381000" y="543622"/>
            <a:ext cx="8229600" cy="1143000"/>
          </a:xfrm>
        </p:spPr>
        <p:txBody>
          <a:bodyPr>
            <a:noAutofit/>
          </a:bodyPr>
          <a:lstStyle/>
          <a:p>
            <a:r>
              <a:rPr lang="en-US" sz="5400" b="1" cap="none" dirty="0" smtClean="0"/>
              <a:t>Why do children eat the way they do?</a:t>
            </a:r>
            <a:endParaRPr lang="en-US" sz="5400" b="1" cap="none" dirty="0"/>
          </a:p>
        </p:txBody>
      </p:sp>
      <p:sp>
        <p:nvSpPr>
          <p:cNvPr id="3" name="Content Placeholder 2"/>
          <p:cNvSpPr>
            <a:spLocks noGrp="1"/>
          </p:cNvSpPr>
          <p:nvPr>
            <p:ph type="body" sz="quarter" idx="10"/>
          </p:nvPr>
        </p:nvSpPr>
        <p:spPr>
          <a:xfrm>
            <a:off x="609600" y="2362200"/>
            <a:ext cx="5029200" cy="4673600"/>
          </a:xfrm>
        </p:spPr>
        <p:txBody>
          <a:bodyPr>
            <a:normAutofit/>
          </a:bodyPr>
          <a:lstStyle/>
          <a:p>
            <a:pPr marL="342900" indent="-342900">
              <a:buFont typeface="Arial" panose="020B0604020202020204" pitchFamily="34" charset="0"/>
              <a:buChar char="•"/>
            </a:pPr>
            <a:r>
              <a:rPr lang="en-US" sz="2800" dirty="0" smtClean="0"/>
              <a:t>Certain tastes are preferred</a:t>
            </a:r>
          </a:p>
          <a:p>
            <a:pPr marL="342900" indent="-342900">
              <a:buFont typeface="Arial" panose="020B0604020202020204" pitchFamily="34" charset="0"/>
              <a:buChar char="•"/>
            </a:pPr>
            <a:r>
              <a:rPr lang="en-US" sz="2800" dirty="0" err="1" smtClean="0"/>
              <a:t>Neophobia</a:t>
            </a:r>
            <a:r>
              <a:rPr lang="en-US" sz="2800" dirty="0" smtClean="0"/>
              <a:t> (aversion to new foods) is very common</a:t>
            </a:r>
          </a:p>
          <a:p>
            <a:pPr marL="342900" indent="-342900">
              <a:buFont typeface="Arial" panose="020B0604020202020204" pitchFamily="34" charset="0"/>
              <a:buChar char="•"/>
            </a:pPr>
            <a:r>
              <a:rPr lang="en-US" sz="2800" dirty="0" smtClean="0"/>
              <a:t>Repeated opportunities to experience food</a:t>
            </a:r>
          </a:p>
          <a:p>
            <a:pPr marL="342900" indent="-342900">
              <a:buFont typeface="Arial" panose="020B0604020202020204" pitchFamily="34" charset="0"/>
              <a:buChar char="•"/>
            </a:pPr>
            <a:r>
              <a:rPr lang="en-US" sz="2800" dirty="0" smtClean="0"/>
              <a:t>Influences of other children and the media</a:t>
            </a:r>
          </a:p>
          <a:p>
            <a:endParaRPr lang="en-US" dirty="0"/>
          </a:p>
        </p:txBody>
      </p:sp>
    </p:spTree>
    <p:custDataLst>
      <p:tags r:id="rId1"/>
    </p:custDataLst>
    <p:extLst>
      <p:ext uri="{BB962C8B-B14F-4D97-AF65-F5344CB8AC3E}">
        <p14:creationId xmlns:p14="http://schemas.microsoft.com/office/powerpoint/2010/main" val="15746906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all1\AppData\Local\Microsoft\Windows\Temporary Internet Files\Content.IE5\Q0P836SB\MP900424390[1].jpg"/>
          <p:cNvPicPr>
            <a:picLocks noChangeAspect="1" noChangeArrowheads="1"/>
          </p:cNvPicPr>
          <p:nvPr/>
        </p:nvPicPr>
        <p:blipFill rotWithShape="1">
          <a:blip r:embed="rId4">
            <a:extLst>
              <a:ext uri="{28A0092B-C50C-407E-A947-70E740481C1C}">
                <a14:useLocalDpi xmlns:a14="http://schemas.microsoft.com/office/drawing/2010/main" val="0"/>
              </a:ext>
            </a:extLst>
          </a:blip>
          <a:srcRect t="19297" b="6509"/>
          <a:stretch/>
        </p:blipFill>
        <p:spPr bwMode="auto">
          <a:xfrm>
            <a:off x="-12439" y="0"/>
            <a:ext cx="9191751" cy="6867293"/>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Grp="1" noChangeArrowheads="1"/>
          </p:cNvSpPr>
          <p:nvPr>
            <p:ph type="title" idx="4294967295"/>
          </p:nvPr>
        </p:nvSpPr>
        <p:spPr>
          <a:xfrm rot="20344394">
            <a:off x="2218703" y="4175204"/>
            <a:ext cx="8229600" cy="1143000"/>
          </a:xfrm>
          <a:prstGeom prst="rect">
            <a:avLst/>
          </a:prstGeom>
        </p:spPr>
        <p:txBody>
          <a:bodyPr>
            <a:noAutofit/>
          </a:bodyPr>
          <a:lstStyle/>
          <a:p>
            <a:pPr algn="ctr" eaLnBrk="1" hangingPunct="1"/>
            <a:r>
              <a:rPr lang="en-US" sz="4800" b="1" cap="none" dirty="0" smtClean="0"/>
              <a:t>Children are </a:t>
            </a:r>
            <a:br>
              <a:rPr lang="en-US" sz="4800" b="1" cap="none" dirty="0" smtClean="0"/>
            </a:br>
            <a:r>
              <a:rPr lang="en-US" sz="4800" b="1" cap="none" dirty="0" smtClean="0"/>
              <a:t>UNPREDICTABLE </a:t>
            </a:r>
            <a:br>
              <a:rPr lang="en-US" sz="4800" b="1" cap="none" dirty="0" smtClean="0"/>
            </a:br>
            <a:r>
              <a:rPr lang="en-US" sz="4800" b="1" cap="none" dirty="0" smtClean="0"/>
              <a:t>eaters</a:t>
            </a:r>
          </a:p>
        </p:txBody>
      </p:sp>
    </p:spTree>
    <p:custDataLst>
      <p:tags r:id="rId1"/>
    </p:custDataLst>
    <p:extLst>
      <p:ext uri="{BB962C8B-B14F-4D97-AF65-F5344CB8AC3E}">
        <p14:creationId xmlns:p14="http://schemas.microsoft.com/office/powerpoint/2010/main" val="26869829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a:normAutofit/>
          </a:bodyPr>
          <a:lstStyle/>
          <a:p>
            <a:r>
              <a:rPr lang="en-US" sz="6000" b="1" cap="none" dirty="0" smtClean="0"/>
              <a:t>Menu</a:t>
            </a:r>
            <a:endParaRPr lang="en-US" sz="6000" b="1" cap="none" dirty="0"/>
          </a:p>
        </p:txBody>
      </p:sp>
      <p:sp>
        <p:nvSpPr>
          <p:cNvPr id="3" name="Content Placeholder 2"/>
          <p:cNvSpPr>
            <a:spLocks noGrp="1"/>
          </p:cNvSpPr>
          <p:nvPr>
            <p:ph type="body" sz="quarter" idx="10"/>
          </p:nvPr>
        </p:nvSpPr>
        <p:spPr>
          <a:xfrm>
            <a:off x="914400" y="1752600"/>
            <a:ext cx="7543800" cy="4673600"/>
          </a:xfrm>
        </p:spPr>
        <p:txBody>
          <a:bodyPr>
            <a:normAutofit/>
          </a:bodyPr>
          <a:lstStyle/>
          <a:p>
            <a:pPr>
              <a:spcBef>
                <a:spcPts val="1200"/>
              </a:spcBef>
              <a:spcAft>
                <a:spcPts val="1200"/>
              </a:spcAft>
              <a:buBlip>
                <a:blip r:embed="rId4"/>
              </a:buBlip>
            </a:pPr>
            <a:r>
              <a:rPr lang="en-US" dirty="0" smtClean="0"/>
              <a:t>Who Does What</a:t>
            </a:r>
          </a:p>
          <a:p>
            <a:pPr>
              <a:spcBef>
                <a:spcPts val="1200"/>
              </a:spcBef>
              <a:spcAft>
                <a:spcPts val="1200"/>
              </a:spcAft>
              <a:buBlip>
                <a:blip r:embed="rId4"/>
              </a:buBlip>
            </a:pPr>
            <a:r>
              <a:rPr lang="en-US" dirty="0" smtClean="0">
                <a:solidFill>
                  <a:srgbClr val="C00000"/>
                </a:solidFill>
              </a:rPr>
              <a:t>Reasonable Expectations</a:t>
            </a:r>
          </a:p>
          <a:p>
            <a:pPr>
              <a:spcBef>
                <a:spcPts val="1200"/>
              </a:spcBef>
              <a:spcAft>
                <a:spcPts val="1200"/>
              </a:spcAft>
              <a:buBlip>
                <a:blip r:embed="rId4"/>
              </a:buBlip>
            </a:pPr>
            <a:r>
              <a:rPr lang="en-US" dirty="0" smtClean="0"/>
              <a:t>Coping with Picky Eaters</a:t>
            </a:r>
          </a:p>
          <a:p>
            <a:pPr>
              <a:spcBef>
                <a:spcPts val="1200"/>
              </a:spcBef>
              <a:spcAft>
                <a:spcPts val="1200"/>
              </a:spcAft>
              <a:buBlip>
                <a:blip r:embed="rId4"/>
              </a:buBlip>
            </a:pPr>
            <a:r>
              <a:rPr lang="en-US" dirty="0" smtClean="0"/>
              <a:t>Other Challenging Mealtime Behaviors</a:t>
            </a:r>
          </a:p>
          <a:p>
            <a:pPr>
              <a:spcBef>
                <a:spcPts val="1200"/>
              </a:spcBef>
              <a:spcAft>
                <a:spcPts val="1200"/>
              </a:spcAft>
              <a:buBlip>
                <a:blip r:embed="rId4"/>
              </a:buBlip>
            </a:pPr>
            <a:r>
              <a:rPr lang="en-US" dirty="0" smtClean="0"/>
              <a:t>Phrases that Help and Phrases that Hinder</a:t>
            </a:r>
          </a:p>
          <a:p>
            <a:pPr>
              <a:spcBef>
                <a:spcPts val="1200"/>
              </a:spcBef>
              <a:spcAft>
                <a:spcPts val="1200"/>
              </a:spcAft>
              <a:buBlip>
                <a:blip r:embed="rId4"/>
              </a:buBlip>
            </a:pPr>
            <a:r>
              <a:rPr lang="en-US" dirty="0" smtClean="0"/>
              <a:t>Creating a Pleasant Mealtime Environment</a:t>
            </a:r>
          </a:p>
        </p:txBody>
      </p:sp>
    </p:spTree>
    <p:custDataLst>
      <p:tags r:id="rId1"/>
    </p:custDataLst>
    <p:extLst>
      <p:ext uri="{BB962C8B-B14F-4D97-AF65-F5344CB8AC3E}">
        <p14:creationId xmlns:p14="http://schemas.microsoft.com/office/powerpoint/2010/main" val="140223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CWells2\Local Settings\Temporary Internet Files\Content.IE5\K4QYUG7O\MP900285042[1].jpg"/>
          <p:cNvPicPr>
            <a:picLocks noChangeAspect="1" noChangeArrowheads="1"/>
          </p:cNvPicPr>
          <p:nvPr/>
        </p:nvPicPr>
        <p:blipFill rotWithShape="1">
          <a:blip r:embed="rId4" cstate="print"/>
          <a:srcRect t="17974" b="32776"/>
          <a:stretch/>
        </p:blipFill>
        <p:spPr bwMode="auto">
          <a:xfrm>
            <a:off x="-16100" y="0"/>
            <a:ext cx="9160099" cy="6858000"/>
          </a:xfrm>
          <a:prstGeom prst="rect">
            <a:avLst/>
          </a:prstGeom>
          <a:noFill/>
        </p:spPr>
      </p:pic>
      <p:sp>
        <p:nvSpPr>
          <p:cNvPr id="2" name="Title 1"/>
          <p:cNvSpPr>
            <a:spLocks noGrp="1"/>
          </p:cNvSpPr>
          <p:nvPr>
            <p:ph type="title"/>
          </p:nvPr>
        </p:nvSpPr>
        <p:spPr>
          <a:xfrm rot="20635231">
            <a:off x="360425" y="3606151"/>
            <a:ext cx="9143998" cy="1143000"/>
          </a:xfrm>
        </p:spPr>
        <p:txBody>
          <a:bodyPr>
            <a:noAutofit/>
          </a:bodyPr>
          <a:lstStyle/>
          <a:p>
            <a:r>
              <a:rPr lang="en-US" sz="5400" b="1" cap="none" dirty="0" smtClean="0"/>
              <a:t>What are your expectations?</a:t>
            </a:r>
            <a:endParaRPr lang="en-US" sz="5400" b="1" cap="none" dirty="0"/>
          </a:p>
        </p:txBody>
      </p:sp>
    </p:spTree>
    <p:custDataLst>
      <p:tags r:id="rId1"/>
    </p:custDataLst>
    <p:extLst>
      <p:ext uri="{BB962C8B-B14F-4D97-AF65-F5344CB8AC3E}">
        <p14:creationId xmlns:p14="http://schemas.microsoft.com/office/powerpoint/2010/main" val="3572108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95507"/>
            <a:ext cx="5029200" cy="6210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491893"/>
            <a:ext cx="8229600" cy="1143000"/>
          </a:xfrm>
        </p:spPr>
        <p:txBody>
          <a:bodyPr>
            <a:normAutofit/>
          </a:bodyPr>
          <a:lstStyle/>
          <a:p>
            <a:r>
              <a:rPr lang="en-US" sz="5400" b="1" cap="none" dirty="0" smtClean="0"/>
              <a:t>1 year olds:</a:t>
            </a:r>
            <a:endParaRPr lang="en-US" sz="5400" b="1" cap="none" dirty="0"/>
          </a:p>
        </p:txBody>
      </p:sp>
      <p:sp>
        <p:nvSpPr>
          <p:cNvPr id="3" name="Content Placeholder 2"/>
          <p:cNvSpPr>
            <a:spLocks noGrp="1"/>
          </p:cNvSpPr>
          <p:nvPr>
            <p:ph type="body" sz="quarter" idx="10"/>
          </p:nvPr>
        </p:nvSpPr>
        <p:spPr>
          <a:xfrm>
            <a:off x="533400" y="1447800"/>
            <a:ext cx="3657600" cy="4673600"/>
          </a:xfrm>
        </p:spPr>
        <p:txBody>
          <a:bodyPr/>
          <a:lstStyle/>
          <a:p>
            <a:pPr marL="342900" indent="-342900">
              <a:buFont typeface="Arial" panose="020B0604020202020204" pitchFamily="34" charset="0"/>
              <a:buChar char="•"/>
            </a:pPr>
            <a:r>
              <a:rPr lang="en-US" dirty="0" smtClean="0"/>
              <a:t>Appetite varies from day to day</a:t>
            </a:r>
          </a:p>
          <a:p>
            <a:pPr marL="342900" indent="-342900">
              <a:buFont typeface="Arial" panose="020B0604020202020204" pitchFamily="34" charset="0"/>
              <a:buChar char="•"/>
            </a:pPr>
            <a:r>
              <a:rPr lang="en-US" dirty="0" smtClean="0"/>
              <a:t>Drinks from a cup with assistance</a:t>
            </a:r>
          </a:p>
          <a:p>
            <a:pPr marL="342900" indent="-342900">
              <a:buFont typeface="Arial" panose="020B0604020202020204" pitchFamily="34" charset="0"/>
              <a:buChar char="•"/>
            </a:pPr>
            <a:r>
              <a:rPr lang="en-US" dirty="0" smtClean="0"/>
              <a:t>Eats with fingers and utensils</a:t>
            </a:r>
          </a:p>
          <a:p>
            <a:pPr marL="342900" indent="-342900">
              <a:buFont typeface="Arial" panose="020B0604020202020204" pitchFamily="34" charset="0"/>
              <a:buChar char="•"/>
            </a:pPr>
            <a:r>
              <a:rPr lang="en-US" dirty="0" smtClean="0"/>
              <a:t>Very messy!</a:t>
            </a:r>
            <a:endParaRPr lang="en-US" dirty="0"/>
          </a:p>
        </p:txBody>
      </p:sp>
      <p:pic>
        <p:nvPicPr>
          <p:cNvPr id="1026" name="Picture 2" descr="C:\Documents and Settings\CWells2\Local Settings\Temporary Internet Files\Content.IE5\RRP2O2PX\MP900448287[1].jpg"/>
          <p:cNvPicPr>
            <a:picLocks noChangeAspect="1" noChangeArrowheads="1"/>
          </p:cNvPicPr>
          <p:nvPr/>
        </p:nvPicPr>
        <p:blipFill>
          <a:blip r:embed="rId4" cstate="print"/>
          <a:srcRect/>
          <a:stretch>
            <a:fillRect/>
          </a:stretch>
        </p:blipFill>
        <p:spPr bwMode="auto">
          <a:xfrm>
            <a:off x="5029200" y="304800"/>
            <a:ext cx="4114800" cy="6210300"/>
          </a:xfrm>
          <a:prstGeom prst="rect">
            <a:avLst/>
          </a:prstGeom>
          <a:noFill/>
        </p:spPr>
      </p:pic>
    </p:spTree>
    <p:custDataLst>
      <p:tags r:id="rId1"/>
    </p:custDataLst>
    <p:extLst>
      <p:ext uri="{BB962C8B-B14F-4D97-AF65-F5344CB8AC3E}">
        <p14:creationId xmlns:p14="http://schemas.microsoft.com/office/powerpoint/2010/main" val="738514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304800"/>
            <a:ext cx="4617319"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04800" y="368300"/>
            <a:ext cx="8229600" cy="1143000"/>
          </a:xfrm>
        </p:spPr>
        <p:txBody>
          <a:bodyPr>
            <a:normAutofit/>
          </a:bodyPr>
          <a:lstStyle/>
          <a:p>
            <a:r>
              <a:rPr lang="en-US" sz="5400" b="1" cap="none" dirty="0" smtClean="0"/>
              <a:t>2 year olds:</a:t>
            </a:r>
            <a:endParaRPr lang="en-US" sz="5400" b="1" cap="none" dirty="0"/>
          </a:p>
        </p:txBody>
      </p:sp>
      <p:sp>
        <p:nvSpPr>
          <p:cNvPr id="3" name="Content Placeholder 2"/>
          <p:cNvSpPr>
            <a:spLocks noGrp="1"/>
          </p:cNvSpPr>
          <p:nvPr>
            <p:ph type="body" sz="quarter" idx="10"/>
          </p:nvPr>
        </p:nvSpPr>
        <p:spPr>
          <a:xfrm>
            <a:off x="430467" y="1371600"/>
            <a:ext cx="3855318" cy="4673600"/>
          </a:xfrm>
        </p:spPr>
        <p:txBody>
          <a:bodyPr>
            <a:normAutofit lnSpcReduction="10000"/>
          </a:bodyPr>
          <a:lstStyle/>
          <a:p>
            <a:pPr marL="457200" indent="-457200">
              <a:buFont typeface="Arial" panose="020B0604020202020204" pitchFamily="34" charset="0"/>
              <a:buChar char="•"/>
            </a:pPr>
            <a:r>
              <a:rPr lang="en-US" sz="2600" dirty="0" smtClean="0"/>
              <a:t>Can use a spoon and drink from a cup</a:t>
            </a:r>
          </a:p>
          <a:p>
            <a:pPr marL="457200" indent="-457200">
              <a:buFont typeface="Arial" panose="020B0604020202020204" pitchFamily="34" charset="0"/>
              <a:buChar char="•"/>
            </a:pPr>
            <a:r>
              <a:rPr lang="en-US" sz="2600" dirty="0" smtClean="0"/>
              <a:t>Can be easily distracted</a:t>
            </a:r>
          </a:p>
          <a:p>
            <a:pPr marL="457200" indent="-457200">
              <a:buFont typeface="Arial" panose="020B0604020202020204" pitchFamily="34" charset="0"/>
              <a:buChar char="•"/>
            </a:pPr>
            <a:r>
              <a:rPr lang="en-US" sz="2600" dirty="0" smtClean="0"/>
              <a:t>Growth slows and appetite drops</a:t>
            </a:r>
          </a:p>
          <a:p>
            <a:pPr marL="457200" indent="-457200">
              <a:buFont typeface="Arial" panose="020B0604020202020204" pitchFamily="34" charset="0"/>
              <a:buChar char="•"/>
            </a:pPr>
            <a:r>
              <a:rPr lang="en-US" sz="2600" dirty="0" smtClean="0"/>
              <a:t>Develop likes and dislikes</a:t>
            </a:r>
          </a:p>
          <a:p>
            <a:pPr marL="457200" indent="-457200">
              <a:buFont typeface="Arial" panose="020B0604020202020204" pitchFamily="34" charset="0"/>
              <a:buChar char="•"/>
            </a:pPr>
            <a:r>
              <a:rPr lang="en-US" sz="2600" dirty="0" smtClean="0"/>
              <a:t>Can be very messy</a:t>
            </a:r>
          </a:p>
          <a:p>
            <a:pPr marL="457200" indent="-457200">
              <a:buFont typeface="Arial" panose="020B0604020202020204" pitchFamily="34" charset="0"/>
              <a:buChar char="•"/>
            </a:pPr>
            <a:r>
              <a:rPr lang="en-US" sz="2600" dirty="0" smtClean="0"/>
              <a:t>May suddenly refuse certain foods</a:t>
            </a:r>
          </a:p>
          <a:p>
            <a:pPr marL="342900" indent="-342900">
              <a:buFont typeface="Arial" panose="020B0604020202020204" pitchFamily="34" charset="0"/>
              <a:buChar char="•"/>
            </a:pPr>
            <a:endParaRPr lang="en-US" dirty="0"/>
          </a:p>
        </p:txBody>
      </p:sp>
      <p:pic>
        <p:nvPicPr>
          <p:cNvPr id="1028" name="Picture 4" descr="C:\Documents and Settings\CWells2\Local Settings\Temporary Internet Files\Content.IE5\RRP2O2PX\MP900430891[1].jpg"/>
          <p:cNvPicPr>
            <a:picLocks noChangeAspect="1" noChangeArrowheads="1"/>
          </p:cNvPicPr>
          <p:nvPr/>
        </p:nvPicPr>
        <p:blipFill>
          <a:blip r:embed="rId4" cstate="print"/>
          <a:srcRect/>
          <a:stretch>
            <a:fillRect/>
          </a:stretch>
        </p:blipFill>
        <p:spPr bwMode="auto">
          <a:xfrm>
            <a:off x="4617319" y="304800"/>
            <a:ext cx="4526681" cy="6172200"/>
          </a:xfrm>
          <a:prstGeom prst="rect">
            <a:avLst/>
          </a:prstGeom>
          <a:noFill/>
        </p:spPr>
      </p:pic>
    </p:spTree>
    <p:custDataLst>
      <p:tags r:id="rId1"/>
    </p:custDataLst>
    <p:extLst>
      <p:ext uri="{BB962C8B-B14F-4D97-AF65-F5344CB8AC3E}">
        <p14:creationId xmlns:p14="http://schemas.microsoft.com/office/powerpoint/2010/main" val="27778336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304800"/>
            <a:ext cx="5562600" cy="6172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0"/>
          </p:nvPr>
        </p:nvSpPr>
        <p:spPr>
          <a:xfrm>
            <a:off x="3505200" y="1524000"/>
            <a:ext cx="5105400" cy="4673600"/>
          </a:xfrm>
        </p:spPr>
        <p:txBody>
          <a:bodyPr>
            <a:noAutofit/>
          </a:bodyPr>
          <a:lstStyle/>
          <a:p>
            <a:pPr marL="800100" lvl="1" indent="-342900">
              <a:buFont typeface="Arial" panose="020B0604020202020204" pitchFamily="34" charset="0"/>
              <a:buChar char="•"/>
            </a:pPr>
            <a:r>
              <a:rPr lang="en-US" dirty="0" smtClean="0"/>
              <a:t>Make simple either/or food choices</a:t>
            </a:r>
          </a:p>
          <a:p>
            <a:pPr marL="800100" lvl="1" indent="-342900">
              <a:buFont typeface="Arial" panose="020B0604020202020204" pitchFamily="34" charset="0"/>
              <a:buChar char="•"/>
            </a:pPr>
            <a:r>
              <a:rPr lang="en-US" dirty="0" smtClean="0"/>
              <a:t>Pours liquid with some spills</a:t>
            </a:r>
          </a:p>
          <a:p>
            <a:pPr marL="800100" lvl="1" indent="-342900">
              <a:buFont typeface="Arial" panose="020B0604020202020204" pitchFamily="34" charset="0"/>
              <a:buChar char="•"/>
            </a:pPr>
            <a:r>
              <a:rPr lang="en-US" dirty="0" smtClean="0"/>
              <a:t>Are comfortable using fork and spoon</a:t>
            </a:r>
          </a:p>
          <a:p>
            <a:pPr marL="800100" lvl="1" indent="-342900">
              <a:buFont typeface="Arial" panose="020B0604020202020204" pitchFamily="34" charset="0"/>
              <a:buChar char="•"/>
            </a:pPr>
            <a:r>
              <a:rPr lang="en-US" dirty="0" smtClean="0"/>
              <a:t>Can follow simple requests</a:t>
            </a:r>
          </a:p>
          <a:p>
            <a:pPr marL="800100" lvl="1" indent="-342900">
              <a:buFont typeface="Arial" panose="020B0604020202020204" pitchFamily="34" charset="0"/>
              <a:buChar char="•"/>
            </a:pPr>
            <a:r>
              <a:rPr lang="en-US" dirty="0" smtClean="0"/>
              <a:t>Start to request favorite foods</a:t>
            </a:r>
          </a:p>
          <a:p>
            <a:pPr marL="800100" lvl="1" indent="-342900">
              <a:buFont typeface="Arial" panose="020B0604020202020204" pitchFamily="34" charset="0"/>
              <a:buChar char="•"/>
            </a:pPr>
            <a:r>
              <a:rPr lang="en-US" dirty="0" smtClean="0"/>
              <a:t>Likes to imitate cooking</a:t>
            </a:r>
          </a:p>
          <a:p>
            <a:pPr marL="800100" lvl="1" indent="-342900">
              <a:buFont typeface="Arial" panose="020B0604020202020204" pitchFamily="34" charset="0"/>
              <a:buChar char="•"/>
            </a:pPr>
            <a:r>
              <a:rPr lang="en-US" dirty="0" smtClean="0"/>
              <a:t>May suddenly refuse certain foods</a:t>
            </a:r>
            <a:endParaRPr lang="en-US" dirty="0"/>
          </a:p>
        </p:txBody>
      </p:sp>
      <p:pic>
        <p:nvPicPr>
          <p:cNvPr id="2050" name="Picture 2" descr="C:\Documents and Settings\CWells2\Local Settings\Temporary Internet Files\Content.IE5\C4H7Y3OI\MP900439482[1].jpg"/>
          <p:cNvPicPr>
            <a:picLocks noChangeAspect="1" noChangeArrowheads="1"/>
          </p:cNvPicPr>
          <p:nvPr/>
        </p:nvPicPr>
        <p:blipFill>
          <a:blip r:embed="rId4" cstate="print"/>
          <a:srcRect l="9986" r="5135"/>
          <a:stretch>
            <a:fillRect/>
          </a:stretch>
        </p:blipFill>
        <p:spPr bwMode="auto">
          <a:xfrm>
            <a:off x="127000" y="367990"/>
            <a:ext cx="3454400" cy="6096000"/>
          </a:xfrm>
          <a:prstGeom prst="rect">
            <a:avLst/>
          </a:prstGeom>
          <a:noFill/>
        </p:spPr>
      </p:pic>
      <p:sp>
        <p:nvSpPr>
          <p:cNvPr id="2" name="Title 1"/>
          <p:cNvSpPr>
            <a:spLocks noGrp="1"/>
          </p:cNvSpPr>
          <p:nvPr>
            <p:ph type="title"/>
          </p:nvPr>
        </p:nvSpPr>
        <p:spPr>
          <a:xfrm>
            <a:off x="3771900" y="533400"/>
            <a:ext cx="5181600" cy="1143000"/>
          </a:xfrm>
        </p:spPr>
        <p:txBody>
          <a:bodyPr>
            <a:normAutofit/>
          </a:bodyPr>
          <a:lstStyle/>
          <a:p>
            <a:r>
              <a:rPr lang="en-US" sz="5400" b="1" cap="none" dirty="0" smtClean="0"/>
              <a:t>3 year olds:</a:t>
            </a:r>
            <a:endParaRPr lang="en-US" sz="5400" b="1" cap="none" dirty="0"/>
          </a:p>
        </p:txBody>
      </p:sp>
    </p:spTree>
    <p:custDataLst>
      <p:tags r:id="rId1"/>
    </p:custDataLst>
    <p:extLst>
      <p:ext uri="{BB962C8B-B14F-4D97-AF65-F5344CB8AC3E}">
        <p14:creationId xmlns:p14="http://schemas.microsoft.com/office/powerpoint/2010/main" val="40821627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69081" y="299780"/>
            <a:ext cx="5074919" cy="619040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19601" y="533400"/>
            <a:ext cx="4419599" cy="1143000"/>
          </a:xfrm>
        </p:spPr>
        <p:txBody>
          <a:bodyPr>
            <a:normAutofit/>
          </a:bodyPr>
          <a:lstStyle/>
          <a:p>
            <a:r>
              <a:rPr lang="en-US" sz="6000" b="1" cap="none" dirty="0" smtClean="0"/>
              <a:t>4 year olds:</a:t>
            </a:r>
            <a:endParaRPr lang="en-US" sz="6000" b="1" cap="none" dirty="0"/>
          </a:p>
        </p:txBody>
      </p:sp>
      <p:sp>
        <p:nvSpPr>
          <p:cNvPr id="3" name="Content Placeholder 2"/>
          <p:cNvSpPr>
            <a:spLocks noGrp="1"/>
          </p:cNvSpPr>
          <p:nvPr>
            <p:ph type="body" sz="quarter" idx="10"/>
          </p:nvPr>
        </p:nvSpPr>
        <p:spPr>
          <a:xfrm>
            <a:off x="4453891" y="1600200"/>
            <a:ext cx="4571999" cy="4673600"/>
          </a:xfrm>
        </p:spPr>
        <p:txBody>
          <a:bodyPr>
            <a:normAutofit/>
          </a:bodyPr>
          <a:lstStyle/>
          <a:p>
            <a:pPr marL="342900" indent="-342900">
              <a:buFont typeface="Arial" panose="020B0604020202020204" pitchFamily="34" charset="0"/>
              <a:buChar char="•"/>
            </a:pPr>
            <a:r>
              <a:rPr lang="en-US" dirty="0" smtClean="0"/>
              <a:t>Are influenced by TV, media, and peers</a:t>
            </a:r>
          </a:p>
          <a:p>
            <a:pPr marL="342900" indent="-342900">
              <a:buFont typeface="Arial" panose="020B0604020202020204" pitchFamily="34" charset="0"/>
              <a:buChar char="•"/>
            </a:pPr>
            <a:r>
              <a:rPr lang="en-US" dirty="0" smtClean="0"/>
              <a:t>May dislike many mixed dishes</a:t>
            </a:r>
          </a:p>
          <a:p>
            <a:pPr marL="342900" indent="-342900">
              <a:buFont typeface="Arial" panose="020B0604020202020204" pitchFamily="34" charset="0"/>
              <a:buChar char="•"/>
            </a:pPr>
            <a:r>
              <a:rPr lang="en-US" dirty="0" smtClean="0"/>
              <a:t>Rarely spills with spoon or cup</a:t>
            </a:r>
          </a:p>
          <a:p>
            <a:pPr marL="342900" indent="-342900">
              <a:buFont typeface="Arial" panose="020B0604020202020204" pitchFamily="34" charset="0"/>
              <a:buChar char="•"/>
            </a:pPr>
            <a:r>
              <a:rPr lang="en-US" dirty="0" smtClean="0"/>
              <a:t>Knows what table manners are expected</a:t>
            </a:r>
          </a:p>
          <a:p>
            <a:pPr marL="342900" indent="-342900">
              <a:buFont typeface="Arial" panose="020B0604020202020204" pitchFamily="34" charset="0"/>
              <a:buChar char="•"/>
            </a:pPr>
            <a:r>
              <a:rPr lang="en-US" dirty="0" smtClean="0"/>
              <a:t>Can be easily sidetracked</a:t>
            </a:r>
          </a:p>
          <a:p>
            <a:pPr marL="342900" indent="-342900">
              <a:buFont typeface="Arial" panose="020B0604020202020204" pitchFamily="34" charset="0"/>
              <a:buChar char="•"/>
            </a:pPr>
            <a:r>
              <a:rPr lang="en-US" dirty="0" smtClean="0"/>
              <a:t>May suddenly refuse certain foods</a:t>
            </a:r>
            <a:endParaRPr lang="en-US" dirty="0"/>
          </a:p>
        </p:txBody>
      </p:sp>
      <p:pic>
        <p:nvPicPr>
          <p:cNvPr id="5122" name="Picture 2" descr="C:\Users\Hall1\AppData\Local\Microsoft\Windows\Temporary Internet Files\Content.IE5\2MMKEKR3\MP90044856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80730"/>
            <a:ext cx="4114800" cy="62094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18572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Hall1\AppData\Local\Microsoft\Windows\Temporary Internet Files\Content.IE5\G3LRE867\MP90040314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762000" y="1836506"/>
            <a:ext cx="2667000" cy="1784344"/>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body" sz="quarter" idx="10"/>
          </p:nvPr>
        </p:nvSpPr>
        <p:spPr>
          <a:xfrm>
            <a:off x="914400" y="1447800"/>
            <a:ext cx="7543800" cy="4673600"/>
          </a:xfrm>
        </p:spPr>
        <p:txBody>
          <a:bodyPr>
            <a:noAutofit/>
          </a:bodyPr>
          <a:lstStyle/>
          <a:p>
            <a:pPr eaLnBrk="1" hangingPunct="1"/>
            <a:r>
              <a:rPr lang="en-US" sz="400" b="1" dirty="0" smtClean="0">
                <a:solidFill>
                  <a:schemeClr val="tx1"/>
                </a:solidFill>
                <a:latin typeface="+mj-lt"/>
              </a:rPr>
              <a:t>   </a:t>
            </a:r>
          </a:p>
          <a:p>
            <a:pPr algn="ctr" eaLnBrk="1" hangingPunct="1"/>
            <a:r>
              <a:rPr lang="en-US" sz="2800" b="1" dirty="0" smtClean="0">
                <a:solidFill>
                  <a:schemeClr val="tx1"/>
                </a:solidFill>
                <a:latin typeface="+mj-lt"/>
              </a:rPr>
              <a:t>Cami Wells, MS, RD</a:t>
            </a:r>
            <a:br>
              <a:rPr lang="en-US" sz="2800" b="1" dirty="0" smtClean="0">
                <a:solidFill>
                  <a:schemeClr val="tx1"/>
                </a:solidFill>
                <a:latin typeface="+mj-lt"/>
              </a:rPr>
            </a:br>
            <a:r>
              <a:rPr lang="en-US" sz="2800" b="1" dirty="0" smtClean="0">
                <a:solidFill>
                  <a:schemeClr val="tx1"/>
                </a:solidFill>
                <a:latin typeface="+mj-lt"/>
              </a:rPr>
              <a:t>Extension Educator </a:t>
            </a:r>
          </a:p>
          <a:p>
            <a:pPr algn="ctr" eaLnBrk="1" hangingPunct="1"/>
            <a:r>
              <a:rPr lang="en-US" sz="2800" dirty="0" smtClean="0">
                <a:solidFill>
                  <a:schemeClr val="tx1"/>
                </a:solidFill>
                <a:latin typeface="+mj-lt"/>
                <a:hlinkClick r:id="rId5"/>
              </a:rPr>
              <a:t>cwells2@unl.edu</a:t>
            </a:r>
            <a:r>
              <a:rPr lang="en-US" sz="2800" b="1" dirty="0" smtClean="0">
                <a:solidFill>
                  <a:schemeClr val="tx1"/>
                </a:solidFill>
                <a:latin typeface="+mj-lt"/>
              </a:rPr>
              <a:t> </a:t>
            </a:r>
          </a:p>
          <a:p>
            <a:pPr algn="ctr" eaLnBrk="1" hangingPunct="1"/>
            <a:r>
              <a:rPr lang="en-US" sz="2400" dirty="0" smtClean="0">
                <a:solidFill>
                  <a:schemeClr val="tx1"/>
                </a:solidFill>
                <a:latin typeface="+mj-lt"/>
                <a:hlinkClick r:id="rId6"/>
              </a:rPr>
              <a:t>http://food.unl.edu</a:t>
            </a:r>
            <a:endParaRPr lang="en-US" sz="2400" dirty="0" smtClean="0">
              <a:solidFill>
                <a:schemeClr val="tx1"/>
              </a:solidFill>
              <a:latin typeface="+mj-lt"/>
            </a:endParaRPr>
          </a:p>
          <a:p>
            <a:pPr algn="ctr"/>
            <a:r>
              <a:rPr lang="en-US" dirty="0">
                <a:latin typeface="+mj-lt"/>
                <a:hlinkClick r:id="rId7"/>
              </a:rPr>
              <a:t>http://</a:t>
            </a:r>
            <a:r>
              <a:rPr lang="en-US" dirty="0" smtClean="0">
                <a:latin typeface="+mj-lt"/>
                <a:hlinkClick r:id="rId7"/>
              </a:rPr>
              <a:t>food.unl.edu/food-fun-young-children</a:t>
            </a:r>
            <a:r>
              <a:rPr lang="en-US" dirty="0" smtClean="0">
                <a:latin typeface="+mj-lt"/>
              </a:rPr>
              <a:t> </a:t>
            </a:r>
            <a:endParaRPr lang="en-US" sz="2400" dirty="0" smtClean="0">
              <a:solidFill>
                <a:schemeClr val="tx1"/>
              </a:solidFill>
              <a:latin typeface="+mj-lt"/>
            </a:endParaRPr>
          </a:p>
          <a:p>
            <a:pPr eaLnBrk="1" hangingPunct="1"/>
            <a:endParaRPr lang="en-US" sz="1800" i="1" dirty="0" smtClean="0"/>
          </a:p>
        </p:txBody>
      </p:sp>
      <p:sp>
        <p:nvSpPr>
          <p:cNvPr id="2" name="TextBox 1"/>
          <p:cNvSpPr txBox="1"/>
          <p:nvPr/>
        </p:nvSpPr>
        <p:spPr>
          <a:xfrm>
            <a:off x="1904999" y="5936734"/>
            <a:ext cx="7239001" cy="369332"/>
          </a:xfrm>
          <a:prstGeom prst="rect">
            <a:avLst/>
          </a:prstGeom>
          <a:noFill/>
        </p:spPr>
        <p:txBody>
          <a:bodyPr wrap="square" rtlCol="0">
            <a:spAutoFit/>
          </a:bodyPr>
          <a:lstStyle/>
          <a:p>
            <a:r>
              <a:rPr lang="en-US" dirty="0" smtClean="0"/>
              <a:t>This is a peer-reviewed publication, updated August 2016</a:t>
            </a:r>
            <a:endParaRPr lang="en-US" dirty="0"/>
          </a:p>
        </p:txBody>
      </p:sp>
    </p:spTree>
    <p:custDataLst>
      <p:tags r:id="rId1"/>
    </p:custDataLst>
    <p:extLst>
      <p:ext uri="{BB962C8B-B14F-4D97-AF65-F5344CB8AC3E}">
        <p14:creationId xmlns:p14="http://schemas.microsoft.com/office/powerpoint/2010/main" val="212539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04800"/>
            <a:ext cx="4419600" cy="61722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355600"/>
            <a:ext cx="5029200" cy="1143000"/>
          </a:xfrm>
        </p:spPr>
        <p:txBody>
          <a:bodyPr>
            <a:normAutofit/>
          </a:bodyPr>
          <a:lstStyle/>
          <a:p>
            <a:r>
              <a:rPr lang="en-US" sz="5400" b="1" cap="none" dirty="0" smtClean="0"/>
              <a:t>5 year olds</a:t>
            </a:r>
            <a:r>
              <a:rPr lang="en-US" sz="6000" b="1" cap="none" dirty="0" smtClean="0"/>
              <a:t>:</a:t>
            </a:r>
            <a:endParaRPr lang="en-US" sz="6000" b="1" cap="none" dirty="0"/>
          </a:p>
        </p:txBody>
      </p:sp>
      <p:sp>
        <p:nvSpPr>
          <p:cNvPr id="3" name="Content Placeholder 2"/>
          <p:cNvSpPr>
            <a:spLocks noGrp="1"/>
          </p:cNvSpPr>
          <p:nvPr>
            <p:ph type="body" sz="quarter" idx="10"/>
          </p:nvPr>
        </p:nvSpPr>
        <p:spPr>
          <a:xfrm>
            <a:off x="495300" y="1371600"/>
            <a:ext cx="3581400" cy="4673600"/>
          </a:xfrm>
        </p:spPr>
        <p:txBody>
          <a:bodyPr>
            <a:normAutofit/>
          </a:bodyPr>
          <a:lstStyle/>
          <a:p>
            <a:pPr marL="571500" indent="-571500">
              <a:buFont typeface="Arial" panose="020B0604020202020204" pitchFamily="34" charset="0"/>
              <a:buChar char="•"/>
            </a:pPr>
            <a:r>
              <a:rPr lang="en-US" sz="3200" dirty="0" smtClean="0"/>
              <a:t>Have fewer demands</a:t>
            </a:r>
          </a:p>
          <a:p>
            <a:pPr marL="571500" indent="-571500">
              <a:buFont typeface="Arial" panose="020B0604020202020204" pitchFamily="34" charset="0"/>
              <a:buChar char="•"/>
            </a:pPr>
            <a:r>
              <a:rPr lang="en-US" sz="3200" dirty="0" smtClean="0"/>
              <a:t>Will usually accept the food that‛s available</a:t>
            </a:r>
          </a:p>
          <a:p>
            <a:pPr marL="571500" indent="-571500">
              <a:buFont typeface="Arial" panose="020B0604020202020204" pitchFamily="34" charset="0"/>
              <a:buChar char="•"/>
            </a:pPr>
            <a:r>
              <a:rPr lang="en-US" sz="3200" dirty="0" smtClean="0"/>
              <a:t>Eat with minor supervision</a:t>
            </a:r>
          </a:p>
        </p:txBody>
      </p:sp>
      <p:pic>
        <p:nvPicPr>
          <p:cNvPr id="11267" name="Picture 3" descr="C:\Documents and Settings\CWells2\Local Settings\Temporary Internet Files\Content.IE5\2ML44MXW\MP900439330[1].jpg"/>
          <p:cNvPicPr>
            <a:picLocks noChangeAspect="1" noChangeArrowheads="1"/>
          </p:cNvPicPr>
          <p:nvPr/>
        </p:nvPicPr>
        <p:blipFill rotWithShape="1">
          <a:blip r:embed="rId4" cstate="print"/>
          <a:srcRect l="20200" t="11938" r="21456" b="643"/>
          <a:stretch/>
        </p:blipFill>
        <p:spPr bwMode="auto">
          <a:xfrm>
            <a:off x="5029199" y="339090"/>
            <a:ext cx="2743201" cy="6137910"/>
          </a:xfrm>
          <a:prstGeom prst="rect">
            <a:avLst/>
          </a:prstGeom>
          <a:noFill/>
        </p:spPr>
      </p:pic>
    </p:spTree>
    <p:custDataLst>
      <p:tags r:id="rId1"/>
    </p:custDataLst>
    <p:extLst>
      <p:ext uri="{BB962C8B-B14F-4D97-AF65-F5344CB8AC3E}">
        <p14:creationId xmlns:p14="http://schemas.microsoft.com/office/powerpoint/2010/main" val="16708258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cap="none" dirty="0" smtClean="0"/>
              <a:t>Menu</a:t>
            </a:r>
            <a:endParaRPr lang="en-US" sz="6000" b="1" cap="none" dirty="0"/>
          </a:p>
        </p:txBody>
      </p:sp>
      <p:sp>
        <p:nvSpPr>
          <p:cNvPr id="3" name="Content Placeholder 2"/>
          <p:cNvSpPr>
            <a:spLocks noGrp="1"/>
          </p:cNvSpPr>
          <p:nvPr>
            <p:ph type="body" sz="quarter" idx="10"/>
          </p:nvPr>
        </p:nvSpPr>
        <p:spPr/>
        <p:txBody>
          <a:bodyPr>
            <a:normAutofit/>
          </a:bodyPr>
          <a:lstStyle/>
          <a:p>
            <a:pPr>
              <a:spcBef>
                <a:spcPts val="1200"/>
              </a:spcBef>
              <a:spcAft>
                <a:spcPts val="1200"/>
              </a:spcAft>
              <a:buBlip>
                <a:blip r:embed="rId4"/>
              </a:buBlip>
            </a:pPr>
            <a:r>
              <a:rPr lang="en-US" dirty="0" smtClean="0"/>
              <a:t>Who Does What</a:t>
            </a:r>
          </a:p>
          <a:p>
            <a:pPr>
              <a:spcBef>
                <a:spcPts val="1200"/>
              </a:spcBef>
              <a:spcAft>
                <a:spcPts val="1200"/>
              </a:spcAft>
              <a:buBlip>
                <a:blip r:embed="rId4"/>
              </a:buBlip>
            </a:pPr>
            <a:r>
              <a:rPr lang="en-US" dirty="0" smtClean="0"/>
              <a:t>Reasonable Expectations</a:t>
            </a:r>
          </a:p>
          <a:p>
            <a:pPr>
              <a:spcBef>
                <a:spcPts val="1200"/>
              </a:spcBef>
              <a:spcAft>
                <a:spcPts val="1200"/>
              </a:spcAft>
              <a:buBlip>
                <a:blip r:embed="rId4"/>
              </a:buBlip>
            </a:pPr>
            <a:r>
              <a:rPr lang="en-US" b="1" dirty="0" smtClean="0">
                <a:solidFill>
                  <a:srgbClr val="C00000"/>
                </a:solidFill>
              </a:rPr>
              <a:t>Coping with Picky Eaters</a:t>
            </a:r>
          </a:p>
          <a:p>
            <a:pPr>
              <a:spcBef>
                <a:spcPts val="1200"/>
              </a:spcBef>
              <a:spcAft>
                <a:spcPts val="1200"/>
              </a:spcAft>
              <a:buBlip>
                <a:blip r:embed="rId4"/>
              </a:buBlip>
            </a:pPr>
            <a:r>
              <a:rPr lang="en-US" dirty="0" smtClean="0"/>
              <a:t>Other Challenging Mealtime Behaviors</a:t>
            </a:r>
          </a:p>
          <a:p>
            <a:pPr>
              <a:spcBef>
                <a:spcPts val="1200"/>
              </a:spcBef>
              <a:spcAft>
                <a:spcPts val="1200"/>
              </a:spcAft>
              <a:buBlip>
                <a:blip r:embed="rId4"/>
              </a:buBlip>
            </a:pPr>
            <a:r>
              <a:rPr lang="en-US" dirty="0" smtClean="0"/>
              <a:t>Phrases that Help and Phrases that Hinder</a:t>
            </a:r>
          </a:p>
          <a:p>
            <a:pPr>
              <a:spcBef>
                <a:spcPts val="1200"/>
              </a:spcBef>
              <a:spcAft>
                <a:spcPts val="1200"/>
              </a:spcAft>
              <a:buBlip>
                <a:blip r:embed="rId4"/>
              </a:buBlip>
            </a:pPr>
            <a:r>
              <a:rPr lang="en-US" dirty="0" smtClean="0"/>
              <a:t>Creating a Pleasant Mealtime Environment</a:t>
            </a:r>
          </a:p>
        </p:txBody>
      </p:sp>
    </p:spTree>
    <p:custDataLst>
      <p:tags r:id="rId1"/>
    </p:custDataLst>
    <p:extLst>
      <p:ext uri="{BB962C8B-B14F-4D97-AF65-F5344CB8AC3E}">
        <p14:creationId xmlns:p14="http://schemas.microsoft.com/office/powerpoint/2010/main" val="276088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Documents and Settings\CWells2\Local Settings\Temporary Internet Files\Content.IE5\9Z66YPXI\MP900422224[1].jpg"/>
          <p:cNvPicPr>
            <a:picLocks noChangeAspect="1" noChangeArrowheads="1"/>
          </p:cNvPicPr>
          <p:nvPr/>
        </p:nvPicPr>
        <p:blipFill>
          <a:blip r:embed="rId3" cstate="print"/>
          <a:srcRect/>
          <a:stretch>
            <a:fillRect/>
          </a:stretch>
        </p:blipFill>
        <p:spPr bwMode="auto">
          <a:xfrm>
            <a:off x="0" y="304800"/>
            <a:ext cx="4116809" cy="6172200"/>
          </a:xfrm>
          <a:prstGeom prst="rect">
            <a:avLst/>
          </a:prstGeom>
          <a:noFill/>
        </p:spPr>
      </p:pic>
      <p:sp>
        <p:nvSpPr>
          <p:cNvPr id="2" name="TPQuestion"/>
          <p:cNvSpPr>
            <a:spLocks noGrp="1"/>
          </p:cNvSpPr>
          <p:nvPr>
            <p:ph type="title"/>
          </p:nvPr>
        </p:nvSpPr>
        <p:spPr>
          <a:xfrm>
            <a:off x="4572000" y="1219200"/>
            <a:ext cx="4114800" cy="1143000"/>
          </a:xfrm>
        </p:spPr>
        <p:txBody>
          <a:bodyPr>
            <a:noAutofit/>
          </a:bodyPr>
          <a:lstStyle/>
          <a:p>
            <a:r>
              <a:rPr lang="en-US" sz="6600" b="1" cap="none" dirty="0" smtClean="0"/>
              <a:t>Are picky eaters born or made?</a:t>
            </a:r>
            <a:endParaRPr lang="en-US" sz="6600" b="1" cap="none" dirty="0"/>
          </a:p>
        </p:txBody>
      </p:sp>
    </p:spTree>
    <p:custDataLst>
      <p:tags r:id="rId1"/>
    </p:custDataLst>
    <p:extLst>
      <p:ext uri="{BB962C8B-B14F-4D97-AF65-F5344CB8AC3E}">
        <p14:creationId xmlns:p14="http://schemas.microsoft.com/office/powerpoint/2010/main" val="248909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smtClean="0"/>
              <a:t>Picky eaters – </a:t>
            </a:r>
            <a:br>
              <a:rPr lang="en-US" b="1" dirty="0" smtClean="0"/>
            </a:br>
            <a:r>
              <a:rPr lang="en-US" b="1" dirty="0" smtClean="0"/>
              <a:t>born or made?</a:t>
            </a:r>
            <a:endParaRPr lang="en-US" b="1" dirty="0"/>
          </a:p>
        </p:txBody>
      </p:sp>
      <p:sp>
        <p:nvSpPr>
          <p:cNvPr id="3" name="Content Placeholder 2"/>
          <p:cNvSpPr>
            <a:spLocks noGrp="1"/>
          </p:cNvSpPr>
          <p:nvPr>
            <p:ph type="body" sz="quarter" idx="10"/>
          </p:nvPr>
        </p:nvSpPr>
        <p:spPr>
          <a:xfrm>
            <a:off x="4776439" y="1155700"/>
            <a:ext cx="3886200" cy="4673600"/>
          </a:xfrm>
        </p:spPr>
        <p:txBody>
          <a:bodyPr>
            <a:noAutofit/>
          </a:bodyPr>
          <a:lstStyle/>
          <a:p>
            <a:pPr marL="0" indent="0">
              <a:buNone/>
            </a:pPr>
            <a:r>
              <a:rPr lang="en-US" sz="3200" dirty="0" smtClean="0"/>
              <a:t>Twins study – Researchers reported 78% of </a:t>
            </a:r>
            <a:r>
              <a:rPr lang="en-US" sz="3200" dirty="0" err="1" smtClean="0"/>
              <a:t>neophobia</a:t>
            </a:r>
            <a:r>
              <a:rPr lang="en-US" sz="3200" dirty="0" smtClean="0"/>
              <a:t> (aversion to new foods) may be genetic, while 22% is due to environmental factors. </a:t>
            </a:r>
          </a:p>
        </p:txBody>
      </p:sp>
      <p:pic>
        <p:nvPicPr>
          <p:cNvPr id="4098" name="Picture 2" descr="C:\Users\Hall1\AppData\Local\Microsoft\Windows\Temporary Internet Files\Content.IE5\9TTCRROA\MP900422094[1].jpg"/>
          <p:cNvPicPr>
            <a:picLocks noChangeAspect="1" noChangeArrowheads="1"/>
          </p:cNvPicPr>
          <p:nvPr/>
        </p:nvPicPr>
        <p:blipFill rotWithShape="1">
          <a:blip r:embed="rId4">
            <a:extLst>
              <a:ext uri="{28A0092B-C50C-407E-A947-70E740481C1C}">
                <a14:useLocalDpi xmlns:a14="http://schemas.microsoft.com/office/drawing/2010/main" val="0"/>
              </a:ext>
            </a:extLst>
          </a:blip>
          <a:srcRect l="38570" r="8072"/>
          <a:stretch/>
        </p:blipFill>
        <p:spPr bwMode="auto">
          <a:xfrm>
            <a:off x="-7434" y="228600"/>
            <a:ext cx="4389120" cy="617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56214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3400" y="685800"/>
            <a:ext cx="4267200" cy="1143000"/>
          </a:xfrm>
        </p:spPr>
        <p:txBody>
          <a:bodyPr>
            <a:noAutofit/>
          </a:bodyPr>
          <a:lstStyle/>
          <a:p>
            <a:r>
              <a:rPr lang="en-US" sz="4400" b="1" cap="none" dirty="0" smtClean="0"/>
              <a:t>Picky eaters – </a:t>
            </a:r>
            <a:br>
              <a:rPr lang="en-US" sz="4400" b="1" cap="none" dirty="0" smtClean="0"/>
            </a:br>
            <a:r>
              <a:rPr lang="en-US" sz="4400" b="1" cap="none" dirty="0" smtClean="0"/>
              <a:t>born or made?</a:t>
            </a:r>
            <a:endParaRPr lang="en-US" sz="4400" b="1" cap="none" dirty="0"/>
          </a:p>
        </p:txBody>
      </p:sp>
      <p:sp>
        <p:nvSpPr>
          <p:cNvPr id="3" name="Content Placeholder 2"/>
          <p:cNvSpPr>
            <a:spLocks noGrp="1"/>
          </p:cNvSpPr>
          <p:nvPr>
            <p:ph type="body" sz="quarter" idx="10"/>
          </p:nvPr>
        </p:nvSpPr>
        <p:spPr>
          <a:xfrm>
            <a:off x="4762500" y="2184400"/>
            <a:ext cx="3733800" cy="4673600"/>
          </a:xfrm>
        </p:spPr>
        <p:txBody>
          <a:bodyPr>
            <a:normAutofit/>
          </a:bodyPr>
          <a:lstStyle/>
          <a:p>
            <a:pPr marL="0" indent="0">
              <a:buNone/>
            </a:pPr>
            <a:r>
              <a:rPr lang="en-US" sz="2800" dirty="0" smtClean="0"/>
              <a:t>Some studies have shown a mother’s food choices during pregnancy may influence a child’s taste preferences.</a:t>
            </a:r>
          </a:p>
        </p:txBody>
      </p:sp>
      <p:pic>
        <p:nvPicPr>
          <p:cNvPr id="5122" name="Picture 2" descr="C:\Users\Hall1\AppData\Local\Microsoft\Windows\Temporary Internet Files\Content.IE5\2MMKEKR3\MP900442218[1].jpg"/>
          <p:cNvPicPr>
            <a:picLocks noChangeAspect="1" noChangeArrowheads="1"/>
          </p:cNvPicPr>
          <p:nvPr/>
        </p:nvPicPr>
        <p:blipFill rotWithShape="1">
          <a:blip r:embed="rId4">
            <a:extLst>
              <a:ext uri="{28A0092B-C50C-407E-A947-70E740481C1C}">
                <a14:useLocalDpi xmlns:a14="http://schemas.microsoft.com/office/drawing/2010/main" val="0"/>
              </a:ext>
            </a:extLst>
          </a:blip>
          <a:srcRect l="5231" r="8256"/>
          <a:stretch/>
        </p:blipFill>
        <p:spPr bwMode="auto">
          <a:xfrm>
            <a:off x="5576" y="304800"/>
            <a:ext cx="4114800" cy="617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0169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4200"/>
            <a:ext cx="4576019" cy="1143000"/>
          </a:xfrm>
        </p:spPr>
        <p:txBody>
          <a:bodyPr>
            <a:noAutofit/>
          </a:bodyPr>
          <a:lstStyle/>
          <a:p>
            <a:r>
              <a:rPr lang="en-US" sz="4400" b="1" cap="none" dirty="0" smtClean="0"/>
              <a:t>Picky eaters – </a:t>
            </a:r>
            <a:br>
              <a:rPr lang="en-US" sz="4400" b="1" cap="none" dirty="0" smtClean="0"/>
            </a:br>
            <a:r>
              <a:rPr lang="en-US" sz="4400" b="1" cap="none" dirty="0" smtClean="0"/>
              <a:t>born or made?</a:t>
            </a:r>
            <a:endParaRPr lang="en-US" sz="4400" b="1" cap="none" dirty="0"/>
          </a:p>
        </p:txBody>
      </p:sp>
      <p:sp>
        <p:nvSpPr>
          <p:cNvPr id="3" name="Content Placeholder 2"/>
          <p:cNvSpPr>
            <a:spLocks noGrp="1"/>
          </p:cNvSpPr>
          <p:nvPr>
            <p:ph type="body" sz="quarter" idx="10"/>
          </p:nvPr>
        </p:nvSpPr>
        <p:spPr>
          <a:xfrm>
            <a:off x="685800" y="2204844"/>
            <a:ext cx="3581400" cy="4673600"/>
          </a:xfrm>
        </p:spPr>
        <p:txBody>
          <a:bodyPr>
            <a:normAutofit/>
          </a:bodyPr>
          <a:lstStyle/>
          <a:p>
            <a:pPr marL="0" indent="0">
              <a:buNone/>
            </a:pPr>
            <a:r>
              <a:rPr lang="en-US" sz="2800" dirty="0" smtClean="0"/>
              <a:t>Some researchers have shown breast-fed babies are more apt to try new foods because they have experienced a variety of flavors.</a:t>
            </a:r>
          </a:p>
        </p:txBody>
      </p:sp>
      <p:pic>
        <p:nvPicPr>
          <p:cNvPr id="6146" name="Picture 2" descr="C:\Users\Hall1\AppData\Local\Microsoft\Windows\Temporary Internet Files\Content.IE5\2MMKEKR3\MP9004226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3219" y="304800"/>
            <a:ext cx="4110781" cy="617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7044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Documents and Settings\CWells2\Local Settings\Temporary Internet Files\Content.IE5\MVGW3W1M\MP900427604[1].jpg"/>
          <p:cNvPicPr>
            <a:picLocks noChangeAspect="1" noChangeArrowheads="1"/>
          </p:cNvPicPr>
          <p:nvPr/>
        </p:nvPicPr>
        <p:blipFill>
          <a:blip r:embed="rId4" cstate="print"/>
          <a:srcRect t="18333" b="666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304800"/>
            <a:ext cx="8229600" cy="1143000"/>
          </a:xfrm>
        </p:spPr>
        <p:txBody>
          <a:bodyPr>
            <a:noAutofit/>
          </a:bodyPr>
          <a:lstStyle/>
          <a:p>
            <a:r>
              <a:rPr lang="en-US" sz="4800" b="1" cap="none" dirty="0" smtClean="0"/>
              <a:t>Picky eating – how to cope</a:t>
            </a:r>
            <a:endParaRPr lang="en-US" sz="4800" b="1" cap="none" dirty="0"/>
          </a:p>
        </p:txBody>
      </p:sp>
    </p:spTree>
    <p:custDataLst>
      <p:tags r:id="rId1"/>
    </p:custDataLst>
    <p:extLst>
      <p:ext uri="{BB962C8B-B14F-4D97-AF65-F5344CB8AC3E}">
        <p14:creationId xmlns:p14="http://schemas.microsoft.com/office/powerpoint/2010/main" val="28201988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4575654" cy="1143000"/>
          </a:xfrm>
        </p:spPr>
        <p:txBody>
          <a:bodyPr>
            <a:normAutofit fontScale="90000"/>
          </a:bodyPr>
          <a:lstStyle/>
          <a:p>
            <a:r>
              <a:rPr lang="en-US" sz="4900" cap="none" dirty="0" smtClean="0"/>
              <a:t>Offer a variety of foods and let children choose how much of these foods to eat.</a:t>
            </a:r>
            <a:r>
              <a:rPr lang="en-US" cap="none" dirty="0" smtClean="0"/>
              <a:t/>
            </a:r>
            <a:br>
              <a:rPr lang="en-US" cap="none" dirty="0" smtClean="0"/>
            </a:br>
            <a:endParaRPr lang="en-US" cap="none" dirty="0"/>
          </a:p>
        </p:txBody>
      </p:sp>
      <p:pic>
        <p:nvPicPr>
          <p:cNvPr id="4098" name="Picture 2" descr="C:\Documents and Settings\CWells2\Local Settings\Temporary Internet Files\Content.IE5\MVGW3W1M\MP900405160[1].jpg"/>
          <p:cNvPicPr>
            <a:picLocks noChangeAspect="1" noChangeArrowheads="1"/>
          </p:cNvPicPr>
          <p:nvPr/>
        </p:nvPicPr>
        <p:blipFill>
          <a:blip r:embed="rId4" cstate="print"/>
          <a:srcRect/>
          <a:stretch>
            <a:fillRect/>
          </a:stretch>
        </p:blipFill>
        <p:spPr bwMode="auto">
          <a:xfrm>
            <a:off x="5032854" y="304800"/>
            <a:ext cx="4111146" cy="6172200"/>
          </a:xfrm>
          <a:prstGeom prst="rect">
            <a:avLst/>
          </a:prstGeom>
          <a:noFill/>
        </p:spPr>
      </p:pic>
    </p:spTree>
    <p:custDataLst>
      <p:tags r:id="rId1"/>
    </p:custDataLst>
    <p:extLst>
      <p:ext uri="{BB962C8B-B14F-4D97-AF65-F5344CB8AC3E}">
        <p14:creationId xmlns:p14="http://schemas.microsoft.com/office/powerpoint/2010/main" val="14303999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1219200"/>
            <a:ext cx="4343400" cy="1143000"/>
          </a:xfrm>
        </p:spPr>
        <p:txBody>
          <a:bodyPr>
            <a:normAutofit fontScale="90000"/>
          </a:bodyPr>
          <a:lstStyle/>
          <a:p>
            <a:pPr algn="ctr"/>
            <a:r>
              <a:rPr lang="en-US" sz="6700" b="1" cap="none" dirty="0" smtClean="0"/>
              <a:t>Don't be a “short-order cook.”</a:t>
            </a:r>
            <a:r>
              <a:rPr lang="en-US" cap="none" dirty="0" smtClean="0"/>
              <a:t/>
            </a:r>
            <a:br>
              <a:rPr lang="en-US" cap="none" dirty="0" smtClean="0"/>
            </a:br>
            <a:endParaRPr lang="en-US" cap="none" dirty="0"/>
          </a:p>
        </p:txBody>
      </p:sp>
      <p:pic>
        <p:nvPicPr>
          <p:cNvPr id="6147" name="Picture 3" descr="C:\Documents and Settings\CWells2\Local Settings\Temporary Internet Files\Content.IE5\QVEMUAFA\MP900305932[1].jpg"/>
          <p:cNvPicPr>
            <a:picLocks noChangeAspect="1" noChangeArrowheads="1"/>
          </p:cNvPicPr>
          <p:nvPr/>
        </p:nvPicPr>
        <p:blipFill>
          <a:blip r:embed="rId4" cstate="print"/>
          <a:srcRect/>
          <a:stretch>
            <a:fillRect/>
          </a:stretch>
        </p:blipFill>
        <p:spPr bwMode="auto">
          <a:xfrm>
            <a:off x="0" y="304800"/>
            <a:ext cx="4572885" cy="6172200"/>
          </a:xfrm>
          <a:prstGeom prst="rect">
            <a:avLst/>
          </a:prstGeom>
          <a:noFill/>
        </p:spPr>
      </p:pic>
    </p:spTree>
    <p:custDataLst>
      <p:tags r:id="rId1"/>
    </p:custDataLst>
    <p:extLst>
      <p:ext uri="{BB962C8B-B14F-4D97-AF65-F5344CB8AC3E}">
        <p14:creationId xmlns:p14="http://schemas.microsoft.com/office/powerpoint/2010/main" val="2954047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430055"/>
          </a:xfrm>
          <a:solidFill>
            <a:srgbClr val="00B0F0"/>
          </a:solidFill>
        </p:spPr>
        <p:txBody>
          <a:bodyPr>
            <a:normAutofit/>
          </a:bodyPr>
          <a:lstStyle/>
          <a:p>
            <a:pPr algn="ctr"/>
            <a:r>
              <a:rPr lang="en-US" sz="3600" b="1" dirty="0" smtClean="0">
                <a:solidFill>
                  <a:schemeClr val="bg1"/>
                </a:solidFill>
              </a:rPr>
              <a:t>Try to make meals a stress-free time and set a good example.</a:t>
            </a:r>
            <a:endParaRPr lang="en-US" sz="3600" b="1" dirty="0">
              <a:solidFill>
                <a:schemeClr val="bg1"/>
              </a:solidFill>
            </a:endParaRPr>
          </a:p>
        </p:txBody>
      </p:sp>
      <p:sp>
        <p:nvSpPr>
          <p:cNvPr id="3" name="Text Placeholder 2"/>
          <p:cNvSpPr>
            <a:spLocks noGrp="1"/>
          </p:cNvSpPr>
          <p:nvPr>
            <p:ph type="body" sz="quarter" idx="10"/>
          </p:nvPr>
        </p:nvSpPr>
        <p:spPr/>
        <p:txBody>
          <a:bodyPr/>
          <a:lstStyle/>
          <a:p>
            <a:endParaRPr lang="en-US"/>
          </a:p>
        </p:txBody>
      </p:sp>
      <p:pic>
        <p:nvPicPr>
          <p:cNvPr id="5123" name="Picture 3" descr="C:\Documents and Settings\CWells2\Local Settings\Temporary Internet Files\Content.IE5\9Z66YPXI\MP900448568[1].jpg"/>
          <p:cNvPicPr>
            <a:picLocks noChangeAspect="1" noChangeArrowheads="1"/>
          </p:cNvPicPr>
          <p:nvPr/>
        </p:nvPicPr>
        <p:blipFill rotWithShape="1">
          <a:blip r:embed="rId4" cstate="print"/>
          <a:srcRect t="4812" b="6832"/>
          <a:stretch/>
        </p:blipFill>
        <p:spPr bwMode="auto">
          <a:xfrm>
            <a:off x="0" y="1430055"/>
            <a:ext cx="9144000" cy="5427945"/>
          </a:xfrm>
          <a:prstGeom prst="rect">
            <a:avLst/>
          </a:prstGeom>
          <a:noFill/>
        </p:spPr>
      </p:pic>
    </p:spTree>
    <p:custDataLst>
      <p:tags r:id="rId1"/>
    </p:custDataLst>
    <p:extLst>
      <p:ext uri="{BB962C8B-B14F-4D97-AF65-F5344CB8AC3E}">
        <p14:creationId xmlns:p14="http://schemas.microsoft.com/office/powerpoint/2010/main" val="16494058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t>Menu</a:t>
            </a:r>
            <a:endParaRPr lang="en-US" sz="5400" b="1" cap="none" dirty="0"/>
          </a:p>
        </p:txBody>
      </p:sp>
      <p:sp>
        <p:nvSpPr>
          <p:cNvPr id="3" name="Content Placeholder 2"/>
          <p:cNvSpPr>
            <a:spLocks noGrp="1"/>
          </p:cNvSpPr>
          <p:nvPr>
            <p:ph type="body" sz="quarter" idx="10"/>
          </p:nvPr>
        </p:nvSpPr>
        <p:spPr>
          <a:xfrm>
            <a:off x="914400" y="1600200"/>
            <a:ext cx="7543800" cy="4673600"/>
          </a:xfrm>
        </p:spPr>
        <p:txBody>
          <a:bodyPr>
            <a:normAutofit/>
          </a:bodyPr>
          <a:lstStyle/>
          <a:p>
            <a:pPr>
              <a:spcBef>
                <a:spcPts val="1200"/>
              </a:spcBef>
              <a:spcAft>
                <a:spcPts val="1200"/>
              </a:spcAft>
              <a:buBlip>
                <a:blip r:embed="rId4"/>
              </a:buBlip>
            </a:pPr>
            <a:r>
              <a:rPr lang="en-US" dirty="0" smtClean="0"/>
              <a:t>Who Does What</a:t>
            </a:r>
          </a:p>
          <a:p>
            <a:pPr>
              <a:spcBef>
                <a:spcPts val="1200"/>
              </a:spcBef>
              <a:spcAft>
                <a:spcPts val="1200"/>
              </a:spcAft>
              <a:buBlip>
                <a:blip r:embed="rId4"/>
              </a:buBlip>
            </a:pPr>
            <a:r>
              <a:rPr lang="en-US" dirty="0" smtClean="0"/>
              <a:t>Reasonable Expectations</a:t>
            </a:r>
          </a:p>
          <a:p>
            <a:pPr>
              <a:spcBef>
                <a:spcPts val="1200"/>
              </a:spcBef>
              <a:spcAft>
                <a:spcPts val="1200"/>
              </a:spcAft>
              <a:buBlip>
                <a:blip r:embed="rId4"/>
              </a:buBlip>
            </a:pPr>
            <a:r>
              <a:rPr lang="en-US" dirty="0" smtClean="0"/>
              <a:t>Coping with Picky Eaters</a:t>
            </a:r>
          </a:p>
          <a:p>
            <a:pPr>
              <a:spcBef>
                <a:spcPts val="1200"/>
              </a:spcBef>
              <a:spcAft>
                <a:spcPts val="1200"/>
              </a:spcAft>
              <a:buBlip>
                <a:blip r:embed="rId4"/>
              </a:buBlip>
            </a:pPr>
            <a:r>
              <a:rPr lang="en-US" dirty="0" smtClean="0"/>
              <a:t>Other Challenging Mealtime Behaviors</a:t>
            </a:r>
          </a:p>
          <a:p>
            <a:pPr>
              <a:spcBef>
                <a:spcPts val="1200"/>
              </a:spcBef>
              <a:spcAft>
                <a:spcPts val="1200"/>
              </a:spcAft>
              <a:buBlip>
                <a:blip r:embed="rId4"/>
              </a:buBlip>
            </a:pPr>
            <a:r>
              <a:rPr lang="en-US" dirty="0" smtClean="0"/>
              <a:t>Phrases that Help and Phrases that Hinder</a:t>
            </a:r>
          </a:p>
          <a:p>
            <a:pPr>
              <a:spcBef>
                <a:spcPts val="1200"/>
              </a:spcBef>
              <a:spcAft>
                <a:spcPts val="1200"/>
              </a:spcAft>
              <a:buBlip>
                <a:blip r:embed="rId4"/>
              </a:buBlip>
            </a:pPr>
            <a:r>
              <a:rPr lang="en-US" dirty="0" smtClean="0"/>
              <a:t>Creating a Pleasant Mealtime Environment</a:t>
            </a:r>
          </a:p>
        </p:txBody>
      </p:sp>
    </p:spTree>
    <p:custDataLst>
      <p:tags r:id="rId1"/>
    </p:custDataLst>
    <p:extLst>
      <p:ext uri="{BB962C8B-B14F-4D97-AF65-F5344CB8AC3E}">
        <p14:creationId xmlns:p14="http://schemas.microsoft.com/office/powerpoint/2010/main" val="35713884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826429" y="6082992"/>
            <a:ext cx="6172200" cy="400110"/>
          </a:xfrm>
          <a:prstGeom prst="rect">
            <a:avLst/>
          </a:prstGeom>
          <a:noFill/>
        </p:spPr>
        <p:txBody>
          <a:bodyPr wrap="square" rtlCol="0">
            <a:spAutoFit/>
          </a:bodyPr>
          <a:lstStyle/>
          <a:p>
            <a:r>
              <a:rPr lang="en-US" sz="2000" dirty="0" smtClean="0">
                <a:solidFill>
                  <a:schemeClr val="bg1"/>
                </a:solidFill>
                <a:hlinkClick r:id="rId4"/>
              </a:rPr>
              <a:t>http://pinterest.com/cwellsrd/food-fun-for-young-kids</a:t>
            </a:r>
            <a:r>
              <a:rPr lang="en-US" sz="2000" dirty="0" smtClean="0">
                <a:solidFill>
                  <a:schemeClr val="bg1"/>
                </a:solidFill>
              </a:rPr>
              <a:t> </a:t>
            </a:r>
            <a:endParaRPr lang="en-US" sz="2000" dirty="0">
              <a:solidFill>
                <a:schemeClr val="bg1"/>
              </a:solidFill>
            </a:endParaRPr>
          </a:p>
        </p:txBody>
      </p:sp>
      <p:pic>
        <p:nvPicPr>
          <p:cNvPr id="13" name="Picture 12" descr="bunnyforweb2.gif"/>
          <p:cNvPicPr>
            <a:picLocks noChangeAspect="1"/>
          </p:cNvPicPr>
          <p:nvPr/>
        </p:nvPicPr>
        <p:blipFill>
          <a:blip r:embed="rId5" cstate="print"/>
          <a:stretch>
            <a:fillRect/>
          </a:stretch>
        </p:blipFill>
        <p:spPr>
          <a:xfrm rot="1424061">
            <a:off x="5950819" y="3669978"/>
            <a:ext cx="2018886" cy="20544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berriesandbunniesforweb3.gif"/>
          <p:cNvPicPr>
            <a:picLocks noChangeAspect="1"/>
          </p:cNvPicPr>
          <p:nvPr/>
        </p:nvPicPr>
        <p:blipFill>
          <a:blip r:embed="rId6" cstate="print"/>
          <a:stretch>
            <a:fillRect/>
          </a:stretch>
        </p:blipFill>
        <p:spPr>
          <a:xfrm rot="20295629">
            <a:off x="2258554" y="1784945"/>
            <a:ext cx="2001489" cy="2001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1826429" y="313569"/>
            <a:ext cx="7696200" cy="1015663"/>
          </a:xfrm>
          <a:prstGeom prst="rect">
            <a:avLst/>
          </a:prstGeom>
          <a:noFill/>
        </p:spPr>
        <p:txBody>
          <a:bodyPr wrap="square" rtlCol="0">
            <a:spAutoFit/>
          </a:bodyPr>
          <a:lstStyle/>
          <a:p>
            <a:r>
              <a:rPr lang="en-US" sz="6000" b="1" dirty="0" smtClean="0"/>
              <a:t>Make food </a:t>
            </a:r>
            <a:r>
              <a:rPr lang="en-US" sz="6000" b="1" dirty="0"/>
              <a:t>f</a:t>
            </a:r>
            <a:r>
              <a:rPr lang="en-US" sz="6000" b="1" dirty="0" smtClean="0"/>
              <a:t>un!</a:t>
            </a:r>
            <a:endParaRPr lang="en-US" sz="6000" b="1"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494739">
            <a:off x="414751" y="1557836"/>
            <a:ext cx="1807815" cy="2410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348329">
            <a:off x="6298420" y="1702729"/>
            <a:ext cx="1680456" cy="2240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52119">
            <a:off x="1073436" y="3818766"/>
            <a:ext cx="2625368" cy="1969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10"/>
          <a:stretch>
            <a:fillRect/>
          </a:stretch>
        </p:blipFill>
        <p:spPr>
          <a:xfrm rot="20660388">
            <a:off x="3743490" y="3543543"/>
            <a:ext cx="1995749" cy="1995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98957">
            <a:off x="4304745" y="1608475"/>
            <a:ext cx="1827950" cy="21671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728511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type="body" sz="quarter" idx="10"/>
          </p:nvPr>
        </p:nvSpPr>
        <p:spPr>
          <a:xfrm>
            <a:off x="533400" y="1453657"/>
            <a:ext cx="5029200" cy="4673600"/>
          </a:xfrm>
        </p:spPr>
        <p:txBody>
          <a:bodyPr>
            <a:normAutofit lnSpcReduction="10000"/>
          </a:bodyPr>
          <a:lstStyle/>
          <a:p>
            <a:pPr marL="342900" indent="-342900">
              <a:spcBef>
                <a:spcPts val="1200"/>
              </a:spcBef>
              <a:spcAft>
                <a:spcPts val="1200"/>
              </a:spcAft>
              <a:buFont typeface="Arial" panose="020B0604020202020204" pitchFamily="34" charset="0"/>
              <a:buChar char="•"/>
            </a:pPr>
            <a:r>
              <a:rPr lang="en-US" dirty="0" smtClean="0"/>
              <a:t>Make a game out of eating by making up funny names for foods such as “broccoli trees”.</a:t>
            </a:r>
          </a:p>
          <a:p>
            <a:pPr marL="342900" indent="-342900">
              <a:spcBef>
                <a:spcPts val="1200"/>
              </a:spcBef>
              <a:spcAft>
                <a:spcPts val="1200"/>
              </a:spcAft>
              <a:buFont typeface="Arial" panose="020B0604020202020204" pitchFamily="34" charset="0"/>
              <a:buChar char="•"/>
            </a:pPr>
            <a:r>
              <a:rPr lang="en-US" dirty="0" smtClean="0"/>
              <a:t>Cut foods into fun shapes and have them try eating the smile or stars, etc.</a:t>
            </a:r>
          </a:p>
          <a:p>
            <a:pPr marL="342900" indent="-342900">
              <a:spcBef>
                <a:spcPts val="1200"/>
              </a:spcBef>
              <a:spcAft>
                <a:spcPts val="1200"/>
              </a:spcAft>
              <a:buFont typeface="Arial" panose="020B0604020202020204" pitchFamily="34" charset="0"/>
              <a:buChar char="•"/>
            </a:pPr>
            <a:r>
              <a:rPr lang="en-US" dirty="0" smtClean="0"/>
              <a:t>Add chopped broccoli, shredded zucchini or </a:t>
            </a:r>
            <a:br>
              <a:rPr lang="en-US" dirty="0" smtClean="0"/>
            </a:br>
            <a:r>
              <a:rPr lang="en-US" dirty="0" smtClean="0"/>
              <a:t>carrots, applesauce, chopped pears, etc., to </a:t>
            </a:r>
            <a:br>
              <a:rPr lang="en-US" dirty="0" smtClean="0"/>
            </a:br>
            <a:r>
              <a:rPr lang="en-US" dirty="0" smtClean="0"/>
              <a:t>make it more nutritious </a:t>
            </a:r>
            <a:br>
              <a:rPr lang="en-US" dirty="0" smtClean="0"/>
            </a:br>
            <a:r>
              <a:rPr lang="en-US" dirty="0" smtClean="0"/>
              <a:t>but not so obvious.</a:t>
            </a:r>
            <a:endParaRPr lang="en-US" dirty="0"/>
          </a:p>
        </p:txBody>
      </p:sp>
      <p:pic>
        <p:nvPicPr>
          <p:cNvPr id="2" name="Picture 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37709"/>
          <a:stretch/>
        </p:blipFill>
        <p:spPr>
          <a:xfrm>
            <a:off x="5839428" y="1303801"/>
            <a:ext cx="3304572" cy="5383924"/>
          </a:xfrm>
          <a:prstGeom prst="rect">
            <a:avLst/>
          </a:prstGeom>
        </p:spPr>
      </p:pic>
      <p:sp>
        <p:nvSpPr>
          <p:cNvPr id="4" name="TextBox 3"/>
          <p:cNvSpPr txBox="1"/>
          <p:nvPr/>
        </p:nvSpPr>
        <p:spPr>
          <a:xfrm>
            <a:off x="1981200" y="236653"/>
            <a:ext cx="5029200" cy="1015663"/>
          </a:xfrm>
          <a:prstGeom prst="rect">
            <a:avLst/>
          </a:prstGeom>
          <a:noFill/>
        </p:spPr>
        <p:txBody>
          <a:bodyPr wrap="square" rtlCol="0">
            <a:spAutoFit/>
          </a:bodyPr>
          <a:lstStyle/>
          <a:p>
            <a:r>
              <a:rPr lang="en-US" sz="6000" b="1" dirty="0"/>
              <a:t>M</a:t>
            </a:r>
            <a:r>
              <a:rPr lang="en-US" sz="6000" b="1" dirty="0" smtClean="0"/>
              <a:t>ealtime tips</a:t>
            </a:r>
            <a:endParaRPr lang="en-US" sz="6000" b="1" dirty="0"/>
          </a:p>
        </p:txBody>
      </p:sp>
    </p:spTree>
    <p:custDataLst>
      <p:tags r:id="rId1"/>
    </p:custDataLst>
    <p:extLst>
      <p:ext uri="{BB962C8B-B14F-4D97-AF65-F5344CB8AC3E}">
        <p14:creationId xmlns:p14="http://schemas.microsoft.com/office/powerpoint/2010/main" val="1842853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Wells2\Local Settings\Temporary Internet Files\Content.IE5\84N9WZP6\MP900442191[1].jpg"/>
          <p:cNvPicPr>
            <a:picLocks noChangeAspect="1" noChangeArrowheads="1"/>
          </p:cNvPicPr>
          <p:nvPr/>
        </p:nvPicPr>
        <p:blipFill rotWithShape="1">
          <a:blip r:embed="rId4" cstate="print"/>
          <a:srcRect l="36297" r="9073"/>
          <a:stretch/>
        </p:blipFill>
        <p:spPr bwMode="auto">
          <a:xfrm>
            <a:off x="4038600" y="304801"/>
            <a:ext cx="5105400" cy="6172200"/>
          </a:xfrm>
          <a:prstGeom prst="rect">
            <a:avLst/>
          </a:prstGeom>
          <a:noFill/>
        </p:spPr>
      </p:pic>
      <p:sp>
        <p:nvSpPr>
          <p:cNvPr id="2" name="Title 1"/>
          <p:cNvSpPr>
            <a:spLocks noGrp="1"/>
          </p:cNvSpPr>
          <p:nvPr>
            <p:ph type="title"/>
          </p:nvPr>
        </p:nvSpPr>
        <p:spPr>
          <a:xfrm>
            <a:off x="381000" y="1447800"/>
            <a:ext cx="3276600" cy="1143000"/>
          </a:xfrm>
        </p:spPr>
        <p:txBody>
          <a:bodyPr>
            <a:noAutofit/>
          </a:bodyPr>
          <a:lstStyle/>
          <a:p>
            <a:pPr algn="ctr"/>
            <a:r>
              <a:rPr lang="en-US" sz="4400" dirty="0" smtClean="0"/>
              <a:t>Help </a:t>
            </a:r>
            <a:r>
              <a:rPr lang="en-US" sz="4400" dirty="0"/>
              <a:t>c</a:t>
            </a:r>
            <a:r>
              <a:rPr lang="en-US" sz="4400" dirty="0" smtClean="0"/>
              <a:t>hildren </a:t>
            </a:r>
            <a:r>
              <a:rPr lang="en-US" sz="4400" dirty="0"/>
              <a:t>e</a:t>
            </a:r>
            <a:r>
              <a:rPr lang="en-US" sz="4400" b="1" dirty="0" smtClean="0"/>
              <a:t>njoy</a:t>
            </a:r>
            <a:r>
              <a:rPr lang="en-US" sz="4400" dirty="0" smtClean="0"/>
              <a:t> </a:t>
            </a:r>
            <a:r>
              <a:rPr lang="en-US" sz="4400" dirty="0"/>
              <a:t>f</a:t>
            </a:r>
            <a:r>
              <a:rPr lang="en-US" sz="4400" dirty="0" smtClean="0"/>
              <a:t>ruits and vegetables</a:t>
            </a:r>
            <a:endParaRPr lang="en-US" sz="4400" dirty="0"/>
          </a:p>
        </p:txBody>
      </p:sp>
    </p:spTree>
    <p:custDataLst>
      <p:tags r:id="rId1"/>
    </p:custDataLst>
    <p:extLst>
      <p:ext uri="{BB962C8B-B14F-4D97-AF65-F5344CB8AC3E}">
        <p14:creationId xmlns:p14="http://schemas.microsoft.com/office/powerpoint/2010/main" val="3575813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35267" y="381000"/>
            <a:ext cx="4343400" cy="1143000"/>
          </a:xfrm>
        </p:spPr>
        <p:txBody>
          <a:bodyPr>
            <a:noAutofit/>
          </a:bodyPr>
          <a:lstStyle/>
          <a:p>
            <a:r>
              <a:rPr lang="en-US" sz="4000" b="1" dirty="0" smtClean="0"/>
              <a:t>Offer “dip” with vegetables</a:t>
            </a:r>
            <a:endParaRPr lang="en-US" sz="4000" b="1" dirty="0"/>
          </a:p>
        </p:txBody>
      </p:sp>
      <p:sp>
        <p:nvSpPr>
          <p:cNvPr id="3" name="Content Placeholder 2"/>
          <p:cNvSpPr>
            <a:spLocks noGrp="1"/>
          </p:cNvSpPr>
          <p:nvPr>
            <p:ph type="body" sz="quarter" idx="10"/>
          </p:nvPr>
        </p:nvSpPr>
        <p:spPr>
          <a:xfrm>
            <a:off x="4618540" y="1752600"/>
            <a:ext cx="4343400" cy="4673600"/>
          </a:xfrm>
        </p:spPr>
        <p:txBody>
          <a:bodyPr>
            <a:noAutofit/>
          </a:bodyPr>
          <a:lstStyle/>
          <a:p>
            <a:pPr marL="457200" indent="-457200">
              <a:spcBef>
                <a:spcPts val="1200"/>
              </a:spcBef>
              <a:spcAft>
                <a:spcPts val="1200"/>
              </a:spcAft>
              <a:buFont typeface="Arial" panose="020B0604020202020204" pitchFamily="34" charset="0"/>
              <a:buChar char="•"/>
            </a:pPr>
            <a:r>
              <a:rPr lang="en-US" sz="2800" dirty="0" smtClean="0"/>
              <a:t>Children with a sensitivity to bitterness may avoid certain vegetables.</a:t>
            </a:r>
          </a:p>
          <a:p>
            <a:pPr marL="457200" indent="-457200">
              <a:spcBef>
                <a:spcPts val="1200"/>
              </a:spcBef>
              <a:spcAft>
                <a:spcPts val="1200"/>
              </a:spcAft>
              <a:buFont typeface="Arial" panose="020B0604020202020204" pitchFamily="34" charset="0"/>
              <a:buChar char="•"/>
            </a:pPr>
            <a:r>
              <a:rPr lang="en-US" sz="2800" dirty="0" smtClean="0"/>
              <a:t>Offering a low-fat dip could make it easier for those foods to become an accepted part of children's diets.</a:t>
            </a:r>
            <a:endParaRPr lang="en-US" sz="2800" dirty="0"/>
          </a:p>
        </p:txBody>
      </p:sp>
      <p:pic>
        <p:nvPicPr>
          <p:cNvPr id="3074" name="Picture 2" descr="C:\Users\Hall1\AppData\Local\Microsoft\Windows\Temporary Internet Files\Content.Outlook\JZIJQSUL\new-dip.jpg"/>
          <p:cNvPicPr>
            <a:picLocks noChangeAspect="1" noChangeArrowheads="1"/>
          </p:cNvPicPr>
          <p:nvPr/>
        </p:nvPicPr>
        <p:blipFill rotWithShape="1">
          <a:blip r:embed="rId4">
            <a:extLst>
              <a:ext uri="{28A0092B-C50C-407E-A947-70E740481C1C}">
                <a14:useLocalDpi xmlns:a14="http://schemas.microsoft.com/office/drawing/2010/main" val="0"/>
              </a:ext>
            </a:extLst>
          </a:blip>
          <a:srcRect l="49715" r="-1"/>
          <a:stretch/>
        </p:blipFill>
        <p:spPr bwMode="auto">
          <a:xfrm>
            <a:off x="-26097" y="0"/>
            <a:ext cx="4598097"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3353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914400"/>
            <a:ext cx="3276600" cy="1143000"/>
          </a:xfrm>
        </p:spPr>
        <p:txBody>
          <a:bodyPr>
            <a:normAutofit fontScale="90000"/>
          </a:bodyPr>
          <a:lstStyle/>
          <a:p>
            <a:pPr algn="ctr"/>
            <a:r>
              <a:rPr lang="en-US" sz="6000" b="1" dirty="0" smtClean="0"/>
              <a:t>Kids like to try foods they help make.</a:t>
            </a:r>
            <a:r>
              <a:rPr lang="en-US" dirty="0" smtClean="0"/>
              <a:t/>
            </a:r>
            <a:br>
              <a:rPr lang="en-US" dirty="0" smtClean="0"/>
            </a:br>
            <a:endParaRPr lang="en-US" dirty="0"/>
          </a:p>
        </p:txBody>
      </p:sp>
      <p:pic>
        <p:nvPicPr>
          <p:cNvPr id="7170" name="Picture 2" descr="C:\Documents and Settings\CWells2\Local Settings\Temporary Internet Files\Content.IE5\DQIKZ9FJ\MP900422262[1].jpg"/>
          <p:cNvPicPr>
            <a:picLocks noChangeAspect="1" noChangeArrowheads="1"/>
          </p:cNvPicPr>
          <p:nvPr/>
        </p:nvPicPr>
        <p:blipFill>
          <a:blip r:embed="rId4" cstate="print"/>
          <a:srcRect/>
          <a:stretch>
            <a:fillRect/>
          </a:stretch>
        </p:blipFill>
        <p:spPr bwMode="auto">
          <a:xfrm>
            <a:off x="0" y="304800"/>
            <a:ext cx="4996830" cy="6172200"/>
          </a:xfrm>
          <a:prstGeom prst="rect">
            <a:avLst/>
          </a:prstGeom>
          <a:noFill/>
        </p:spPr>
      </p:pic>
    </p:spTree>
    <p:custDataLst>
      <p:tags r:id="rId1"/>
    </p:custDataLst>
    <p:extLst>
      <p:ext uri="{BB962C8B-B14F-4D97-AF65-F5344CB8AC3E}">
        <p14:creationId xmlns:p14="http://schemas.microsoft.com/office/powerpoint/2010/main" val="1535885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all1\AppData\Local\Microsoft\Windows\Temporary Internet Files\Content.Outlook\JZIJQSUL\kids-cooking-MP900431031.JPG"/>
          <p:cNvPicPr>
            <a:picLocks noChangeAspect="1" noChangeArrowheads="1"/>
          </p:cNvPicPr>
          <p:nvPr/>
        </p:nvPicPr>
        <p:blipFill rotWithShape="1">
          <a:blip r:embed="rId4">
            <a:extLst>
              <a:ext uri="{28A0092B-C50C-407E-A947-70E740481C1C}">
                <a14:useLocalDpi xmlns:a14="http://schemas.microsoft.com/office/drawing/2010/main" val="0"/>
              </a:ext>
            </a:extLst>
          </a:blip>
          <a:srcRect b="9535"/>
          <a:stretch/>
        </p:blipFill>
        <p:spPr bwMode="auto">
          <a:xfrm>
            <a:off x="0" y="1317561"/>
            <a:ext cx="9144000" cy="55125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524000"/>
          </a:xfrm>
          <a:solidFill>
            <a:srgbClr val="C00000"/>
          </a:solidFill>
        </p:spPr>
        <p:txBody>
          <a:bodyPr>
            <a:noAutofit/>
          </a:bodyPr>
          <a:lstStyle/>
          <a:p>
            <a:pPr algn="ctr"/>
            <a:r>
              <a:rPr lang="en-US" sz="4400" b="1" dirty="0" smtClean="0">
                <a:solidFill>
                  <a:schemeClr val="bg1"/>
                </a:solidFill>
              </a:rPr>
              <a:t>A child that helps </a:t>
            </a:r>
            <a:br>
              <a:rPr lang="en-US" sz="4400" b="1" dirty="0" smtClean="0">
                <a:solidFill>
                  <a:schemeClr val="bg1"/>
                </a:solidFill>
              </a:rPr>
            </a:br>
            <a:r>
              <a:rPr lang="en-US" sz="4400" b="1" dirty="0" smtClean="0">
                <a:solidFill>
                  <a:schemeClr val="bg1"/>
                </a:solidFill>
              </a:rPr>
              <a:t>in the kitchen…</a:t>
            </a:r>
            <a:endParaRPr lang="en-US" sz="4400" dirty="0">
              <a:solidFill>
                <a:schemeClr val="bg1"/>
              </a:solidFill>
            </a:endParaRPr>
          </a:p>
        </p:txBody>
      </p:sp>
    </p:spTree>
    <p:custDataLst>
      <p:tags r:id="rId1"/>
    </p:custDataLst>
    <p:extLst>
      <p:ext uri="{BB962C8B-B14F-4D97-AF65-F5344CB8AC3E}">
        <p14:creationId xmlns:p14="http://schemas.microsoft.com/office/powerpoint/2010/main" val="30201948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all1\AppData\Local\Microsoft\Windows\Temporary Internet Files\Content.IE5\9TTCRROA\MP900448474[1].jpg"/>
          <p:cNvPicPr>
            <a:picLocks noChangeAspect="1" noChangeArrowheads="1"/>
          </p:cNvPicPr>
          <p:nvPr/>
        </p:nvPicPr>
        <p:blipFill rotWithShape="1">
          <a:blip r:embed="rId4">
            <a:extLst>
              <a:ext uri="{28A0092B-C50C-407E-A947-70E740481C1C}">
                <a14:useLocalDpi xmlns:a14="http://schemas.microsoft.com/office/drawing/2010/main" val="0"/>
              </a:ext>
            </a:extLst>
          </a:blip>
          <a:srcRect l="-155" t="15705" r="11266" b="-2985"/>
          <a:stretch/>
        </p:blipFill>
        <p:spPr bwMode="auto">
          <a:xfrm>
            <a:off x="0" y="1100919"/>
            <a:ext cx="9144000" cy="598568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body" sz="quarter" idx="10"/>
          </p:nvPr>
        </p:nvSpPr>
        <p:spPr>
          <a:xfrm>
            <a:off x="0" y="0"/>
            <a:ext cx="9144000" cy="1219200"/>
          </a:xfrm>
          <a:solidFill>
            <a:srgbClr val="0070C0"/>
          </a:solidFill>
        </p:spPr>
        <p:txBody>
          <a:bodyPr>
            <a:normAutofit/>
          </a:bodyPr>
          <a:lstStyle/>
          <a:p>
            <a:pPr marL="0" indent="0" algn="ctr">
              <a:buNone/>
            </a:pPr>
            <a:r>
              <a:rPr lang="en-US" sz="5400" b="1" dirty="0" smtClean="0">
                <a:solidFill>
                  <a:schemeClr val="bg1"/>
                </a:solidFill>
              </a:rPr>
              <a:t>Tries and likes more foods</a:t>
            </a:r>
          </a:p>
        </p:txBody>
      </p:sp>
    </p:spTree>
    <p:custDataLst>
      <p:tags r:id="rId1"/>
    </p:custDataLst>
    <p:extLst>
      <p:ext uri="{BB962C8B-B14F-4D97-AF65-F5344CB8AC3E}">
        <p14:creationId xmlns:p14="http://schemas.microsoft.com/office/powerpoint/2010/main" val="21553469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4" name="Picture 8" descr="C:\Users\Hall1\AppData\Local\Microsoft\Windows\Temporary Internet Files\Content.IE5\G3LRE867\MP900430464[1].jpg"/>
          <p:cNvPicPr>
            <a:picLocks noChangeAspect="1" noChangeArrowheads="1"/>
          </p:cNvPicPr>
          <p:nvPr/>
        </p:nvPicPr>
        <p:blipFill rotWithShape="1">
          <a:blip r:embed="rId4">
            <a:extLst>
              <a:ext uri="{28A0092B-C50C-407E-A947-70E740481C1C}">
                <a14:useLocalDpi xmlns:a14="http://schemas.microsoft.com/office/drawing/2010/main" val="0"/>
              </a:ext>
            </a:extLst>
          </a:blip>
          <a:srcRect t="10709" b="29364"/>
          <a:stretch/>
        </p:blipFill>
        <p:spPr bwMode="auto">
          <a:xfrm>
            <a:off x="1137" y="1378424"/>
            <a:ext cx="9144000" cy="54795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body" sz="quarter" idx="10"/>
          </p:nvPr>
        </p:nvSpPr>
        <p:spPr>
          <a:xfrm>
            <a:off x="0" y="7434"/>
            <a:ext cx="9145137" cy="1370990"/>
          </a:xfrm>
          <a:solidFill>
            <a:srgbClr val="FFC000"/>
          </a:solidFill>
        </p:spPr>
        <p:txBody>
          <a:bodyPr>
            <a:noAutofit/>
          </a:bodyPr>
          <a:lstStyle/>
          <a:p>
            <a:pPr marL="0" indent="0" algn="ctr">
              <a:buNone/>
            </a:pPr>
            <a:r>
              <a:rPr lang="en-US" sz="4000" b="1" dirty="0" smtClean="0"/>
              <a:t>Gains confidence, feels </a:t>
            </a:r>
            <a:br>
              <a:rPr lang="en-US" sz="4000" b="1" dirty="0" smtClean="0"/>
            </a:br>
            <a:r>
              <a:rPr lang="en-US" sz="4000" b="1" dirty="0" smtClean="0"/>
              <a:t>important and proud</a:t>
            </a:r>
          </a:p>
        </p:txBody>
      </p:sp>
    </p:spTree>
    <p:custDataLst>
      <p:tags r:id="rId1"/>
    </p:custDataLst>
    <p:extLst>
      <p:ext uri="{BB962C8B-B14F-4D97-AF65-F5344CB8AC3E}">
        <p14:creationId xmlns:p14="http://schemas.microsoft.com/office/powerpoint/2010/main" val="17099452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Hall1\AppData\Local\Microsoft\Windows\Temporary Internet Files\Content.Outlook\JZIJQSUL\measuring-spo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199"/>
            <a:ext cx="6168762" cy="47396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body" sz="quarter" idx="10"/>
          </p:nvPr>
        </p:nvSpPr>
        <p:spPr>
          <a:xfrm>
            <a:off x="0" y="64275"/>
            <a:ext cx="9144000" cy="1422399"/>
          </a:xfrm>
          <a:solidFill>
            <a:srgbClr val="C00000"/>
          </a:solidFill>
        </p:spPr>
        <p:txBody>
          <a:bodyPr>
            <a:normAutofit/>
          </a:bodyPr>
          <a:lstStyle/>
          <a:p>
            <a:pPr marL="0" indent="0" algn="ctr">
              <a:buNone/>
            </a:pPr>
            <a:r>
              <a:rPr lang="en-US" sz="3600" b="1" dirty="0" smtClean="0">
                <a:solidFill>
                  <a:schemeClr val="bg1"/>
                </a:solidFill>
              </a:rPr>
              <a:t>Learns early math and</a:t>
            </a:r>
            <a:r>
              <a:rPr lang="en-US" sz="3600" dirty="0">
                <a:solidFill>
                  <a:schemeClr val="bg1"/>
                </a:solidFill>
              </a:rPr>
              <a:t/>
            </a:r>
            <a:br>
              <a:rPr lang="en-US" sz="3600" dirty="0">
                <a:solidFill>
                  <a:schemeClr val="bg1"/>
                </a:solidFill>
              </a:rPr>
            </a:br>
            <a:r>
              <a:rPr lang="en-US" sz="3600" b="1" dirty="0" smtClean="0">
                <a:solidFill>
                  <a:schemeClr val="bg1"/>
                </a:solidFill>
              </a:rPr>
              <a:t>science concepts</a:t>
            </a:r>
          </a:p>
        </p:txBody>
      </p:sp>
    </p:spTree>
    <p:custDataLst>
      <p:tags r:id="rId1"/>
    </p:custDataLst>
    <p:extLst>
      <p:ext uri="{BB962C8B-B14F-4D97-AF65-F5344CB8AC3E}">
        <p14:creationId xmlns:p14="http://schemas.microsoft.com/office/powerpoint/2010/main" val="36433534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solidFill>
            <a:schemeClr val="bg1">
              <a:alpha val="68000"/>
            </a:schemeClr>
          </a:solidFill>
        </p:spPr>
        <p:txBody>
          <a:bodyPr>
            <a:normAutofit/>
          </a:bodyPr>
          <a:lstStyle/>
          <a:p>
            <a:pPr marL="0" indent="0" algn="ctr">
              <a:buNone/>
            </a:pPr>
            <a:r>
              <a:rPr lang="en-US" sz="4400" b="1" dirty="0" smtClean="0"/>
              <a:t>Learns new vocabulary</a:t>
            </a:r>
          </a:p>
        </p:txBody>
      </p:sp>
      <p:pic>
        <p:nvPicPr>
          <p:cNvPr id="2051" name="Picture 3" descr="C:\Users\Hall1\AppData\Local\Microsoft\Windows\Temporary Internet Files\Content.IE5\9TTCRROA\MP900448564[1].jpg"/>
          <p:cNvPicPr>
            <a:picLocks noChangeAspect="1" noChangeArrowheads="1"/>
          </p:cNvPicPr>
          <p:nvPr/>
        </p:nvPicPr>
        <p:blipFill rotWithShape="1">
          <a:blip r:embed="rId4">
            <a:extLst>
              <a:ext uri="{28A0092B-C50C-407E-A947-70E740481C1C}">
                <a14:useLocalDpi xmlns:a14="http://schemas.microsoft.com/office/drawing/2010/main" val="0"/>
              </a:ext>
            </a:extLst>
          </a:blip>
          <a:srcRect t="50332" b="7887"/>
          <a:stretch/>
        </p:blipFill>
        <p:spPr bwMode="auto">
          <a:xfrm>
            <a:off x="0" y="1127342"/>
            <a:ext cx="9144000" cy="573065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0" y="-26020"/>
            <a:ext cx="9144000" cy="1295400"/>
          </a:xfrm>
          <a:prstGeom prst="rect">
            <a:avLst/>
          </a:prstGeom>
          <a:solidFill>
            <a:srgbClr val="00B050"/>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5400" dirty="0" smtClean="0">
                <a:solidFill>
                  <a:schemeClr val="bg1"/>
                </a:solidFill>
              </a:rPr>
              <a:t>Develops small muscle skills</a:t>
            </a:r>
          </a:p>
        </p:txBody>
      </p:sp>
    </p:spTree>
    <p:custDataLst>
      <p:tags r:id="rId1"/>
    </p:custDataLst>
    <p:extLst>
      <p:ext uri="{BB962C8B-B14F-4D97-AF65-F5344CB8AC3E}">
        <p14:creationId xmlns:p14="http://schemas.microsoft.com/office/powerpoint/2010/main" val="28480201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cap="none" dirty="0" smtClean="0"/>
              <a:t>Menu</a:t>
            </a:r>
            <a:endParaRPr lang="en-US" sz="5400" b="1" cap="none" dirty="0"/>
          </a:p>
        </p:txBody>
      </p:sp>
      <p:sp>
        <p:nvSpPr>
          <p:cNvPr id="3" name="Content Placeholder 2"/>
          <p:cNvSpPr>
            <a:spLocks noGrp="1"/>
          </p:cNvSpPr>
          <p:nvPr>
            <p:ph type="body" sz="quarter" idx="10"/>
          </p:nvPr>
        </p:nvSpPr>
        <p:spPr/>
        <p:txBody>
          <a:bodyPr>
            <a:normAutofit/>
          </a:bodyPr>
          <a:lstStyle/>
          <a:p>
            <a:pPr>
              <a:spcBef>
                <a:spcPts val="1200"/>
              </a:spcBef>
              <a:spcAft>
                <a:spcPts val="1200"/>
              </a:spcAft>
              <a:buBlip>
                <a:blip r:embed="rId4"/>
              </a:buBlip>
            </a:pPr>
            <a:r>
              <a:rPr lang="en-US" dirty="0" smtClean="0">
                <a:solidFill>
                  <a:srgbClr val="C00000"/>
                </a:solidFill>
              </a:rPr>
              <a:t>Who Does What</a:t>
            </a:r>
          </a:p>
          <a:p>
            <a:pPr>
              <a:spcBef>
                <a:spcPts val="1200"/>
              </a:spcBef>
              <a:spcAft>
                <a:spcPts val="1200"/>
              </a:spcAft>
              <a:buBlip>
                <a:blip r:embed="rId4"/>
              </a:buBlip>
            </a:pPr>
            <a:r>
              <a:rPr lang="en-US" dirty="0" smtClean="0"/>
              <a:t>Reasonable Expectations</a:t>
            </a:r>
          </a:p>
          <a:p>
            <a:pPr>
              <a:spcBef>
                <a:spcPts val="1200"/>
              </a:spcBef>
              <a:spcAft>
                <a:spcPts val="1200"/>
              </a:spcAft>
              <a:buBlip>
                <a:blip r:embed="rId4"/>
              </a:buBlip>
            </a:pPr>
            <a:r>
              <a:rPr lang="en-US" dirty="0" smtClean="0"/>
              <a:t>Coping with Picky Eaters</a:t>
            </a:r>
          </a:p>
          <a:p>
            <a:pPr>
              <a:spcBef>
                <a:spcPts val="1200"/>
              </a:spcBef>
              <a:spcAft>
                <a:spcPts val="1200"/>
              </a:spcAft>
              <a:buBlip>
                <a:blip r:embed="rId4"/>
              </a:buBlip>
            </a:pPr>
            <a:r>
              <a:rPr lang="en-US" dirty="0" smtClean="0"/>
              <a:t>Other Challenging Mealtime Behaviors</a:t>
            </a:r>
          </a:p>
          <a:p>
            <a:pPr>
              <a:spcBef>
                <a:spcPts val="1200"/>
              </a:spcBef>
              <a:spcAft>
                <a:spcPts val="1200"/>
              </a:spcAft>
              <a:buBlip>
                <a:blip r:embed="rId4"/>
              </a:buBlip>
            </a:pPr>
            <a:r>
              <a:rPr lang="en-US" dirty="0" smtClean="0"/>
              <a:t>Phrases that Help and Phrases that Hinder</a:t>
            </a:r>
          </a:p>
          <a:p>
            <a:pPr>
              <a:spcBef>
                <a:spcPts val="1200"/>
              </a:spcBef>
              <a:spcAft>
                <a:spcPts val="1200"/>
              </a:spcAft>
              <a:buBlip>
                <a:blip r:embed="rId4"/>
              </a:buBlip>
            </a:pPr>
            <a:r>
              <a:rPr lang="en-US" dirty="0" smtClean="0"/>
              <a:t>Creating a Pleasant Mealtime Environment</a:t>
            </a:r>
          </a:p>
        </p:txBody>
      </p:sp>
    </p:spTree>
    <p:custDataLst>
      <p:tags r:id="rId1"/>
    </p:custDataLst>
    <p:extLst>
      <p:ext uri="{BB962C8B-B14F-4D97-AF65-F5344CB8AC3E}">
        <p14:creationId xmlns:p14="http://schemas.microsoft.com/office/powerpoint/2010/main" val="11491496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all1\AppData\Local\Microsoft\Windows\Temporary Internet Files\Content.IE5\Q0P836SB\MP900422262[1].jpg"/>
          <p:cNvPicPr>
            <a:picLocks noChangeAspect="1" noChangeArrowheads="1"/>
          </p:cNvPicPr>
          <p:nvPr/>
        </p:nvPicPr>
        <p:blipFill rotWithShape="1">
          <a:blip r:embed="rId4">
            <a:extLst>
              <a:ext uri="{28A0092B-C50C-407E-A947-70E740481C1C}">
                <a14:useLocalDpi xmlns:a14="http://schemas.microsoft.com/office/drawing/2010/main" val="0"/>
              </a:ext>
            </a:extLst>
          </a:blip>
          <a:srcRect t="24107" b="25084"/>
          <a:stretch/>
        </p:blipFill>
        <p:spPr bwMode="auto">
          <a:xfrm>
            <a:off x="0" y="1119116"/>
            <a:ext cx="9144000" cy="573888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0" y="0"/>
            <a:ext cx="9144000" cy="1143000"/>
          </a:xfrm>
          <a:solidFill>
            <a:srgbClr val="00B0F0"/>
          </a:solidFill>
        </p:spPr>
        <p:txBody>
          <a:bodyPr/>
          <a:lstStyle/>
          <a:p>
            <a:pPr algn="ctr"/>
            <a:r>
              <a:rPr lang="en-US" sz="5400" b="1" dirty="0" smtClean="0">
                <a:solidFill>
                  <a:schemeClr val="bg1"/>
                </a:solidFill>
              </a:rPr>
              <a:t>Learns new vocabulary</a:t>
            </a:r>
            <a:endParaRPr lang="en-US" sz="5400" b="1" dirty="0">
              <a:solidFill>
                <a:schemeClr val="bg1"/>
              </a:solidFill>
            </a:endParaRPr>
          </a:p>
        </p:txBody>
      </p:sp>
    </p:spTree>
    <p:custDataLst>
      <p:tags r:id="rId1"/>
    </p:custDataLst>
    <p:extLst>
      <p:ext uri="{BB962C8B-B14F-4D97-AF65-F5344CB8AC3E}">
        <p14:creationId xmlns:p14="http://schemas.microsoft.com/office/powerpoint/2010/main" val="2776831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Hall1\AppData\Local\Microsoft\Windows\Temporary Internet Files\Content.IE5\2MMKEKR3\MP900448554[1].jpg"/>
          <p:cNvPicPr>
            <a:picLocks noChangeAspect="1" noChangeArrowheads="1"/>
          </p:cNvPicPr>
          <p:nvPr/>
        </p:nvPicPr>
        <p:blipFill rotWithShape="1">
          <a:blip r:embed="rId4">
            <a:extLst>
              <a:ext uri="{28A0092B-C50C-407E-A947-70E740481C1C}">
                <a14:useLocalDpi xmlns:a14="http://schemas.microsoft.com/office/drawing/2010/main" val="0"/>
              </a:ext>
            </a:extLst>
          </a:blip>
          <a:srcRect t="2985" b="9237"/>
          <a:stretch/>
        </p:blipFill>
        <p:spPr bwMode="auto">
          <a:xfrm>
            <a:off x="2596779" y="1209023"/>
            <a:ext cx="3950441" cy="52014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0"/>
            <a:ext cx="91440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0"/>
          </p:nvPr>
        </p:nvSpPr>
        <p:spPr>
          <a:xfrm>
            <a:off x="609600" y="99121"/>
            <a:ext cx="7543800" cy="1016000"/>
          </a:xfrm>
          <a:noFill/>
        </p:spPr>
        <p:txBody>
          <a:bodyPr>
            <a:noAutofit/>
          </a:bodyPr>
          <a:lstStyle/>
          <a:p>
            <a:pPr marL="0" indent="0" algn="ctr">
              <a:buNone/>
            </a:pPr>
            <a:r>
              <a:rPr lang="en-US" sz="3600" b="1" dirty="0" smtClean="0">
                <a:solidFill>
                  <a:schemeClr val="bg1"/>
                </a:solidFill>
              </a:rPr>
              <a:t>Learns responsibility with cleanup</a:t>
            </a:r>
            <a:endParaRPr lang="en-US" sz="3600" b="1" dirty="0">
              <a:solidFill>
                <a:schemeClr val="bg1"/>
              </a:solidFill>
            </a:endParaRPr>
          </a:p>
        </p:txBody>
      </p:sp>
    </p:spTree>
    <p:custDataLst>
      <p:tags r:id="rId1"/>
    </p:custDataLst>
    <p:extLst>
      <p:ext uri="{BB962C8B-B14F-4D97-AF65-F5344CB8AC3E}">
        <p14:creationId xmlns:p14="http://schemas.microsoft.com/office/powerpoint/2010/main" val="1000352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Menu</a:t>
            </a:r>
            <a:endParaRPr lang="en-US" sz="6000" b="1" dirty="0"/>
          </a:p>
        </p:txBody>
      </p:sp>
      <p:sp>
        <p:nvSpPr>
          <p:cNvPr id="3" name="Content Placeholder 2"/>
          <p:cNvSpPr>
            <a:spLocks noGrp="1"/>
          </p:cNvSpPr>
          <p:nvPr>
            <p:ph type="body" sz="quarter" idx="10"/>
          </p:nvPr>
        </p:nvSpPr>
        <p:spPr/>
        <p:txBody>
          <a:bodyPr>
            <a:normAutofit/>
          </a:bodyPr>
          <a:lstStyle/>
          <a:p>
            <a:pPr>
              <a:spcBef>
                <a:spcPts val="1200"/>
              </a:spcBef>
              <a:spcAft>
                <a:spcPts val="1200"/>
              </a:spcAft>
              <a:buBlip>
                <a:blip r:embed="rId4"/>
              </a:buBlip>
            </a:pPr>
            <a:r>
              <a:rPr lang="en-US" dirty="0" smtClean="0"/>
              <a:t>Who Does What</a:t>
            </a:r>
          </a:p>
          <a:p>
            <a:pPr>
              <a:spcBef>
                <a:spcPts val="1200"/>
              </a:spcBef>
              <a:spcAft>
                <a:spcPts val="1200"/>
              </a:spcAft>
              <a:buBlip>
                <a:blip r:embed="rId4"/>
              </a:buBlip>
            </a:pPr>
            <a:r>
              <a:rPr lang="en-US" dirty="0" smtClean="0"/>
              <a:t>Reasonable Expectations</a:t>
            </a:r>
          </a:p>
          <a:p>
            <a:pPr>
              <a:spcBef>
                <a:spcPts val="1200"/>
              </a:spcBef>
              <a:spcAft>
                <a:spcPts val="1200"/>
              </a:spcAft>
              <a:buBlip>
                <a:blip r:embed="rId4"/>
              </a:buBlip>
            </a:pPr>
            <a:r>
              <a:rPr lang="en-US" dirty="0" smtClean="0"/>
              <a:t>Coping with Picky Eaters</a:t>
            </a:r>
          </a:p>
          <a:p>
            <a:pPr>
              <a:spcBef>
                <a:spcPts val="1200"/>
              </a:spcBef>
              <a:spcAft>
                <a:spcPts val="1200"/>
              </a:spcAft>
              <a:buBlip>
                <a:blip r:embed="rId4"/>
              </a:buBlip>
            </a:pPr>
            <a:r>
              <a:rPr lang="en-US" b="1" dirty="0" smtClean="0">
                <a:solidFill>
                  <a:srgbClr val="C00000"/>
                </a:solidFill>
              </a:rPr>
              <a:t>Other Challenging Mealtime Behaviors</a:t>
            </a:r>
          </a:p>
          <a:p>
            <a:pPr>
              <a:spcBef>
                <a:spcPts val="1200"/>
              </a:spcBef>
              <a:spcAft>
                <a:spcPts val="1200"/>
              </a:spcAft>
              <a:buBlip>
                <a:blip r:embed="rId4"/>
              </a:buBlip>
            </a:pPr>
            <a:r>
              <a:rPr lang="en-US" dirty="0" smtClean="0"/>
              <a:t>Phrases that Help and Phrases that Hinder</a:t>
            </a:r>
          </a:p>
          <a:p>
            <a:pPr>
              <a:spcBef>
                <a:spcPts val="1200"/>
              </a:spcBef>
              <a:spcAft>
                <a:spcPts val="1200"/>
              </a:spcAft>
              <a:buBlip>
                <a:blip r:embed="rId4"/>
              </a:buBlip>
            </a:pPr>
            <a:r>
              <a:rPr lang="en-US" dirty="0" smtClean="0"/>
              <a:t>Creating a Pleasant Mealtime Environment</a:t>
            </a:r>
          </a:p>
        </p:txBody>
      </p:sp>
    </p:spTree>
    <p:custDataLst>
      <p:tags r:id="rId1"/>
    </p:custDataLst>
    <p:extLst>
      <p:ext uri="{BB962C8B-B14F-4D97-AF65-F5344CB8AC3E}">
        <p14:creationId xmlns:p14="http://schemas.microsoft.com/office/powerpoint/2010/main" val="6674152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752600"/>
            <a:ext cx="4038600" cy="1143000"/>
          </a:xfrm>
        </p:spPr>
        <p:txBody>
          <a:bodyPr>
            <a:noAutofit/>
          </a:bodyPr>
          <a:lstStyle/>
          <a:p>
            <a:r>
              <a:rPr lang="en-US" sz="5400" b="1" dirty="0" smtClean="0"/>
              <a:t>Mealtimes can be challenging</a:t>
            </a:r>
            <a:endParaRPr lang="en-US" sz="5400" b="1" dirty="0"/>
          </a:p>
        </p:txBody>
      </p:sp>
      <p:pic>
        <p:nvPicPr>
          <p:cNvPr id="8195" name="Picture 3" descr="C:\Documents and Settings\CWells2\Local Settings\Temporary Internet Files\Content.IE5\9Z66YPXI\MP900448365[1].jpg"/>
          <p:cNvPicPr>
            <a:picLocks noChangeAspect="1" noChangeArrowheads="1"/>
          </p:cNvPicPr>
          <p:nvPr/>
        </p:nvPicPr>
        <p:blipFill>
          <a:blip r:embed="rId4" cstate="print"/>
          <a:srcRect/>
          <a:stretch>
            <a:fillRect/>
          </a:stretch>
        </p:blipFill>
        <p:spPr bwMode="auto">
          <a:xfrm>
            <a:off x="228600" y="304800"/>
            <a:ext cx="4070815" cy="6106223"/>
          </a:xfrm>
          <a:prstGeom prst="rect">
            <a:avLst/>
          </a:prstGeom>
          <a:noFill/>
        </p:spPr>
      </p:pic>
    </p:spTree>
    <p:custDataLst>
      <p:tags r:id="rId1"/>
    </p:custDataLst>
    <p:extLst>
      <p:ext uri="{BB962C8B-B14F-4D97-AF65-F5344CB8AC3E}">
        <p14:creationId xmlns:p14="http://schemas.microsoft.com/office/powerpoint/2010/main" val="1587975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CWells2\Local Settings\Temporary Internet Files\Content.IE5\MVGW3W1M\MP900448735[1].jpg"/>
          <p:cNvPicPr>
            <a:picLocks noChangeAspect="1" noChangeArrowheads="1"/>
          </p:cNvPicPr>
          <p:nvPr/>
        </p:nvPicPr>
        <p:blipFill rotWithShape="1">
          <a:blip r:embed="rId4" cstate="print"/>
          <a:srcRect l="13333" r="4902"/>
          <a:stretch/>
        </p:blipFill>
        <p:spPr bwMode="auto">
          <a:xfrm>
            <a:off x="5862619" y="457200"/>
            <a:ext cx="3281381" cy="6019800"/>
          </a:xfrm>
          <a:prstGeom prst="rect">
            <a:avLst/>
          </a:prstGeom>
          <a:noFill/>
        </p:spPr>
      </p:pic>
      <p:sp>
        <p:nvSpPr>
          <p:cNvPr id="2" name="Title 1"/>
          <p:cNvSpPr>
            <a:spLocks noGrp="1"/>
          </p:cNvSpPr>
          <p:nvPr>
            <p:ph type="title"/>
          </p:nvPr>
        </p:nvSpPr>
        <p:spPr/>
        <p:txBody>
          <a:bodyPr>
            <a:normAutofit/>
          </a:bodyPr>
          <a:lstStyle/>
          <a:p>
            <a:r>
              <a:rPr lang="en-US" sz="5400" b="1" dirty="0" smtClean="0"/>
              <a:t>Food jags</a:t>
            </a:r>
            <a:endParaRPr lang="en-US" sz="5400" b="1" dirty="0"/>
          </a:p>
        </p:txBody>
      </p:sp>
      <p:sp>
        <p:nvSpPr>
          <p:cNvPr id="3" name="Content Placeholder 2"/>
          <p:cNvSpPr>
            <a:spLocks noGrp="1"/>
          </p:cNvSpPr>
          <p:nvPr>
            <p:ph type="body" sz="quarter" idx="10"/>
          </p:nvPr>
        </p:nvSpPr>
        <p:spPr>
          <a:xfrm>
            <a:off x="762000" y="1498600"/>
            <a:ext cx="5100619" cy="4673600"/>
          </a:xfrm>
        </p:spPr>
        <p:txBody>
          <a:bodyPr>
            <a:normAutofit/>
          </a:bodyPr>
          <a:lstStyle/>
          <a:p>
            <a:pPr marL="342900" indent="-342900">
              <a:spcAft>
                <a:spcPts val="1200"/>
              </a:spcAft>
              <a:buFont typeface="Arial" panose="020B0604020202020204" pitchFamily="34" charset="0"/>
              <a:buChar char="•"/>
            </a:pPr>
            <a:r>
              <a:rPr lang="en-US" dirty="0" smtClean="0"/>
              <a:t>Avoid focusing on the food.</a:t>
            </a:r>
          </a:p>
          <a:p>
            <a:pPr marL="342900" indent="-342900">
              <a:spcAft>
                <a:spcPts val="1200"/>
              </a:spcAft>
              <a:buFont typeface="Arial" panose="020B0604020202020204" pitchFamily="34" charset="0"/>
              <a:buChar char="•"/>
            </a:pPr>
            <a:r>
              <a:rPr lang="en-US" dirty="0" smtClean="0"/>
              <a:t>If the desired food is generally nutritious and easy to prepare, consider offering it along with a variety</a:t>
            </a:r>
            <a:br>
              <a:rPr lang="en-US" dirty="0" smtClean="0"/>
            </a:br>
            <a:r>
              <a:rPr lang="en-US" dirty="0" smtClean="0"/>
              <a:t>of other foods at each meal.</a:t>
            </a:r>
          </a:p>
          <a:p>
            <a:pPr marL="342900" indent="-342900">
              <a:spcAft>
                <a:spcPts val="1200"/>
              </a:spcAft>
              <a:buFont typeface="Arial" panose="020B0604020202020204" pitchFamily="34" charset="0"/>
              <a:buChar char="•"/>
            </a:pPr>
            <a:r>
              <a:rPr lang="en-US" dirty="0" smtClean="0"/>
              <a:t>Most children will usually start eating other foods before too long.</a:t>
            </a:r>
            <a:endParaRPr lang="en-US" dirty="0"/>
          </a:p>
        </p:txBody>
      </p:sp>
    </p:spTree>
    <p:custDataLst>
      <p:tags r:id="rId1"/>
    </p:custDataLst>
    <p:extLst>
      <p:ext uri="{BB962C8B-B14F-4D97-AF65-F5344CB8AC3E}">
        <p14:creationId xmlns:p14="http://schemas.microsoft.com/office/powerpoint/2010/main" val="22004305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720" r="17481"/>
          <a:stretch/>
        </p:blipFill>
        <p:spPr>
          <a:xfrm>
            <a:off x="3839633" y="457200"/>
            <a:ext cx="5304367" cy="6042949"/>
          </a:xfrm>
          <a:prstGeom prst="rect">
            <a:avLst/>
          </a:prstGeom>
        </p:spPr>
      </p:pic>
      <p:sp>
        <p:nvSpPr>
          <p:cNvPr id="2" name="Title 1"/>
          <p:cNvSpPr>
            <a:spLocks noGrp="1"/>
          </p:cNvSpPr>
          <p:nvPr>
            <p:ph type="title"/>
          </p:nvPr>
        </p:nvSpPr>
        <p:spPr/>
        <p:txBody>
          <a:bodyPr>
            <a:noAutofit/>
          </a:bodyPr>
          <a:lstStyle/>
          <a:p>
            <a:r>
              <a:rPr lang="en-US" sz="4800" b="1" dirty="0" smtClean="0"/>
              <a:t>Aggressive behavior</a:t>
            </a:r>
            <a:endParaRPr lang="en-US" sz="4800" b="1" dirty="0"/>
          </a:p>
        </p:txBody>
      </p:sp>
      <p:sp>
        <p:nvSpPr>
          <p:cNvPr id="3" name="Content Placeholder 2"/>
          <p:cNvSpPr>
            <a:spLocks noGrp="1"/>
          </p:cNvSpPr>
          <p:nvPr>
            <p:ph type="body" sz="quarter" idx="10"/>
          </p:nvPr>
        </p:nvSpPr>
        <p:spPr>
          <a:xfrm>
            <a:off x="486833" y="1524000"/>
            <a:ext cx="3352800" cy="4673600"/>
          </a:xfrm>
        </p:spPr>
        <p:txBody>
          <a:bodyPr>
            <a:noAutofit/>
          </a:bodyPr>
          <a:lstStyle/>
          <a:p>
            <a:pPr marL="457200" indent="-457200">
              <a:buFont typeface="Arial" panose="020B0604020202020204" pitchFamily="34" charset="0"/>
              <a:buChar char="•"/>
            </a:pPr>
            <a:r>
              <a:rPr lang="en-US" sz="2900" dirty="0" smtClean="0"/>
              <a:t>Serve meals and snacks at regular times</a:t>
            </a:r>
          </a:p>
          <a:p>
            <a:pPr marL="457200" indent="-457200">
              <a:buFont typeface="Arial" panose="020B0604020202020204" pitchFamily="34" charset="0"/>
              <a:buChar char="•"/>
            </a:pPr>
            <a:r>
              <a:rPr lang="en-US" sz="2900" dirty="0" smtClean="0"/>
              <a:t>Have transition activities before</a:t>
            </a:r>
            <a:r>
              <a:rPr lang="en-US" sz="2900" dirty="0"/>
              <a:t> </a:t>
            </a:r>
            <a:r>
              <a:rPr lang="en-US" sz="2900" dirty="0" smtClean="0"/>
              <a:t>meals</a:t>
            </a:r>
          </a:p>
          <a:p>
            <a:pPr marL="457200" indent="-457200">
              <a:buFont typeface="Arial" panose="020B0604020202020204" pitchFamily="34" charset="0"/>
              <a:buChar char="•"/>
            </a:pPr>
            <a:r>
              <a:rPr lang="en-US" sz="2900" dirty="0" smtClean="0"/>
              <a:t>Check</a:t>
            </a:r>
            <a:r>
              <a:rPr lang="en-US" sz="2900" dirty="0"/>
              <a:t> </a:t>
            </a:r>
            <a:r>
              <a:rPr lang="en-US" sz="2900" dirty="0" smtClean="0"/>
              <a:t>mealtime </a:t>
            </a:r>
            <a:r>
              <a:rPr lang="en-US" sz="2900" dirty="0"/>
              <a:t>environment  </a:t>
            </a:r>
          </a:p>
          <a:p>
            <a:endParaRPr lang="en-US" sz="3300" dirty="0"/>
          </a:p>
        </p:txBody>
      </p:sp>
    </p:spTree>
    <p:custDataLst>
      <p:tags r:id="rId1"/>
    </p:custDataLst>
    <p:extLst>
      <p:ext uri="{BB962C8B-B14F-4D97-AF65-F5344CB8AC3E}">
        <p14:creationId xmlns:p14="http://schemas.microsoft.com/office/powerpoint/2010/main" val="2511662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CWells2\Local Settings\Temporary Internet Files\Content.IE5\DHSLR422\MP900430482[1].jpg"/>
          <p:cNvPicPr>
            <a:picLocks noChangeAspect="1" noChangeArrowheads="1"/>
          </p:cNvPicPr>
          <p:nvPr/>
        </p:nvPicPr>
        <p:blipFill rotWithShape="1">
          <a:blip r:embed="rId4" cstate="print">
            <a:lum bright="10000"/>
          </a:blip>
          <a:srcRect l="10476" t="5833" b="19167"/>
          <a:stretch/>
        </p:blipFill>
        <p:spPr bwMode="auto">
          <a:xfrm>
            <a:off x="381000" y="419998"/>
            <a:ext cx="7162800" cy="6000750"/>
          </a:xfrm>
          <a:prstGeom prst="rect">
            <a:avLst/>
          </a:prstGeom>
          <a:noFill/>
        </p:spPr>
      </p:pic>
      <p:sp>
        <p:nvSpPr>
          <p:cNvPr id="7" name="Rectangle 6"/>
          <p:cNvSpPr/>
          <p:nvPr/>
        </p:nvSpPr>
        <p:spPr>
          <a:xfrm>
            <a:off x="393453" y="304800"/>
            <a:ext cx="7302747" cy="6115948"/>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3453" y="304800"/>
            <a:ext cx="8229600" cy="1143000"/>
          </a:xfrm>
          <a:noFill/>
        </p:spPr>
        <p:txBody>
          <a:bodyPr>
            <a:noAutofit/>
          </a:bodyPr>
          <a:lstStyle/>
          <a:p>
            <a:r>
              <a:rPr lang="en-US" sz="5400" b="1" dirty="0" smtClean="0"/>
              <a:t>Help them </a:t>
            </a:r>
            <a:r>
              <a:rPr lang="en-US" sz="5400" b="1" dirty="0"/>
              <a:t>k</a:t>
            </a:r>
            <a:r>
              <a:rPr lang="en-US" sz="5400" b="1" dirty="0" smtClean="0"/>
              <a:t>now </a:t>
            </a:r>
            <a:r>
              <a:rPr lang="en-US" sz="5400" b="1" dirty="0"/>
              <a:t>w</a:t>
            </a:r>
            <a:r>
              <a:rPr lang="en-US" sz="5400" b="1" dirty="0" smtClean="0"/>
              <a:t>hen </a:t>
            </a:r>
            <a:r>
              <a:rPr lang="en-US" sz="5400" b="1" dirty="0"/>
              <a:t>t</a:t>
            </a:r>
            <a:r>
              <a:rPr lang="en-US" sz="5400" b="1" dirty="0" smtClean="0"/>
              <a:t>hey've had </a:t>
            </a:r>
            <a:r>
              <a:rPr lang="en-US" sz="5400" b="1" dirty="0"/>
              <a:t>e</a:t>
            </a:r>
            <a:r>
              <a:rPr lang="en-US" sz="5400" b="1" dirty="0" smtClean="0"/>
              <a:t>nough</a:t>
            </a:r>
            <a:endParaRPr lang="en-US" sz="5400" b="1" dirty="0"/>
          </a:p>
        </p:txBody>
      </p:sp>
      <p:sp>
        <p:nvSpPr>
          <p:cNvPr id="3" name="Content Placeholder 2"/>
          <p:cNvSpPr>
            <a:spLocks noGrp="1"/>
          </p:cNvSpPr>
          <p:nvPr>
            <p:ph type="body" sz="quarter" idx="10"/>
          </p:nvPr>
        </p:nvSpPr>
        <p:spPr>
          <a:xfrm>
            <a:off x="990600" y="2325680"/>
            <a:ext cx="7543800" cy="4673600"/>
          </a:xfrm>
          <a:noFill/>
        </p:spPr>
        <p:txBody>
          <a:bodyPr/>
          <a:lstStyle/>
          <a:p>
            <a:pPr marL="342900" indent="-342900">
              <a:spcBef>
                <a:spcPts val="1200"/>
              </a:spcBef>
              <a:spcAft>
                <a:spcPts val="1200"/>
              </a:spcAft>
              <a:buFont typeface="Arial" panose="020B0604020202020204" pitchFamily="34" charset="0"/>
              <a:buChar char="•"/>
            </a:pPr>
            <a:r>
              <a:rPr lang="en-US" b="1" dirty="0" smtClean="0"/>
              <a:t>Let them learn by serving themselves.</a:t>
            </a:r>
          </a:p>
          <a:p>
            <a:pPr marL="342900" indent="-342900">
              <a:spcBef>
                <a:spcPts val="1200"/>
              </a:spcBef>
              <a:spcAft>
                <a:spcPts val="1200"/>
              </a:spcAft>
              <a:buFont typeface="Arial" panose="020B0604020202020204" pitchFamily="34" charset="0"/>
              <a:buChar char="•"/>
            </a:pPr>
            <a:r>
              <a:rPr lang="en-US" b="1" dirty="0" smtClean="0"/>
              <a:t>Avoid praising a clean plate.</a:t>
            </a:r>
          </a:p>
          <a:p>
            <a:pPr marL="342900" indent="-342900">
              <a:spcBef>
                <a:spcPts val="1200"/>
              </a:spcBef>
              <a:spcAft>
                <a:spcPts val="1200"/>
              </a:spcAft>
              <a:buFont typeface="Arial" panose="020B0604020202020204" pitchFamily="34" charset="0"/>
              <a:buChar char="•"/>
            </a:pPr>
            <a:r>
              <a:rPr lang="en-US" b="1" dirty="0" smtClean="0"/>
              <a:t>Reward children with attention and kind words, not food. </a:t>
            </a:r>
          </a:p>
          <a:p>
            <a:pPr marL="342900" indent="-342900">
              <a:spcBef>
                <a:spcPts val="1200"/>
              </a:spcBef>
              <a:spcAft>
                <a:spcPts val="1200"/>
              </a:spcAft>
              <a:buFont typeface="Arial" panose="020B0604020202020204" pitchFamily="34" charset="0"/>
              <a:buChar char="•"/>
            </a:pPr>
            <a:r>
              <a:rPr lang="en-US" b="1" dirty="0" smtClean="0"/>
              <a:t>Try not to restrict specific foods. </a:t>
            </a:r>
          </a:p>
        </p:txBody>
      </p:sp>
    </p:spTree>
    <p:custDataLst>
      <p:tags r:id="rId1"/>
    </p:custDataLst>
    <p:extLst>
      <p:ext uri="{BB962C8B-B14F-4D97-AF65-F5344CB8AC3E}">
        <p14:creationId xmlns:p14="http://schemas.microsoft.com/office/powerpoint/2010/main" val="395945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280" y="1219200"/>
            <a:ext cx="4541520" cy="1143000"/>
          </a:xfrm>
        </p:spPr>
        <p:txBody>
          <a:bodyPr>
            <a:noAutofit/>
          </a:bodyPr>
          <a:lstStyle/>
          <a:p>
            <a:pPr algn="ctr"/>
            <a:r>
              <a:rPr lang="en-US" sz="4800" b="1" dirty="0" smtClean="0"/>
              <a:t>What is the best way to handle “sweets” and “treats”?</a:t>
            </a:r>
            <a:endParaRPr lang="en-US" sz="4800" b="1" dirty="0"/>
          </a:p>
        </p:txBody>
      </p:sp>
      <p:pic>
        <p:nvPicPr>
          <p:cNvPr id="2051" name="Picture 3" descr="C:\Documents and Settings\CWells2\Local Settings\Temporary Internet Files\Content.IE5\QVEMUAFA\MP900403657[1].jpg"/>
          <p:cNvPicPr>
            <a:picLocks noChangeAspect="1" noChangeArrowheads="1"/>
          </p:cNvPicPr>
          <p:nvPr/>
        </p:nvPicPr>
        <p:blipFill>
          <a:blip r:embed="rId4" cstate="print"/>
          <a:srcRect/>
          <a:stretch>
            <a:fillRect/>
          </a:stretch>
        </p:blipFill>
        <p:spPr bwMode="auto">
          <a:xfrm>
            <a:off x="0" y="304800"/>
            <a:ext cx="4526280" cy="6172200"/>
          </a:xfrm>
          <a:prstGeom prst="rect">
            <a:avLst/>
          </a:prstGeom>
          <a:noFill/>
        </p:spPr>
      </p:pic>
    </p:spTree>
    <p:custDataLst>
      <p:tags r:id="rId1"/>
    </p:custDataLst>
    <p:extLst>
      <p:ext uri="{BB962C8B-B14F-4D97-AF65-F5344CB8AC3E}">
        <p14:creationId xmlns:p14="http://schemas.microsoft.com/office/powerpoint/2010/main" val="14521659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Menu</a:t>
            </a:r>
            <a:endParaRPr lang="en-US" sz="6000" b="1" dirty="0"/>
          </a:p>
        </p:txBody>
      </p:sp>
      <p:sp>
        <p:nvSpPr>
          <p:cNvPr id="3" name="Content Placeholder 2"/>
          <p:cNvSpPr>
            <a:spLocks noGrp="1"/>
          </p:cNvSpPr>
          <p:nvPr>
            <p:ph type="body" sz="quarter" idx="10"/>
          </p:nvPr>
        </p:nvSpPr>
        <p:spPr/>
        <p:txBody>
          <a:bodyPr>
            <a:normAutofit/>
          </a:bodyPr>
          <a:lstStyle/>
          <a:p>
            <a:pPr>
              <a:spcBef>
                <a:spcPts val="1200"/>
              </a:spcBef>
              <a:spcAft>
                <a:spcPts val="1200"/>
              </a:spcAft>
              <a:buBlip>
                <a:blip r:embed="rId4"/>
              </a:buBlip>
            </a:pPr>
            <a:r>
              <a:rPr lang="en-US" dirty="0" smtClean="0"/>
              <a:t>Who Does What</a:t>
            </a:r>
          </a:p>
          <a:p>
            <a:pPr>
              <a:spcBef>
                <a:spcPts val="1200"/>
              </a:spcBef>
              <a:spcAft>
                <a:spcPts val="1200"/>
              </a:spcAft>
              <a:buBlip>
                <a:blip r:embed="rId4"/>
              </a:buBlip>
            </a:pPr>
            <a:r>
              <a:rPr lang="en-US" dirty="0" smtClean="0"/>
              <a:t>Reasonable Expectations</a:t>
            </a:r>
          </a:p>
          <a:p>
            <a:pPr>
              <a:spcBef>
                <a:spcPts val="1200"/>
              </a:spcBef>
              <a:spcAft>
                <a:spcPts val="1200"/>
              </a:spcAft>
              <a:buBlip>
                <a:blip r:embed="rId4"/>
              </a:buBlip>
            </a:pPr>
            <a:r>
              <a:rPr lang="en-US" dirty="0" smtClean="0"/>
              <a:t>Coping with Picky Eaters</a:t>
            </a:r>
          </a:p>
          <a:p>
            <a:pPr>
              <a:spcBef>
                <a:spcPts val="1200"/>
              </a:spcBef>
              <a:spcAft>
                <a:spcPts val="1200"/>
              </a:spcAft>
              <a:buBlip>
                <a:blip r:embed="rId4"/>
              </a:buBlip>
            </a:pPr>
            <a:r>
              <a:rPr lang="en-US" dirty="0" smtClean="0"/>
              <a:t>Other Challenging Mealtime Behaviors</a:t>
            </a:r>
          </a:p>
          <a:p>
            <a:pPr>
              <a:spcBef>
                <a:spcPts val="1200"/>
              </a:spcBef>
              <a:spcAft>
                <a:spcPts val="1200"/>
              </a:spcAft>
              <a:buBlip>
                <a:blip r:embed="rId4"/>
              </a:buBlip>
            </a:pPr>
            <a:r>
              <a:rPr lang="en-US" b="1" dirty="0" smtClean="0">
                <a:solidFill>
                  <a:srgbClr val="C00000"/>
                </a:solidFill>
              </a:rPr>
              <a:t>Phrases that Help and Phrases that Hinder</a:t>
            </a:r>
          </a:p>
          <a:p>
            <a:pPr>
              <a:spcBef>
                <a:spcPts val="1200"/>
              </a:spcBef>
              <a:spcAft>
                <a:spcPts val="1200"/>
              </a:spcAft>
              <a:buBlip>
                <a:blip r:embed="rId4"/>
              </a:buBlip>
            </a:pPr>
            <a:r>
              <a:rPr lang="en-US" dirty="0" smtClean="0"/>
              <a:t>Creating a Pleasant Mealtime Environment</a:t>
            </a:r>
          </a:p>
        </p:txBody>
      </p:sp>
    </p:spTree>
    <p:custDataLst>
      <p:tags r:id="rId1"/>
    </p:custDataLst>
    <p:extLst>
      <p:ext uri="{BB962C8B-B14F-4D97-AF65-F5344CB8AC3E}">
        <p14:creationId xmlns:p14="http://schemas.microsoft.com/office/powerpoint/2010/main" val="31602975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932985"/>
            <a:ext cx="8229600" cy="1143000"/>
          </a:xfrm>
        </p:spPr>
        <p:txBody>
          <a:bodyPr>
            <a:noAutofit/>
          </a:bodyPr>
          <a:lstStyle/>
          <a:p>
            <a:r>
              <a:rPr lang="en-US" sz="3600" b="1" dirty="0" smtClean="0"/>
              <a:t>What should I say……</a:t>
            </a:r>
            <a:endParaRPr lang="en-US" sz="3600" b="1" dirty="0"/>
          </a:p>
        </p:txBody>
      </p:sp>
      <p:pic>
        <p:nvPicPr>
          <p:cNvPr id="13314" name="Picture 2" descr="C:\Documents and Settings\CWells2\Local Settings\Temporary Internet Files\Content.IE5\Q6U44WP0\MP900443258[1].jpg"/>
          <p:cNvPicPr>
            <a:picLocks noChangeAspect="1" noChangeArrowheads="1"/>
          </p:cNvPicPr>
          <p:nvPr/>
        </p:nvPicPr>
        <p:blipFill>
          <a:blip r:embed="rId4" cstate="print"/>
          <a:srcRect/>
          <a:stretch>
            <a:fillRect/>
          </a:stretch>
        </p:blipFill>
        <p:spPr bwMode="auto">
          <a:xfrm>
            <a:off x="2705100" y="2082800"/>
            <a:ext cx="6438900" cy="4328160"/>
          </a:xfrm>
          <a:prstGeom prst="rect">
            <a:avLst/>
          </a:prstGeom>
          <a:noFill/>
        </p:spPr>
      </p:pic>
      <p:sp>
        <p:nvSpPr>
          <p:cNvPr id="4" name="Cloud Callout 3"/>
          <p:cNvSpPr/>
          <p:nvPr/>
        </p:nvSpPr>
        <p:spPr>
          <a:xfrm flipH="1">
            <a:off x="152400" y="457200"/>
            <a:ext cx="7848600" cy="1981200"/>
          </a:xfrm>
          <a:prstGeom prst="cloudCallout">
            <a:avLst>
              <a:gd name="adj1" fmla="val -23106"/>
              <a:gd name="adj2" fmla="val 7038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31944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Hall1\AppData\Local\Microsoft\Windows\Temporary Internet Files\Content.IE5\2MMKEKR3\MP90042782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8962"/>
          <a:stretch/>
        </p:blipFill>
        <p:spPr bwMode="auto">
          <a:xfrm>
            <a:off x="1828800" y="3657600"/>
            <a:ext cx="5105400" cy="2757137"/>
          </a:xfrm>
          <a:prstGeom prst="rect">
            <a:avLst/>
          </a:prstGeom>
          <a:noFill/>
          <a:extLst>
            <a:ext uri="{909E8E84-426E-40DD-AFC4-6F175D3DCCD1}">
              <a14:hiddenFill xmlns:a14="http://schemas.microsoft.com/office/drawing/2010/main">
                <a:solidFill>
                  <a:srgbClr val="FFFFFF"/>
                </a:solidFill>
              </a14:hiddenFill>
            </a:ext>
          </a:extLst>
        </p:spPr>
      </p:pic>
      <p:sp>
        <p:nvSpPr>
          <p:cNvPr id="3" name="TPAnswers"/>
          <p:cNvSpPr>
            <a:spLocks noGrp="1"/>
          </p:cNvSpPr>
          <p:nvPr>
            <p:ph type="body" sz="quarter" idx="10"/>
            <p:custDataLst>
              <p:tags r:id="rId2"/>
            </p:custDataLst>
          </p:nvPr>
        </p:nvSpPr>
        <p:spPr>
          <a:xfrm>
            <a:off x="609600" y="2057400"/>
            <a:ext cx="7543800" cy="4673600"/>
          </a:xfrm>
        </p:spPr>
        <p:txBody>
          <a:bodyPr>
            <a:noAutofit/>
          </a:bodyPr>
          <a:lstStyle/>
          <a:p>
            <a:pPr marL="514350" indent="-514350">
              <a:buFont typeface="Arial" pitchFamily="34" charset="0"/>
              <a:buAutoNum type="arabicPeriod"/>
            </a:pPr>
            <a:r>
              <a:rPr lang="en-US" b="1" dirty="0" smtClean="0"/>
              <a:t>Lack of preparation/shopping time</a:t>
            </a:r>
          </a:p>
          <a:p>
            <a:pPr marL="514350" indent="-514350">
              <a:buFont typeface="Arial" pitchFamily="34" charset="0"/>
              <a:buAutoNum type="arabicPeriod"/>
            </a:pPr>
            <a:r>
              <a:rPr lang="en-US" b="1" dirty="0" smtClean="0"/>
              <a:t>Little variety </a:t>
            </a:r>
          </a:p>
          <a:p>
            <a:pPr marL="514350" indent="-514350">
              <a:buFont typeface="Arial" pitchFamily="34" charset="0"/>
              <a:buAutoNum type="arabicPeriod"/>
            </a:pPr>
            <a:r>
              <a:rPr lang="en-US" b="1" dirty="0"/>
              <a:t>Acceptance by </a:t>
            </a:r>
            <a:r>
              <a:rPr lang="en-US" b="1" dirty="0" smtClean="0"/>
              <a:t>kids</a:t>
            </a:r>
          </a:p>
          <a:p>
            <a:pPr marL="514350" indent="-514350">
              <a:buFont typeface="Arial" pitchFamily="34" charset="0"/>
              <a:buAutoNum type="arabicPeriod"/>
            </a:pPr>
            <a:r>
              <a:rPr lang="en-US" b="1" dirty="0" smtClean="0"/>
              <a:t>Cost</a:t>
            </a:r>
          </a:p>
          <a:p>
            <a:pPr marL="514350" indent="-514350">
              <a:buFont typeface="Arial" pitchFamily="34" charset="0"/>
              <a:buAutoNum type="arabicPeriod"/>
            </a:pPr>
            <a:r>
              <a:rPr lang="en-US" b="1" dirty="0" smtClean="0"/>
              <a:t>Other</a:t>
            </a:r>
            <a:endParaRPr lang="en-US" b="1" dirty="0"/>
          </a:p>
        </p:txBody>
      </p:sp>
      <p:sp>
        <p:nvSpPr>
          <p:cNvPr id="4" name="Rectangle 3"/>
          <p:cNvSpPr/>
          <p:nvPr/>
        </p:nvSpPr>
        <p:spPr>
          <a:xfrm>
            <a:off x="-7434" y="407949"/>
            <a:ext cx="9144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What is your </a:t>
            </a:r>
            <a:r>
              <a:rPr lang="en-US" sz="4400" b="1" dirty="0" smtClean="0">
                <a:solidFill>
                  <a:schemeClr val="tx1"/>
                </a:solidFill>
              </a:rPr>
              <a:t>greatest </a:t>
            </a:r>
            <a:r>
              <a:rPr lang="en-US" sz="4400" b="1" dirty="0">
                <a:solidFill>
                  <a:schemeClr val="tx1"/>
                </a:solidFill>
              </a:rPr>
              <a:t>challenge </a:t>
            </a:r>
            <a:endParaRPr lang="en-US" sz="4400" b="1" dirty="0" smtClean="0">
              <a:solidFill>
                <a:schemeClr val="tx1"/>
              </a:solidFill>
            </a:endParaRPr>
          </a:p>
          <a:p>
            <a:pPr algn="ctr"/>
            <a:r>
              <a:rPr lang="en-US" sz="4400" b="1" dirty="0" smtClean="0">
                <a:solidFill>
                  <a:schemeClr val="tx1"/>
                </a:solidFill>
              </a:rPr>
              <a:t>when </a:t>
            </a:r>
            <a:r>
              <a:rPr lang="en-US" sz="4400" b="1" dirty="0">
                <a:solidFill>
                  <a:schemeClr val="tx1"/>
                </a:solidFill>
              </a:rPr>
              <a:t>feeding kids?</a:t>
            </a:r>
            <a:endParaRPr lang="en-US" sz="4400" dirty="0">
              <a:solidFill>
                <a:schemeClr val="tx1"/>
              </a:solidFill>
            </a:endParaRPr>
          </a:p>
        </p:txBody>
      </p:sp>
    </p:spTree>
    <p:custDataLst>
      <p:tags r:id="rId1"/>
    </p:custDataLst>
    <p:extLst>
      <p:ext uri="{BB962C8B-B14F-4D97-AF65-F5344CB8AC3E}">
        <p14:creationId xmlns:p14="http://schemas.microsoft.com/office/powerpoint/2010/main" val="21319845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flipH="1">
            <a:off x="457200" y="1074241"/>
            <a:ext cx="8153400" cy="3954959"/>
          </a:xfrm>
          <a:prstGeom prst="wedgeRoundRectCallout">
            <a:avLst>
              <a:gd name="adj1" fmla="val -37745"/>
              <a:gd name="adj2" fmla="val 78002"/>
              <a:gd name="adj3" fmla="val 16667"/>
            </a:avLst>
          </a:prstGeom>
          <a:solidFill>
            <a:srgbClr val="FFFF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smtClean="0">
                <a:solidFill>
                  <a:schemeClr val="tx1"/>
                </a:solidFill>
              </a:rPr>
              <a:t>“Eat </a:t>
            </a:r>
            <a:r>
              <a:rPr lang="en-US" sz="4800" b="1" i="1" dirty="0">
                <a:solidFill>
                  <a:schemeClr val="tx1"/>
                </a:solidFill>
              </a:rPr>
              <a:t>that for me</a:t>
            </a:r>
            <a:r>
              <a:rPr lang="en-US" sz="4800" b="1" i="1" dirty="0" smtClean="0">
                <a:solidFill>
                  <a:schemeClr val="tx1"/>
                </a:solidFill>
              </a:rPr>
              <a:t>.”</a:t>
            </a:r>
            <a:r>
              <a:rPr lang="en-US" sz="4800" b="1" i="1" dirty="0">
                <a:solidFill>
                  <a:schemeClr val="tx1"/>
                </a:solidFill>
              </a:rPr>
              <a:t/>
            </a:r>
            <a:br>
              <a:rPr lang="en-US" sz="4800" b="1" i="1" dirty="0">
                <a:solidFill>
                  <a:schemeClr val="tx1"/>
                </a:solidFill>
              </a:rPr>
            </a:br>
            <a:r>
              <a:rPr lang="en-US" sz="4800" b="1" i="1" dirty="0" smtClean="0">
                <a:solidFill>
                  <a:schemeClr val="tx1"/>
                </a:solidFill>
              </a:rPr>
              <a:t>OR</a:t>
            </a:r>
            <a:r>
              <a:rPr lang="en-US" sz="4800" b="1" i="1" dirty="0">
                <a:solidFill>
                  <a:schemeClr val="tx1"/>
                </a:solidFill>
              </a:rPr>
              <a:t/>
            </a:r>
            <a:br>
              <a:rPr lang="en-US" sz="4800" b="1" i="1" dirty="0">
                <a:solidFill>
                  <a:schemeClr val="tx1"/>
                </a:solidFill>
              </a:rPr>
            </a:br>
            <a:r>
              <a:rPr lang="en-US" sz="4800" b="1" i="1" dirty="0" smtClean="0">
                <a:solidFill>
                  <a:schemeClr val="tx1"/>
                </a:solidFill>
              </a:rPr>
              <a:t>“If </a:t>
            </a:r>
            <a:r>
              <a:rPr lang="en-US" sz="4800" b="1" i="1" dirty="0">
                <a:solidFill>
                  <a:schemeClr val="tx1"/>
                </a:solidFill>
              </a:rPr>
              <a:t>you don’t eat one more bite, I will be </a:t>
            </a:r>
            <a:r>
              <a:rPr lang="en-US" sz="4800" b="1" i="1" dirty="0" smtClean="0">
                <a:solidFill>
                  <a:schemeClr val="tx1"/>
                </a:solidFill>
              </a:rPr>
              <a:t>sad.”</a:t>
            </a:r>
            <a:endParaRPr lang="en-US" sz="4800" dirty="0">
              <a:solidFill>
                <a:schemeClr val="tx1"/>
              </a:solidFill>
            </a:endParaRPr>
          </a:p>
        </p:txBody>
      </p:sp>
      <p:sp>
        <p:nvSpPr>
          <p:cNvPr id="6" name="TextBox 5"/>
          <p:cNvSpPr txBox="1"/>
          <p:nvPr/>
        </p:nvSpPr>
        <p:spPr>
          <a:xfrm>
            <a:off x="304800" y="304800"/>
            <a:ext cx="3886200" cy="769441"/>
          </a:xfrm>
          <a:prstGeom prst="rect">
            <a:avLst/>
          </a:prstGeom>
          <a:noFill/>
        </p:spPr>
        <p:txBody>
          <a:bodyPr wrap="square" rtlCol="0">
            <a:spAutoFit/>
          </a:bodyPr>
          <a:lstStyle/>
          <a:p>
            <a:r>
              <a:rPr lang="en-US" sz="4400" b="1" dirty="0" smtClean="0"/>
              <a:t>Instead of:</a:t>
            </a:r>
            <a:endParaRPr lang="en-US" sz="4400" b="1" dirty="0"/>
          </a:p>
        </p:txBody>
      </p:sp>
    </p:spTree>
    <p:custDataLst>
      <p:tags r:id="rId1"/>
    </p:custDataLst>
    <p:extLst>
      <p:ext uri="{BB962C8B-B14F-4D97-AF65-F5344CB8AC3E}">
        <p14:creationId xmlns:p14="http://schemas.microsoft.com/office/powerpoint/2010/main" val="605889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914400" y="689520"/>
            <a:ext cx="7696200" cy="4568280"/>
          </a:xfrm>
          <a:prstGeom prst="wedgeEllipseCallout">
            <a:avLst>
              <a:gd name="adj1" fmla="val -34631"/>
              <a:gd name="adj2" fmla="val 66300"/>
            </a:avLst>
          </a:prstGeom>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“This </a:t>
            </a:r>
            <a:r>
              <a:rPr lang="en-US" sz="4000" b="1" i="1" dirty="0">
                <a:solidFill>
                  <a:schemeClr val="tx1"/>
                </a:solidFill>
              </a:rPr>
              <a:t>is </a:t>
            </a:r>
            <a:r>
              <a:rPr lang="en-US" sz="4000" b="1" i="1" dirty="0" smtClean="0">
                <a:solidFill>
                  <a:schemeClr val="tx1"/>
                </a:solidFill>
              </a:rPr>
              <a:t>a mango; </a:t>
            </a:r>
            <a:r>
              <a:rPr lang="en-US" sz="4000" b="1" i="1" dirty="0">
                <a:solidFill>
                  <a:schemeClr val="tx1"/>
                </a:solidFill>
              </a:rPr>
              <a:t>it’s sweet like a strawberry</a:t>
            </a:r>
            <a:r>
              <a:rPr lang="en-US" sz="4000" b="1" i="1" dirty="0" smtClean="0">
                <a:solidFill>
                  <a:schemeClr val="tx1"/>
                </a:solidFill>
              </a:rPr>
              <a:t>.”</a:t>
            </a:r>
            <a:r>
              <a:rPr lang="en-US" sz="4000" b="1" i="1" dirty="0">
                <a:solidFill>
                  <a:schemeClr val="tx1"/>
                </a:solidFill>
              </a:rPr>
              <a:t/>
            </a:r>
            <a:br>
              <a:rPr lang="en-US" sz="4000" b="1" i="1" dirty="0">
                <a:solidFill>
                  <a:schemeClr val="tx1"/>
                </a:solidFill>
              </a:rPr>
            </a:br>
            <a:r>
              <a:rPr lang="en-US" sz="4000" b="1" i="1" dirty="0" smtClean="0">
                <a:solidFill>
                  <a:schemeClr val="tx1"/>
                </a:solidFill>
              </a:rPr>
              <a:t>OR</a:t>
            </a:r>
            <a:r>
              <a:rPr lang="en-US" sz="4000" b="1" i="1" dirty="0">
                <a:solidFill>
                  <a:schemeClr val="tx1"/>
                </a:solidFill>
              </a:rPr>
              <a:t/>
            </a:r>
            <a:br>
              <a:rPr lang="en-US" sz="4000" b="1" i="1" dirty="0">
                <a:solidFill>
                  <a:schemeClr val="tx1"/>
                </a:solidFill>
              </a:rPr>
            </a:br>
            <a:r>
              <a:rPr lang="en-US" sz="4000" b="1" i="1" dirty="0" smtClean="0">
                <a:solidFill>
                  <a:schemeClr val="tx1"/>
                </a:solidFill>
              </a:rPr>
              <a:t>“This celery is very </a:t>
            </a:r>
            <a:r>
              <a:rPr lang="en-US" sz="4000" b="1" i="1" dirty="0">
                <a:solidFill>
                  <a:schemeClr val="tx1"/>
                </a:solidFill>
              </a:rPr>
              <a:t>crunchy</a:t>
            </a:r>
            <a:r>
              <a:rPr lang="en-US" sz="4000" b="1" i="1" dirty="0" smtClean="0">
                <a:solidFill>
                  <a:schemeClr val="tx1"/>
                </a:solidFill>
              </a:rPr>
              <a:t>!”</a:t>
            </a:r>
            <a:endParaRPr lang="en-US" sz="4000" dirty="0">
              <a:solidFill>
                <a:schemeClr val="tx1"/>
              </a:solidFill>
            </a:endParaRPr>
          </a:p>
        </p:txBody>
      </p:sp>
      <p:sp>
        <p:nvSpPr>
          <p:cNvPr id="4" name="TextBox 3"/>
          <p:cNvSpPr txBox="1"/>
          <p:nvPr/>
        </p:nvSpPr>
        <p:spPr>
          <a:xfrm>
            <a:off x="685800" y="304800"/>
            <a:ext cx="1371600" cy="769441"/>
          </a:xfrm>
          <a:prstGeom prst="rect">
            <a:avLst/>
          </a:prstGeom>
          <a:noFill/>
        </p:spPr>
        <p:txBody>
          <a:bodyPr wrap="square" rtlCol="0">
            <a:spAutoFit/>
          </a:bodyPr>
          <a:lstStyle/>
          <a:p>
            <a:r>
              <a:rPr lang="en-US" sz="4400" b="1" dirty="0" smtClean="0"/>
              <a:t>Try:</a:t>
            </a:r>
            <a:endParaRPr lang="en-US" sz="4400" b="1" dirty="0"/>
          </a:p>
        </p:txBody>
      </p:sp>
    </p:spTree>
    <p:custDataLst>
      <p:tags r:id="rId1"/>
    </p:custDataLst>
    <p:extLst>
      <p:ext uri="{BB962C8B-B14F-4D97-AF65-F5344CB8AC3E}">
        <p14:creationId xmlns:p14="http://schemas.microsoft.com/office/powerpoint/2010/main" val="903996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flipH="1">
            <a:off x="457200" y="914400"/>
            <a:ext cx="7239000" cy="5181600"/>
          </a:xfrm>
          <a:prstGeom prst="wedgeRoundRectCallout">
            <a:avLst>
              <a:gd name="adj1" fmla="val -52593"/>
              <a:gd name="adj2" fmla="val 63811"/>
              <a:gd name="adj3" fmla="val 16667"/>
            </a:avLst>
          </a:prstGeom>
          <a:solidFill>
            <a:srgbClr val="92D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chemeClr val="tx1"/>
                </a:solidFill>
              </a:rPr>
              <a:t>“You’re </a:t>
            </a:r>
            <a:r>
              <a:rPr lang="en-US" sz="3600" b="1" i="1" dirty="0">
                <a:solidFill>
                  <a:schemeClr val="tx1"/>
                </a:solidFill>
              </a:rPr>
              <a:t>such a big </a:t>
            </a:r>
            <a:r>
              <a:rPr lang="en-US" sz="3600" b="1" i="1" dirty="0" smtClean="0">
                <a:solidFill>
                  <a:schemeClr val="tx1"/>
                </a:solidFill>
              </a:rPr>
              <a:t>boy; </a:t>
            </a:r>
            <a:r>
              <a:rPr lang="en-US" sz="3600" b="1" i="1" dirty="0">
                <a:solidFill>
                  <a:schemeClr val="tx1"/>
                </a:solidFill>
              </a:rPr>
              <a:t>you finished all your </a:t>
            </a:r>
            <a:r>
              <a:rPr lang="en-US" sz="3600" b="1" i="1" dirty="0" smtClean="0">
                <a:solidFill>
                  <a:schemeClr val="tx1"/>
                </a:solidFill>
              </a:rPr>
              <a:t>broccoli.”</a:t>
            </a:r>
            <a:r>
              <a:rPr lang="en-US" sz="3600" b="1" i="1" dirty="0">
                <a:solidFill>
                  <a:schemeClr val="tx1"/>
                </a:solidFill>
              </a:rPr>
              <a:t/>
            </a:r>
            <a:br>
              <a:rPr lang="en-US" sz="3600" b="1" i="1" dirty="0">
                <a:solidFill>
                  <a:schemeClr val="tx1"/>
                </a:solidFill>
              </a:rPr>
            </a:br>
            <a:r>
              <a:rPr lang="en-US" sz="3600" b="1" i="1" dirty="0" smtClean="0">
                <a:solidFill>
                  <a:schemeClr val="tx1"/>
                </a:solidFill>
              </a:rPr>
              <a:t>OR</a:t>
            </a:r>
            <a:r>
              <a:rPr lang="en-US" sz="3600" b="1" i="1" dirty="0">
                <a:solidFill>
                  <a:schemeClr val="tx1"/>
                </a:solidFill>
              </a:rPr>
              <a:t/>
            </a:r>
            <a:br>
              <a:rPr lang="en-US" sz="3600" b="1" i="1" dirty="0">
                <a:solidFill>
                  <a:schemeClr val="tx1"/>
                </a:solidFill>
              </a:rPr>
            </a:br>
            <a:r>
              <a:rPr lang="en-US" sz="3600" b="1" i="1" dirty="0" smtClean="0">
                <a:solidFill>
                  <a:schemeClr val="tx1"/>
                </a:solidFill>
              </a:rPr>
              <a:t>“Look </a:t>
            </a:r>
            <a:r>
              <a:rPr lang="en-US" sz="3600" b="1" i="1" dirty="0">
                <a:solidFill>
                  <a:schemeClr val="tx1"/>
                </a:solidFill>
              </a:rPr>
              <a:t>at </a:t>
            </a:r>
            <a:r>
              <a:rPr lang="en-US" sz="3600" b="1" i="1" dirty="0" smtClean="0">
                <a:solidFill>
                  <a:schemeClr val="tx1"/>
                </a:solidFill>
              </a:rPr>
              <a:t>Maria. </a:t>
            </a:r>
            <a:r>
              <a:rPr lang="en-US" sz="3600" b="1" i="1" dirty="0">
                <a:solidFill>
                  <a:schemeClr val="tx1"/>
                </a:solidFill>
              </a:rPr>
              <a:t>She ate all of </a:t>
            </a:r>
            <a:r>
              <a:rPr lang="en-US" sz="3600" b="1" i="1" dirty="0" smtClean="0">
                <a:solidFill>
                  <a:schemeClr val="tx1"/>
                </a:solidFill>
              </a:rPr>
              <a:t>her peaches.”</a:t>
            </a:r>
            <a:r>
              <a:rPr lang="en-US" sz="3600" b="1" i="1" dirty="0">
                <a:solidFill>
                  <a:schemeClr val="tx1"/>
                </a:solidFill>
              </a:rPr>
              <a:t/>
            </a:r>
            <a:br>
              <a:rPr lang="en-US" sz="3600" b="1" i="1" dirty="0">
                <a:solidFill>
                  <a:schemeClr val="tx1"/>
                </a:solidFill>
              </a:rPr>
            </a:br>
            <a:r>
              <a:rPr lang="en-US" sz="3600" b="1" i="1" dirty="0" smtClean="0">
                <a:solidFill>
                  <a:schemeClr val="tx1"/>
                </a:solidFill>
              </a:rPr>
              <a:t>OR</a:t>
            </a:r>
            <a:r>
              <a:rPr lang="en-US" sz="3600" b="1" i="1" dirty="0">
                <a:solidFill>
                  <a:schemeClr val="tx1"/>
                </a:solidFill>
              </a:rPr>
              <a:t/>
            </a:r>
            <a:br>
              <a:rPr lang="en-US" sz="3600" b="1" i="1" dirty="0">
                <a:solidFill>
                  <a:schemeClr val="tx1"/>
                </a:solidFill>
              </a:rPr>
            </a:br>
            <a:r>
              <a:rPr lang="en-US" sz="3600" b="1" i="1" dirty="0" smtClean="0">
                <a:solidFill>
                  <a:schemeClr val="tx1"/>
                </a:solidFill>
              </a:rPr>
              <a:t>“You </a:t>
            </a:r>
            <a:r>
              <a:rPr lang="en-US" sz="3600" b="1" i="1" dirty="0">
                <a:solidFill>
                  <a:schemeClr val="tx1"/>
                </a:solidFill>
              </a:rPr>
              <a:t>have to take </a:t>
            </a:r>
            <a:r>
              <a:rPr lang="en-US" sz="3600" b="1" i="1" dirty="0" smtClean="0">
                <a:solidFill>
                  <a:schemeClr val="tx1"/>
                </a:solidFill>
              </a:rPr>
              <a:t>two </a:t>
            </a:r>
            <a:r>
              <a:rPr lang="en-US" sz="3600" b="1" i="1" dirty="0">
                <a:solidFill>
                  <a:schemeClr val="tx1"/>
                </a:solidFill>
              </a:rPr>
              <a:t>more </a:t>
            </a:r>
            <a:r>
              <a:rPr lang="en-US" sz="3600" b="1" i="1" dirty="0" smtClean="0">
                <a:solidFill>
                  <a:schemeClr val="tx1"/>
                </a:solidFill>
              </a:rPr>
              <a:t>bites </a:t>
            </a:r>
            <a:r>
              <a:rPr lang="en-US" sz="3600" b="1" i="1" dirty="0">
                <a:solidFill>
                  <a:schemeClr val="tx1"/>
                </a:solidFill>
              </a:rPr>
              <a:t>before you leave the table</a:t>
            </a:r>
            <a:r>
              <a:rPr lang="en-US" sz="3600" b="1" i="1" dirty="0" smtClean="0">
                <a:solidFill>
                  <a:schemeClr val="tx1"/>
                </a:solidFill>
              </a:rPr>
              <a:t>.”</a:t>
            </a:r>
            <a:endParaRPr lang="en-US" sz="3600" dirty="0">
              <a:solidFill>
                <a:schemeClr val="tx1"/>
              </a:solidFill>
            </a:endParaRPr>
          </a:p>
        </p:txBody>
      </p:sp>
      <p:sp>
        <p:nvSpPr>
          <p:cNvPr id="6" name="TextBox 5"/>
          <p:cNvSpPr txBox="1"/>
          <p:nvPr/>
        </p:nvSpPr>
        <p:spPr>
          <a:xfrm>
            <a:off x="457200" y="159827"/>
            <a:ext cx="3886200" cy="769441"/>
          </a:xfrm>
          <a:prstGeom prst="rect">
            <a:avLst/>
          </a:prstGeom>
          <a:noFill/>
        </p:spPr>
        <p:txBody>
          <a:bodyPr wrap="square" rtlCol="0">
            <a:spAutoFit/>
          </a:bodyPr>
          <a:lstStyle/>
          <a:p>
            <a:r>
              <a:rPr lang="en-US" sz="4400" b="1" dirty="0" smtClean="0"/>
              <a:t>Instead of:</a:t>
            </a:r>
            <a:endParaRPr lang="en-US" sz="4400" b="1" dirty="0"/>
          </a:p>
        </p:txBody>
      </p:sp>
    </p:spTree>
    <p:custDataLst>
      <p:tags r:id="rId1"/>
    </p:custDataLst>
    <p:extLst>
      <p:ext uri="{BB962C8B-B14F-4D97-AF65-F5344CB8AC3E}">
        <p14:creationId xmlns:p14="http://schemas.microsoft.com/office/powerpoint/2010/main" val="25878092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1143000" y="533400"/>
            <a:ext cx="7848600" cy="4800600"/>
          </a:xfrm>
          <a:prstGeom prst="wedgeEllipseCallout">
            <a:avLst>
              <a:gd name="adj1" fmla="val -44358"/>
              <a:gd name="adj2" fmla="val 70925"/>
            </a:avLst>
          </a:prstGeom>
          <a:solidFill>
            <a:srgbClr val="C00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“Is </a:t>
            </a:r>
            <a:r>
              <a:rPr lang="en-US" sz="4000" b="1" i="1" dirty="0">
                <a:solidFill>
                  <a:schemeClr val="tx1"/>
                </a:solidFill>
              </a:rPr>
              <a:t>your stomach telling </a:t>
            </a:r>
            <a:r>
              <a:rPr lang="en-US" sz="4000" b="1" i="1" dirty="0" smtClean="0">
                <a:solidFill>
                  <a:schemeClr val="tx1"/>
                </a:solidFill>
              </a:rPr>
              <a:t>you that you’re </a:t>
            </a:r>
            <a:r>
              <a:rPr lang="en-US" sz="4000" b="1" i="1" dirty="0">
                <a:solidFill>
                  <a:schemeClr val="tx1"/>
                </a:solidFill>
              </a:rPr>
              <a:t>full</a:t>
            </a:r>
            <a:r>
              <a:rPr lang="en-US" sz="4000" b="1" i="1" dirty="0" smtClean="0">
                <a:solidFill>
                  <a:schemeClr val="tx1"/>
                </a:solidFill>
              </a:rPr>
              <a:t>?”  </a:t>
            </a:r>
            <a:r>
              <a:rPr lang="en-US" sz="4000" b="1" i="1" dirty="0">
                <a:solidFill>
                  <a:schemeClr val="tx1"/>
                </a:solidFill>
              </a:rPr>
              <a:t/>
            </a:r>
            <a:br>
              <a:rPr lang="en-US" sz="4000" b="1" i="1" dirty="0">
                <a:solidFill>
                  <a:schemeClr val="tx1"/>
                </a:solidFill>
              </a:rPr>
            </a:br>
            <a:r>
              <a:rPr lang="en-US" sz="4000" b="1" i="1" dirty="0" smtClean="0">
                <a:solidFill>
                  <a:schemeClr val="tx1"/>
                </a:solidFill>
              </a:rPr>
              <a:t>OR</a:t>
            </a:r>
            <a:r>
              <a:rPr lang="en-US" sz="4000" b="1" i="1" dirty="0">
                <a:solidFill>
                  <a:schemeClr val="tx1"/>
                </a:solidFill>
              </a:rPr>
              <a:t/>
            </a:r>
            <a:br>
              <a:rPr lang="en-US" sz="4000" b="1" i="1" dirty="0">
                <a:solidFill>
                  <a:schemeClr val="tx1"/>
                </a:solidFill>
              </a:rPr>
            </a:br>
            <a:r>
              <a:rPr lang="en-US" sz="4000" b="1" i="1" dirty="0" smtClean="0">
                <a:solidFill>
                  <a:schemeClr val="tx1"/>
                </a:solidFill>
              </a:rPr>
              <a:t>“Has </a:t>
            </a:r>
            <a:r>
              <a:rPr lang="en-US" sz="4000" b="1" i="1" dirty="0">
                <a:solidFill>
                  <a:schemeClr val="tx1"/>
                </a:solidFill>
              </a:rPr>
              <a:t>your tummy had enough</a:t>
            </a:r>
            <a:r>
              <a:rPr lang="en-US" sz="4000" b="1" i="1" dirty="0" smtClean="0">
                <a:solidFill>
                  <a:schemeClr val="tx1"/>
                </a:solidFill>
              </a:rPr>
              <a:t>?”</a:t>
            </a:r>
            <a:endParaRPr lang="en-US" sz="4000" dirty="0">
              <a:solidFill>
                <a:schemeClr val="tx1"/>
              </a:solidFill>
            </a:endParaRPr>
          </a:p>
        </p:txBody>
      </p:sp>
      <p:sp>
        <p:nvSpPr>
          <p:cNvPr id="4" name="TextBox 3"/>
          <p:cNvSpPr txBox="1"/>
          <p:nvPr/>
        </p:nvSpPr>
        <p:spPr>
          <a:xfrm>
            <a:off x="685800" y="304800"/>
            <a:ext cx="1371600" cy="769441"/>
          </a:xfrm>
          <a:prstGeom prst="rect">
            <a:avLst/>
          </a:prstGeom>
          <a:noFill/>
        </p:spPr>
        <p:txBody>
          <a:bodyPr wrap="square" rtlCol="0">
            <a:spAutoFit/>
          </a:bodyPr>
          <a:lstStyle/>
          <a:p>
            <a:r>
              <a:rPr lang="en-US" sz="4400" b="1" dirty="0" smtClean="0"/>
              <a:t>Try:</a:t>
            </a:r>
            <a:endParaRPr lang="en-US" sz="4400" b="1" dirty="0"/>
          </a:p>
        </p:txBody>
      </p:sp>
    </p:spTree>
    <p:custDataLst>
      <p:tags r:id="rId1"/>
    </p:custDataLst>
    <p:extLst>
      <p:ext uri="{BB962C8B-B14F-4D97-AF65-F5344CB8AC3E}">
        <p14:creationId xmlns:p14="http://schemas.microsoft.com/office/powerpoint/2010/main" val="35959852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flipH="1">
            <a:off x="342900" y="1219200"/>
            <a:ext cx="7696200" cy="3810000"/>
          </a:xfrm>
          <a:prstGeom prst="wedgeRoundRectCallout">
            <a:avLst>
              <a:gd name="adj1" fmla="val -45882"/>
              <a:gd name="adj2" fmla="val 84064"/>
              <a:gd name="adj3" fmla="val 16667"/>
            </a:avLst>
          </a:prstGeom>
          <a:solidFill>
            <a:srgbClr val="00B05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“No </a:t>
            </a:r>
            <a:r>
              <a:rPr lang="en-US" sz="4000" b="1" i="1" dirty="0">
                <a:solidFill>
                  <a:schemeClr val="tx1"/>
                </a:solidFill>
              </a:rPr>
              <a:t>dessert until you eat your vegetables</a:t>
            </a:r>
            <a:r>
              <a:rPr lang="en-US" sz="4000" b="1" i="1" dirty="0" smtClean="0">
                <a:solidFill>
                  <a:schemeClr val="tx1"/>
                </a:solidFill>
              </a:rPr>
              <a:t>.”</a:t>
            </a:r>
            <a:r>
              <a:rPr lang="en-US" sz="4000" b="1" i="1" dirty="0">
                <a:solidFill>
                  <a:schemeClr val="tx1"/>
                </a:solidFill>
              </a:rPr>
              <a:t/>
            </a:r>
            <a:br>
              <a:rPr lang="en-US" sz="4000" b="1" i="1" dirty="0">
                <a:solidFill>
                  <a:schemeClr val="tx1"/>
                </a:solidFill>
              </a:rPr>
            </a:br>
            <a:r>
              <a:rPr lang="en-US" sz="4000" b="1" i="1" dirty="0" smtClean="0">
                <a:solidFill>
                  <a:schemeClr val="tx1"/>
                </a:solidFill>
              </a:rPr>
              <a:t>OR</a:t>
            </a:r>
            <a:r>
              <a:rPr lang="en-US" sz="4000" b="1" i="1" dirty="0">
                <a:solidFill>
                  <a:schemeClr val="tx1"/>
                </a:solidFill>
              </a:rPr>
              <a:t/>
            </a:r>
            <a:br>
              <a:rPr lang="en-US" sz="4000" b="1" i="1" dirty="0">
                <a:solidFill>
                  <a:schemeClr val="tx1"/>
                </a:solidFill>
              </a:rPr>
            </a:br>
            <a:r>
              <a:rPr lang="en-US" sz="4000" b="1" i="1" dirty="0" smtClean="0">
                <a:solidFill>
                  <a:schemeClr val="tx1"/>
                </a:solidFill>
              </a:rPr>
              <a:t>“Stop </a:t>
            </a:r>
            <a:r>
              <a:rPr lang="en-US" sz="4000" b="1" i="1" dirty="0">
                <a:solidFill>
                  <a:schemeClr val="tx1"/>
                </a:solidFill>
              </a:rPr>
              <a:t>crying and I will give you </a:t>
            </a:r>
            <a:r>
              <a:rPr lang="en-US" sz="4000" b="1" i="1" dirty="0" smtClean="0">
                <a:solidFill>
                  <a:schemeClr val="tx1"/>
                </a:solidFill>
              </a:rPr>
              <a:t>some candy.”</a:t>
            </a:r>
            <a:endParaRPr lang="en-US" sz="4000" dirty="0">
              <a:solidFill>
                <a:schemeClr val="tx1"/>
              </a:solidFill>
            </a:endParaRPr>
          </a:p>
        </p:txBody>
      </p:sp>
      <p:sp>
        <p:nvSpPr>
          <p:cNvPr id="6" name="TextBox 5"/>
          <p:cNvSpPr txBox="1"/>
          <p:nvPr/>
        </p:nvSpPr>
        <p:spPr>
          <a:xfrm>
            <a:off x="304800" y="304800"/>
            <a:ext cx="3886200" cy="769441"/>
          </a:xfrm>
          <a:prstGeom prst="rect">
            <a:avLst/>
          </a:prstGeom>
          <a:noFill/>
        </p:spPr>
        <p:txBody>
          <a:bodyPr wrap="square" rtlCol="0">
            <a:spAutoFit/>
          </a:bodyPr>
          <a:lstStyle/>
          <a:p>
            <a:r>
              <a:rPr lang="en-US" sz="4400" b="1" dirty="0" smtClean="0"/>
              <a:t>Instead of:</a:t>
            </a:r>
            <a:endParaRPr lang="en-US" sz="4400" b="1" dirty="0"/>
          </a:p>
        </p:txBody>
      </p:sp>
    </p:spTree>
    <p:custDataLst>
      <p:tags r:id="rId1"/>
    </p:custDataLst>
    <p:extLst>
      <p:ext uri="{BB962C8B-B14F-4D97-AF65-F5344CB8AC3E}">
        <p14:creationId xmlns:p14="http://schemas.microsoft.com/office/powerpoint/2010/main" val="1822886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838200" y="457200"/>
            <a:ext cx="7543800" cy="5410200"/>
          </a:xfrm>
          <a:prstGeom prst="wedgeEllipseCallout">
            <a:avLst>
              <a:gd name="adj1" fmla="val -41812"/>
              <a:gd name="adj2" fmla="val 60875"/>
            </a:avLst>
          </a:prstGeom>
          <a:solidFill>
            <a:srgbClr val="00B0F0"/>
          </a:solidFill>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smtClean="0">
                <a:solidFill>
                  <a:schemeClr val="tx1"/>
                </a:solidFill>
              </a:rPr>
              <a:t>“</a:t>
            </a:r>
            <a:r>
              <a:rPr lang="en-US" sz="3700" b="1" i="1" dirty="0" smtClean="0">
                <a:solidFill>
                  <a:schemeClr val="tx1"/>
                </a:solidFill>
              </a:rPr>
              <a:t>We </a:t>
            </a:r>
            <a:r>
              <a:rPr lang="en-US" sz="3700" b="1" i="1" dirty="0">
                <a:solidFill>
                  <a:schemeClr val="tx1"/>
                </a:solidFill>
              </a:rPr>
              <a:t>can try these vegetables again another time</a:t>
            </a:r>
            <a:r>
              <a:rPr lang="en-US" sz="3700" b="1" i="1" dirty="0" smtClean="0">
                <a:solidFill>
                  <a:schemeClr val="tx1"/>
                </a:solidFill>
              </a:rPr>
              <a:t>.” </a:t>
            </a:r>
            <a:r>
              <a:rPr lang="en-US" sz="3700" b="1" i="1" dirty="0">
                <a:solidFill>
                  <a:schemeClr val="tx1"/>
                </a:solidFill>
              </a:rPr>
              <a:t/>
            </a:r>
            <a:br>
              <a:rPr lang="en-US" sz="3700" b="1" i="1" dirty="0">
                <a:solidFill>
                  <a:schemeClr val="tx1"/>
                </a:solidFill>
              </a:rPr>
            </a:br>
            <a:r>
              <a:rPr lang="en-US" sz="3700" b="1" i="1" dirty="0" smtClean="0">
                <a:solidFill>
                  <a:schemeClr val="tx1"/>
                </a:solidFill>
              </a:rPr>
              <a:t>OR</a:t>
            </a:r>
            <a:r>
              <a:rPr lang="en-US" sz="3700" b="1" i="1" dirty="0">
                <a:solidFill>
                  <a:schemeClr val="tx1"/>
                </a:solidFill>
              </a:rPr>
              <a:t/>
            </a:r>
            <a:br>
              <a:rPr lang="en-US" sz="3700" b="1" i="1" dirty="0">
                <a:solidFill>
                  <a:schemeClr val="tx1"/>
                </a:solidFill>
              </a:rPr>
            </a:br>
            <a:r>
              <a:rPr lang="en-US" sz="3700" b="1" i="1" dirty="0">
                <a:solidFill>
                  <a:schemeClr val="tx1"/>
                </a:solidFill>
              </a:rPr>
              <a:t> </a:t>
            </a:r>
            <a:r>
              <a:rPr lang="en-US" sz="3700" b="1" i="1" dirty="0" smtClean="0">
                <a:solidFill>
                  <a:schemeClr val="tx1"/>
                </a:solidFill>
              </a:rPr>
              <a:t>“I </a:t>
            </a:r>
            <a:r>
              <a:rPr lang="en-US" sz="3700" b="1" i="1" dirty="0">
                <a:solidFill>
                  <a:schemeClr val="tx1"/>
                </a:solidFill>
              </a:rPr>
              <a:t>am sorry you are sad. Come here and let me give you a hug</a:t>
            </a:r>
            <a:r>
              <a:rPr lang="en-US" sz="3700" b="1" i="1" dirty="0" smtClean="0">
                <a:solidFill>
                  <a:schemeClr val="tx1"/>
                </a:solidFill>
              </a:rPr>
              <a:t>.” </a:t>
            </a:r>
            <a:r>
              <a:rPr lang="en-US" sz="3600" b="1" i="1" dirty="0">
                <a:solidFill>
                  <a:schemeClr val="tx1"/>
                </a:solidFill>
              </a:rPr>
              <a:t/>
            </a:r>
            <a:br>
              <a:rPr lang="en-US" sz="3600" b="1" i="1" dirty="0">
                <a:solidFill>
                  <a:schemeClr val="tx1"/>
                </a:solidFill>
              </a:rPr>
            </a:br>
            <a:endParaRPr lang="en-US" sz="3600" dirty="0">
              <a:solidFill>
                <a:schemeClr val="tx1"/>
              </a:solidFill>
            </a:endParaRPr>
          </a:p>
        </p:txBody>
      </p:sp>
      <p:sp>
        <p:nvSpPr>
          <p:cNvPr id="4" name="TextBox 3"/>
          <p:cNvSpPr txBox="1"/>
          <p:nvPr/>
        </p:nvSpPr>
        <p:spPr>
          <a:xfrm>
            <a:off x="685800" y="304800"/>
            <a:ext cx="1371600" cy="769441"/>
          </a:xfrm>
          <a:prstGeom prst="rect">
            <a:avLst/>
          </a:prstGeom>
          <a:noFill/>
        </p:spPr>
        <p:txBody>
          <a:bodyPr wrap="square" rtlCol="0">
            <a:spAutoFit/>
          </a:bodyPr>
          <a:lstStyle/>
          <a:p>
            <a:r>
              <a:rPr lang="en-US" sz="4400" b="1" dirty="0" smtClean="0"/>
              <a:t>Try:</a:t>
            </a:r>
            <a:endParaRPr lang="en-US" sz="4400" b="1" dirty="0"/>
          </a:p>
        </p:txBody>
      </p:sp>
    </p:spTree>
    <p:custDataLst>
      <p:tags r:id="rId1"/>
    </p:custDataLst>
    <p:extLst>
      <p:ext uri="{BB962C8B-B14F-4D97-AF65-F5344CB8AC3E}">
        <p14:creationId xmlns:p14="http://schemas.microsoft.com/office/powerpoint/2010/main" val="1935970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Menu</a:t>
            </a:r>
            <a:endParaRPr lang="en-US" sz="6000" b="1" dirty="0"/>
          </a:p>
        </p:txBody>
      </p:sp>
      <p:sp>
        <p:nvSpPr>
          <p:cNvPr id="3" name="Content Placeholder 2"/>
          <p:cNvSpPr>
            <a:spLocks noGrp="1"/>
          </p:cNvSpPr>
          <p:nvPr>
            <p:ph type="body" sz="quarter" idx="10"/>
          </p:nvPr>
        </p:nvSpPr>
        <p:spPr/>
        <p:txBody>
          <a:bodyPr>
            <a:normAutofit/>
          </a:bodyPr>
          <a:lstStyle/>
          <a:p>
            <a:pPr>
              <a:spcBef>
                <a:spcPts val="1200"/>
              </a:spcBef>
              <a:spcAft>
                <a:spcPts val="1200"/>
              </a:spcAft>
              <a:buBlip>
                <a:blip r:embed="rId4"/>
              </a:buBlip>
            </a:pPr>
            <a:r>
              <a:rPr lang="en-US" dirty="0" smtClean="0"/>
              <a:t>Who Does What</a:t>
            </a:r>
          </a:p>
          <a:p>
            <a:pPr>
              <a:spcBef>
                <a:spcPts val="1200"/>
              </a:spcBef>
              <a:spcAft>
                <a:spcPts val="1200"/>
              </a:spcAft>
              <a:buBlip>
                <a:blip r:embed="rId4"/>
              </a:buBlip>
            </a:pPr>
            <a:r>
              <a:rPr lang="en-US" dirty="0" smtClean="0"/>
              <a:t>Reasonable Expectations</a:t>
            </a:r>
          </a:p>
          <a:p>
            <a:pPr>
              <a:spcBef>
                <a:spcPts val="1200"/>
              </a:spcBef>
              <a:spcAft>
                <a:spcPts val="1200"/>
              </a:spcAft>
              <a:buBlip>
                <a:blip r:embed="rId4"/>
              </a:buBlip>
            </a:pPr>
            <a:r>
              <a:rPr lang="en-US" dirty="0" smtClean="0"/>
              <a:t>Coping with Picky Eaters</a:t>
            </a:r>
          </a:p>
          <a:p>
            <a:pPr>
              <a:spcBef>
                <a:spcPts val="1200"/>
              </a:spcBef>
              <a:spcAft>
                <a:spcPts val="1200"/>
              </a:spcAft>
              <a:buBlip>
                <a:blip r:embed="rId4"/>
              </a:buBlip>
            </a:pPr>
            <a:r>
              <a:rPr lang="en-US" dirty="0" smtClean="0"/>
              <a:t>Other Challenging Mealtime Behaviors</a:t>
            </a:r>
          </a:p>
          <a:p>
            <a:pPr>
              <a:spcBef>
                <a:spcPts val="1200"/>
              </a:spcBef>
              <a:spcAft>
                <a:spcPts val="1200"/>
              </a:spcAft>
              <a:buBlip>
                <a:blip r:embed="rId4"/>
              </a:buBlip>
            </a:pPr>
            <a:r>
              <a:rPr lang="en-US" dirty="0" smtClean="0"/>
              <a:t>Phrases that Help and Phrases that Hinder</a:t>
            </a:r>
          </a:p>
          <a:p>
            <a:pPr>
              <a:spcBef>
                <a:spcPts val="1200"/>
              </a:spcBef>
              <a:spcAft>
                <a:spcPts val="1200"/>
              </a:spcAft>
              <a:buBlip>
                <a:blip r:embed="rId4"/>
              </a:buBlip>
            </a:pPr>
            <a:r>
              <a:rPr lang="en-US" b="1" dirty="0" smtClean="0">
                <a:solidFill>
                  <a:srgbClr val="C00000"/>
                </a:solidFill>
              </a:rPr>
              <a:t>Creating a Pleasant Mealtime Environment</a:t>
            </a:r>
          </a:p>
        </p:txBody>
      </p:sp>
    </p:spTree>
    <p:custDataLst>
      <p:tags r:id="rId1"/>
    </p:custDataLst>
    <p:extLst>
      <p:ext uri="{BB962C8B-B14F-4D97-AF65-F5344CB8AC3E}">
        <p14:creationId xmlns:p14="http://schemas.microsoft.com/office/powerpoint/2010/main" val="1935189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C:\Documents and Settings\CWells2\Local Settings\Temporary Internet Files\Content.IE5\U0NPGMT2\MP900442224[1].jpg"/>
          <p:cNvPicPr>
            <a:picLocks noChangeAspect="1" noChangeArrowheads="1"/>
          </p:cNvPicPr>
          <p:nvPr/>
        </p:nvPicPr>
        <p:blipFill>
          <a:blip r:embed="rId4" cstate="print"/>
          <a:srcRect l="2963" r="11111"/>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04800" y="152400"/>
            <a:ext cx="8229600" cy="1143000"/>
          </a:xfrm>
        </p:spPr>
        <p:txBody>
          <a:bodyPr>
            <a:noAutofit/>
          </a:bodyPr>
          <a:lstStyle/>
          <a:p>
            <a:r>
              <a:rPr lang="en-US" sz="6000" b="1" dirty="0" smtClean="0"/>
              <a:t>What makes a </a:t>
            </a:r>
            <a:br>
              <a:rPr lang="en-US" sz="6000" b="1" dirty="0" smtClean="0"/>
            </a:br>
            <a:r>
              <a:rPr lang="en-US" sz="6000" b="1" dirty="0" smtClean="0"/>
              <a:t>great meal?</a:t>
            </a:r>
            <a:endParaRPr lang="en-US" sz="6000" b="1" dirty="0"/>
          </a:p>
        </p:txBody>
      </p:sp>
    </p:spTree>
    <p:custDataLst>
      <p:tags r:id="rId1"/>
    </p:custDataLst>
    <p:extLst>
      <p:ext uri="{BB962C8B-B14F-4D97-AF65-F5344CB8AC3E}">
        <p14:creationId xmlns:p14="http://schemas.microsoft.com/office/powerpoint/2010/main" val="3915806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CWells2\Local Settings\Temporary Internet Files\Content.IE5\84N9WZP6\MP900442472[2].jpg"/>
          <p:cNvPicPr>
            <a:picLocks noChangeAspect="1" noChangeArrowheads="1"/>
          </p:cNvPicPr>
          <p:nvPr/>
        </p:nvPicPr>
        <p:blipFill>
          <a:blip r:embed="rId4" cstate="print"/>
          <a:srcRect l="3704" r="8148"/>
          <a:stretch>
            <a:fillRect/>
          </a:stretch>
        </p:blipFill>
        <p:spPr bwMode="auto">
          <a:xfrm>
            <a:off x="0" y="0"/>
            <a:ext cx="9144000" cy="6858000"/>
          </a:xfrm>
          <a:prstGeom prst="rect">
            <a:avLst/>
          </a:prstGeom>
          <a:noFill/>
        </p:spPr>
      </p:pic>
      <p:sp>
        <p:nvSpPr>
          <p:cNvPr id="2" name="Title 1"/>
          <p:cNvSpPr>
            <a:spLocks noGrp="1"/>
          </p:cNvSpPr>
          <p:nvPr>
            <p:ph type="title"/>
          </p:nvPr>
        </p:nvSpPr>
        <p:spPr>
          <a:solidFill>
            <a:schemeClr val="bg1">
              <a:alpha val="61000"/>
            </a:schemeClr>
          </a:solidFill>
        </p:spPr>
        <p:txBody>
          <a:bodyPr>
            <a:normAutofit fontScale="90000"/>
          </a:bodyPr>
          <a:lstStyle/>
          <a:p>
            <a:r>
              <a:rPr lang="en-US" sz="6600" b="1" dirty="0" smtClean="0"/>
              <a:t>Eliminate distractions</a:t>
            </a:r>
            <a:endParaRPr lang="en-US" sz="6600" b="1" dirty="0"/>
          </a:p>
        </p:txBody>
      </p:sp>
    </p:spTree>
    <p:custDataLst>
      <p:tags r:id="rId1"/>
    </p:custDataLst>
    <p:extLst>
      <p:ext uri="{BB962C8B-B14F-4D97-AF65-F5344CB8AC3E}">
        <p14:creationId xmlns:p14="http://schemas.microsoft.com/office/powerpoint/2010/main" val="23368456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HALLCSW\Local Settings\Temporary Internet Files\Content.IE5\80QXVEEB\MPj04266450000[1].jpg"/>
          <p:cNvPicPr>
            <a:picLocks noChangeAspect="1" noChangeArrowheads="1"/>
          </p:cNvPicPr>
          <p:nvPr/>
        </p:nvPicPr>
        <p:blipFill rotWithShape="1">
          <a:blip r:embed="rId3" cstate="print"/>
          <a:srcRect t="21926" b="26667"/>
          <a:stretch/>
        </p:blipFill>
        <p:spPr bwMode="auto">
          <a:xfrm>
            <a:off x="1" y="-1"/>
            <a:ext cx="9189156" cy="6898255"/>
          </a:xfrm>
          <a:prstGeom prst="rect">
            <a:avLst/>
          </a:prstGeom>
          <a:noFill/>
        </p:spPr>
      </p:pic>
      <p:sp>
        <p:nvSpPr>
          <p:cNvPr id="2" name="Title 1"/>
          <p:cNvSpPr>
            <a:spLocks noGrp="1"/>
          </p:cNvSpPr>
          <p:nvPr>
            <p:ph type="title"/>
          </p:nvPr>
        </p:nvSpPr>
        <p:spPr>
          <a:xfrm>
            <a:off x="16933" y="5472289"/>
            <a:ext cx="9189156" cy="1374422"/>
          </a:xfrm>
          <a:solidFill>
            <a:srgbClr val="FFC000"/>
          </a:solidFill>
        </p:spPr>
        <p:txBody>
          <a:bodyPr/>
          <a:lstStyle/>
          <a:p>
            <a:pPr algn="ctr"/>
            <a:r>
              <a:rPr lang="en-US" sz="4400" b="1" dirty="0" smtClean="0">
                <a:solidFill>
                  <a:schemeClr val="bg1"/>
                </a:solidFill>
              </a:rPr>
              <a:t>Make a smooth transition to mealtime</a:t>
            </a:r>
            <a:endParaRPr lang="en-US" sz="4400" b="1" dirty="0">
              <a:solidFill>
                <a:schemeClr val="bg1"/>
              </a:solidFill>
            </a:endParaRPr>
          </a:p>
        </p:txBody>
      </p:sp>
    </p:spTree>
    <p:extLst>
      <p:ext uri="{BB962C8B-B14F-4D97-AF65-F5344CB8AC3E}">
        <p14:creationId xmlns:p14="http://schemas.microsoft.com/office/powerpoint/2010/main" val="1217138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Documents and Settings\CWells2\Local Settings\Temporary Internet Files\Content.IE5\2ML44MXW\MP900386365[1].jpg"/>
          <p:cNvPicPr>
            <a:picLocks noChangeAspect="1" noChangeArrowheads="1"/>
          </p:cNvPicPr>
          <p:nvPr/>
        </p:nvPicPr>
        <p:blipFill rotWithShape="1">
          <a:blip r:embed="rId4" cstate="print"/>
          <a:srcRect b="16459"/>
          <a:stretch/>
        </p:blipFill>
        <p:spPr bwMode="auto">
          <a:xfrm>
            <a:off x="0" y="1752600"/>
            <a:ext cx="9144000" cy="5105400"/>
          </a:xfrm>
          <a:prstGeom prst="rect">
            <a:avLst/>
          </a:prstGeom>
          <a:noFill/>
        </p:spPr>
      </p:pic>
      <p:sp>
        <p:nvSpPr>
          <p:cNvPr id="5" name="Rectangle 4"/>
          <p:cNvSpPr/>
          <p:nvPr/>
        </p:nvSpPr>
        <p:spPr>
          <a:xfrm>
            <a:off x="0" y="0"/>
            <a:ext cx="9144000" cy="1752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What was mealtime like for </a:t>
            </a:r>
            <a:endParaRPr lang="en-US" sz="4800" b="1" dirty="0" smtClean="0"/>
          </a:p>
          <a:p>
            <a:pPr algn="ctr"/>
            <a:r>
              <a:rPr lang="en-US" sz="4800" b="1" dirty="0" smtClean="0"/>
              <a:t>you </a:t>
            </a:r>
            <a:r>
              <a:rPr lang="en-US" sz="4800" b="1" dirty="0"/>
              <a:t>as a child?</a:t>
            </a:r>
          </a:p>
        </p:txBody>
      </p:sp>
    </p:spTree>
    <p:custDataLst>
      <p:tags r:id="rId1"/>
    </p:custDataLst>
    <p:extLst>
      <p:ext uri="{BB962C8B-B14F-4D97-AF65-F5344CB8AC3E}">
        <p14:creationId xmlns:p14="http://schemas.microsoft.com/office/powerpoint/2010/main" val="22025898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Jillian eating.JPG"/>
          <p:cNvPicPr>
            <a:picLocks noChangeAspect="1"/>
          </p:cNvPicPr>
          <p:nvPr/>
        </p:nvPicPr>
        <p:blipFill>
          <a:blip r:embed="rId4" cstate="print"/>
          <a:srcRect l="18284" t="7463" r="21766" b="32587"/>
          <a:stretch>
            <a:fillRect/>
          </a:stretch>
        </p:blipFill>
        <p:spPr>
          <a:xfrm>
            <a:off x="-1" y="0"/>
            <a:ext cx="9144001" cy="6858000"/>
          </a:xfrm>
          <a:prstGeom prst="rect">
            <a:avLst/>
          </a:prstGeom>
        </p:spPr>
      </p:pic>
      <p:sp>
        <p:nvSpPr>
          <p:cNvPr id="2" name="Title 1"/>
          <p:cNvSpPr>
            <a:spLocks noGrp="1"/>
          </p:cNvSpPr>
          <p:nvPr>
            <p:ph type="title"/>
          </p:nvPr>
        </p:nvSpPr>
        <p:spPr/>
        <p:txBody>
          <a:bodyPr>
            <a:noAutofit/>
          </a:bodyPr>
          <a:lstStyle/>
          <a:p>
            <a:r>
              <a:rPr lang="en-US" sz="6000" b="1" dirty="0" smtClean="0">
                <a:solidFill>
                  <a:schemeClr val="bg1"/>
                </a:solidFill>
              </a:rPr>
              <a:t>Show excitement and enthusiasm!</a:t>
            </a:r>
            <a:r>
              <a:rPr lang="en-US" dirty="0" smtClean="0"/>
              <a:t/>
            </a:r>
            <a:br>
              <a:rPr lang="en-US" dirty="0" smtClean="0"/>
            </a:br>
            <a:endParaRPr lang="en-US" dirty="0"/>
          </a:p>
        </p:txBody>
      </p:sp>
    </p:spTree>
    <p:custDataLst>
      <p:tags r:id="rId1"/>
    </p:custDataLst>
    <p:extLst>
      <p:ext uri="{BB962C8B-B14F-4D97-AF65-F5344CB8AC3E}">
        <p14:creationId xmlns:p14="http://schemas.microsoft.com/office/powerpoint/2010/main" val="748484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Wells2\Local Settings\Temporary Internet Files\Content.IE5\84N9WZP6\MP900175528[1].jpg"/>
          <p:cNvPicPr>
            <a:picLocks noChangeAspect="1" noChangeArrowheads="1"/>
          </p:cNvPicPr>
          <p:nvPr/>
        </p:nvPicPr>
        <p:blipFill>
          <a:blip r:embed="rId4" cstate="print"/>
          <a:srcRect r="12000"/>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Autofit/>
          </a:bodyPr>
          <a:lstStyle/>
          <a:p>
            <a:r>
              <a:rPr lang="en-US" sz="4800" b="1" dirty="0" smtClean="0"/>
              <a:t>Stress age-appropriate table manners and use child-sized eating utensils</a:t>
            </a:r>
            <a:r>
              <a:rPr lang="en-US" sz="3200" dirty="0" smtClean="0"/>
              <a:t/>
            </a:r>
            <a:br>
              <a:rPr lang="en-US" sz="3200" dirty="0" smtClean="0"/>
            </a:br>
            <a:endParaRPr lang="en-US" sz="3200" dirty="0"/>
          </a:p>
        </p:txBody>
      </p:sp>
    </p:spTree>
    <p:custDataLst>
      <p:tags r:id="rId1"/>
    </p:custDataLst>
    <p:extLst>
      <p:ext uri="{BB962C8B-B14F-4D97-AF65-F5344CB8AC3E}">
        <p14:creationId xmlns:p14="http://schemas.microsoft.com/office/powerpoint/2010/main" val="2285972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Documents and Settings\CWells2\Local Settings\Temporary Internet Files\Content.IE5\84N9WZP6\MP900446488[1].jpg"/>
          <p:cNvPicPr>
            <a:picLocks noChangeAspect="1" noChangeArrowheads="1"/>
          </p:cNvPicPr>
          <p:nvPr/>
        </p:nvPicPr>
        <p:blipFill rotWithShape="1">
          <a:blip r:embed="rId4" cstate="print"/>
          <a:srcRect t="2602" b="3053"/>
          <a:stretch/>
        </p:blipFill>
        <p:spPr bwMode="auto">
          <a:xfrm>
            <a:off x="0" y="1126760"/>
            <a:ext cx="9144000" cy="5751227"/>
          </a:xfrm>
          <a:prstGeom prst="rect">
            <a:avLst/>
          </a:prstGeom>
          <a:noFill/>
        </p:spPr>
      </p:pic>
      <p:sp>
        <p:nvSpPr>
          <p:cNvPr id="2" name="Title 1"/>
          <p:cNvSpPr>
            <a:spLocks noGrp="1"/>
          </p:cNvSpPr>
          <p:nvPr>
            <p:ph type="title"/>
          </p:nvPr>
        </p:nvSpPr>
        <p:spPr>
          <a:xfrm>
            <a:off x="0" y="0"/>
            <a:ext cx="9144000" cy="1371600"/>
          </a:xfrm>
          <a:solidFill>
            <a:srgbClr val="C00000"/>
          </a:solidFill>
        </p:spPr>
        <p:txBody>
          <a:bodyPr>
            <a:noAutofit/>
          </a:bodyPr>
          <a:lstStyle/>
          <a:p>
            <a:pPr algn="ctr">
              <a:spcBef>
                <a:spcPts val="600"/>
              </a:spcBef>
            </a:pPr>
            <a:r>
              <a:rPr lang="en-US" sz="4800" b="1" dirty="0" smtClean="0">
                <a:solidFill>
                  <a:schemeClr val="bg1"/>
                </a:solidFill>
              </a:rPr>
              <a:t>Dine “family-style” if possible</a:t>
            </a:r>
            <a:endParaRPr lang="en-US" sz="4800" dirty="0">
              <a:solidFill>
                <a:schemeClr val="bg1"/>
              </a:solidFill>
            </a:endParaRPr>
          </a:p>
        </p:txBody>
      </p:sp>
    </p:spTree>
    <p:custDataLst>
      <p:tags r:id="rId1"/>
    </p:custDataLst>
    <p:extLst>
      <p:ext uri="{BB962C8B-B14F-4D97-AF65-F5344CB8AC3E}">
        <p14:creationId xmlns:p14="http://schemas.microsoft.com/office/powerpoint/2010/main" val="23712536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447800"/>
            <a:ext cx="4114800" cy="1143000"/>
          </a:xfrm>
        </p:spPr>
        <p:txBody>
          <a:bodyPr>
            <a:normAutofit fontScale="90000"/>
          </a:bodyPr>
          <a:lstStyle/>
          <a:p>
            <a:pPr algn="ctr"/>
            <a:r>
              <a:rPr lang="en-US" sz="6700" b="1" dirty="0" smtClean="0"/>
              <a:t>Teach how to politely decline food</a:t>
            </a:r>
            <a:r>
              <a:rPr lang="en-US" dirty="0" smtClean="0"/>
              <a:t/>
            </a:r>
            <a:br>
              <a:rPr lang="en-US" dirty="0" smtClean="0"/>
            </a:br>
            <a:endParaRPr lang="en-US" dirty="0"/>
          </a:p>
        </p:txBody>
      </p:sp>
      <p:pic>
        <p:nvPicPr>
          <p:cNvPr id="5123" name="Picture 3" descr="C:\Documents and Settings\CWells2\Local Settings\Temporary Internet Files\Content.IE5\K4QYUG7O\MP900442231[1].jpg"/>
          <p:cNvPicPr>
            <a:picLocks noChangeAspect="1" noChangeArrowheads="1"/>
          </p:cNvPicPr>
          <p:nvPr/>
        </p:nvPicPr>
        <p:blipFill>
          <a:blip r:embed="rId4" cstate="print"/>
          <a:srcRect/>
          <a:stretch>
            <a:fillRect/>
          </a:stretch>
        </p:blipFill>
        <p:spPr bwMode="auto">
          <a:xfrm>
            <a:off x="0" y="304800"/>
            <a:ext cx="4114800" cy="6172200"/>
          </a:xfrm>
          <a:prstGeom prst="rect">
            <a:avLst/>
          </a:prstGeom>
          <a:noFill/>
        </p:spPr>
      </p:pic>
    </p:spTree>
    <p:custDataLst>
      <p:tags r:id="rId1"/>
    </p:custDataLst>
    <p:extLst>
      <p:ext uri="{BB962C8B-B14F-4D97-AF65-F5344CB8AC3E}">
        <p14:creationId xmlns:p14="http://schemas.microsoft.com/office/powerpoint/2010/main" val="27408014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386" y="257845"/>
            <a:ext cx="8229600" cy="1143000"/>
          </a:xfrm>
        </p:spPr>
        <p:txBody>
          <a:bodyPr>
            <a:normAutofit/>
          </a:bodyPr>
          <a:lstStyle/>
          <a:p>
            <a:r>
              <a:rPr lang="en-US" sz="5400" b="1" dirty="0" smtClean="0"/>
              <a:t>Table Talkers</a:t>
            </a:r>
            <a:endParaRPr lang="en-US" sz="5400" b="1" dirty="0"/>
          </a:p>
        </p:txBody>
      </p:sp>
      <p:sp>
        <p:nvSpPr>
          <p:cNvPr id="3" name="Content Placeholder 2"/>
          <p:cNvSpPr>
            <a:spLocks noGrp="1"/>
          </p:cNvSpPr>
          <p:nvPr>
            <p:ph type="body" sz="quarter" idx="10"/>
          </p:nvPr>
        </p:nvSpPr>
        <p:spPr>
          <a:xfrm>
            <a:off x="762000" y="1498600"/>
            <a:ext cx="3962400" cy="4673600"/>
          </a:xfrm>
        </p:spPr>
        <p:txBody>
          <a:bodyPr>
            <a:normAutofit/>
          </a:bodyPr>
          <a:lstStyle/>
          <a:p>
            <a:pPr marL="342900" indent="-342900">
              <a:buFont typeface="Arial" panose="020B0604020202020204" pitchFamily="34" charset="0"/>
              <a:buChar char="•"/>
            </a:pPr>
            <a:r>
              <a:rPr lang="en-US" dirty="0" smtClean="0"/>
              <a:t>Cut apart and place cards into bowl.</a:t>
            </a:r>
          </a:p>
          <a:p>
            <a:pPr marL="342900" indent="-342900">
              <a:buFont typeface="Arial" panose="020B0604020202020204" pitchFamily="34" charset="0"/>
              <a:buChar char="•"/>
            </a:pPr>
            <a:r>
              <a:rPr lang="en-US" dirty="0" smtClean="0"/>
              <a:t>Have children take turns drawing one each day.</a:t>
            </a:r>
          </a:p>
          <a:p>
            <a:pPr marL="342900" indent="-342900">
              <a:buFont typeface="Arial" panose="020B0604020202020204" pitchFamily="34" charset="0"/>
              <a:buChar char="•"/>
            </a:pPr>
            <a:r>
              <a:rPr lang="en-US" dirty="0" smtClean="0"/>
              <a:t>Fun for kids and a great way to increase vocabulary and creative thinking.</a:t>
            </a:r>
          </a:p>
          <a:p>
            <a:pPr marL="342900" indent="-342900">
              <a:buFont typeface="Arial" panose="020B0604020202020204" pitchFamily="34" charset="0"/>
              <a:buChar char="•"/>
            </a:pPr>
            <a:endParaRPr lang="en-US" dirty="0"/>
          </a:p>
        </p:txBody>
      </p:sp>
      <p:sp>
        <p:nvSpPr>
          <p:cNvPr id="4" name="TextBox 3"/>
          <p:cNvSpPr txBox="1"/>
          <p:nvPr/>
        </p:nvSpPr>
        <p:spPr>
          <a:xfrm>
            <a:off x="1295400" y="6131312"/>
            <a:ext cx="7848600" cy="461665"/>
          </a:xfrm>
          <a:prstGeom prst="rect">
            <a:avLst/>
          </a:prstGeom>
          <a:noFill/>
        </p:spPr>
        <p:txBody>
          <a:bodyPr wrap="square" rtlCol="0">
            <a:spAutoFit/>
          </a:bodyPr>
          <a:lstStyle/>
          <a:p>
            <a:r>
              <a:rPr lang="en-US" sz="2400" dirty="0">
                <a:hlinkClick r:id="rId5"/>
              </a:rPr>
              <a:t>http://</a:t>
            </a:r>
            <a:r>
              <a:rPr lang="en-US" sz="2400" dirty="0" smtClean="0">
                <a:hlinkClick r:id="rId5"/>
              </a:rPr>
              <a:t>food.unl.edu/table-talkers-young-children</a:t>
            </a:r>
            <a:r>
              <a:rPr lang="en-US" sz="2400" dirty="0" smtClean="0"/>
              <a:t> </a:t>
            </a:r>
            <a:endParaRPr lang="en-US" sz="2400" dirty="0"/>
          </a:p>
        </p:txBody>
      </p:sp>
      <p:graphicFrame>
        <p:nvGraphicFramePr>
          <p:cNvPr id="8" name="Object 7"/>
          <p:cNvGraphicFramePr>
            <a:graphicFrameLocks noChangeAspect="1"/>
          </p:cNvGraphicFramePr>
          <p:nvPr>
            <p:extLst>
              <p:ext uri="{D42A27DB-BD31-4B8C-83A1-F6EECF244321}">
                <p14:modId xmlns:p14="http://schemas.microsoft.com/office/powerpoint/2010/main" val="2203427275"/>
              </p:ext>
            </p:extLst>
          </p:nvPr>
        </p:nvGraphicFramePr>
        <p:xfrm>
          <a:off x="4876800" y="1161254"/>
          <a:ext cx="3635375" cy="4705035"/>
        </p:xfrm>
        <a:graphic>
          <a:graphicData uri="http://schemas.openxmlformats.org/presentationml/2006/ole">
            <mc:AlternateContent xmlns:mc="http://schemas.openxmlformats.org/markup-compatibility/2006">
              <mc:Choice xmlns:v="urn:schemas-microsoft-com:vml" Requires="v">
                <p:oleObj spid="_x0000_s1037" name="Acrobat Document" r:id="rId6" imgW="5829300" imgH="7543800" progId="AcroExch.Document.DC">
                  <p:embed/>
                </p:oleObj>
              </mc:Choice>
              <mc:Fallback>
                <p:oleObj name="Acrobat Document" r:id="rId6" imgW="5829300" imgH="7543800" progId="AcroExch.Document.DC">
                  <p:embed/>
                  <p:pic>
                    <p:nvPicPr>
                      <p:cNvPr id="0" name=""/>
                      <p:cNvPicPr/>
                      <p:nvPr/>
                    </p:nvPicPr>
                    <p:blipFill>
                      <a:blip r:embed="rId7"/>
                      <a:stretch>
                        <a:fillRect/>
                      </a:stretch>
                    </p:blipFill>
                    <p:spPr>
                      <a:xfrm>
                        <a:off x="4876800" y="1161254"/>
                        <a:ext cx="3635375" cy="4705035"/>
                      </a:xfrm>
                      <a:prstGeom prst="rect">
                        <a:avLst/>
                      </a:prstGeom>
                      <a:ln w="3175">
                        <a:solidFill>
                          <a:schemeClr val="tx1"/>
                        </a:solidFill>
                      </a:ln>
                    </p:spPr>
                  </p:pic>
                </p:oleObj>
              </mc:Fallback>
            </mc:AlternateContent>
          </a:graphicData>
        </a:graphic>
      </p:graphicFrame>
    </p:spTree>
    <p:custDataLst>
      <p:tags r:id="rId2"/>
    </p:custDataLst>
    <p:extLst>
      <p:ext uri="{BB962C8B-B14F-4D97-AF65-F5344CB8AC3E}">
        <p14:creationId xmlns:p14="http://schemas.microsoft.com/office/powerpoint/2010/main" val="34805045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056" y="304800"/>
            <a:ext cx="8229600" cy="1143000"/>
          </a:xfrm>
        </p:spPr>
        <p:txBody>
          <a:bodyPr>
            <a:normAutofit/>
          </a:bodyPr>
          <a:lstStyle/>
          <a:p>
            <a:r>
              <a:rPr lang="en-US" sz="4800" dirty="0" smtClean="0"/>
              <a:t>References and Resources:</a:t>
            </a:r>
            <a:endParaRPr lang="en-US" sz="4800" dirty="0"/>
          </a:p>
        </p:txBody>
      </p:sp>
      <p:sp>
        <p:nvSpPr>
          <p:cNvPr id="4" name="Content Placeholder 3"/>
          <p:cNvSpPr>
            <a:spLocks noGrp="1"/>
          </p:cNvSpPr>
          <p:nvPr>
            <p:ph type="body" sz="quarter" idx="10"/>
          </p:nvPr>
        </p:nvSpPr>
        <p:spPr>
          <a:xfrm>
            <a:off x="342900" y="1066800"/>
            <a:ext cx="8001000" cy="5638800"/>
          </a:xfrm>
        </p:spPr>
        <p:txBody>
          <a:bodyPr>
            <a:normAutofit/>
          </a:bodyPr>
          <a:lstStyle/>
          <a:p>
            <a:pPr marL="457200" indent="-457200">
              <a:buFont typeface="+mj-lt"/>
              <a:buAutoNum type="arabicPeriod"/>
            </a:pPr>
            <a:r>
              <a:rPr lang="en-US" sz="1600" b="0" dirty="0" smtClean="0"/>
              <a:t>Beauchamp</a:t>
            </a:r>
            <a:r>
              <a:rPr lang="en-US" sz="1600" b="0" dirty="0"/>
              <a:t>, G. &amp; </a:t>
            </a:r>
            <a:r>
              <a:rPr lang="en-US" sz="1600" b="0" dirty="0" err="1"/>
              <a:t>Mennella</a:t>
            </a:r>
            <a:r>
              <a:rPr lang="en-US" sz="1600" b="0" dirty="0"/>
              <a:t>, J. (2009). Early flavor learning and its impact on later feeding behavior. Journal of Pediatric Gastroenterology and Nutrition 48, S25–S30. </a:t>
            </a:r>
          </a:p>
          <a:p>
            <a:pPr marL="457200" indent="-457200">
              <a:buFont typeface="+mj-lt"/>
              <a:buAutoNum type="arabicPeriod"/>
            </a:pPr>
            <a:r>
              <a:rPr lang="en-US" sz="1600" b="0" dirty="0" smtClean="0"/>
              <a:t>Birch</a:t>
            </a:r>
            <a:r>
              <a:rPr lang="en-US" sz="1600" b="0" dirty="0"/>
              <a:t>, L. (1999). Development of food preferences. Annual Review of Nutrition 19, 41–62</a:t>
            </a:r>
            <a:r>
              <a:rPr lang="en-US" sz="1600" b="0" dirty="0" smtClean="0"/>
              <a:t>.</a:t>
            </a:r>
          </a:p>
          <a:p>
            <a:pPr marL="457200" indent="-457200">
              <a:buFont typeface="+mj-lt"/>
              <a:buAutoNum type="arabicPeriod"/>
            </a:pPr>
            <a:r>
              <a:rPr lang="en-US" sz="1600" dirty="0" smtClean="0"/>
              <a:t>Create a Positive Meal Environment (2016). UDSA’s </a:t>
            </a:r>
            <a:r>
              <a:rPr lang="en-US" sz="1600" dirty="0"/>
              <a:t>Nutrition and Wellness Tips for Young </a:t>
            </a:r>
            <a:r>
              <a:rPr lang="en-US" sz="1600" dirty="0" smtClean="0"/>
              <a:t>Children. Retrieved from: </a:t>
            </a:r>
            <a:r>
              <a:rPr lang="en-US" sz="1600" dirty="0">
                <a:hlinkClick r:id="rId4"/>
              </a:rPr>
              <a:t>http://</a:t>
            </a:r>
            <a:r>
              <a:rPr lang="en-US" sz="1600" dirty="0" smtClean="0">
                <a:hlinkClick r:id="rId4"/>
              </a:rPr>
              <a:t>www.fns.usda.gov/sites/default/files/tn/Supplement_D.PDF</a:t>
            </a:r>
            <a:r>
              <a:rPr lang="en-US" sz="1600" dirty="0" smtClean="0"/>
              <a:t>  </a:t>
            </a:r>
            <a:endParaRPr lang="en-US" sz="1600" b="0" dirty="0"/>
          </a:p>
          <a:p>
            <a:pPr marL="457200" indent="-457200">
              <a:buFont typeface="+mj-lt"/>
              <a:buAutoNum type="arabicPeriod"/>
            </a:pPr>
            <a:r>
              <a:rPr lang="en-US" sz="1600" b="0" dirty="0" smtClean="0"/>
              <a:t>Cooke </a:t>
            </a:r>
            <a:r>
              <a:rPr lang="en-US" sz="1600" b="0" dirty="0"/>
              <a:t>LJ, Haworth CM, Wardle J. (2007). Genetic and environmental Influences on Children's Food </a:t>
            </a:r>
            <a:r>
              <a:rPr lang="en-US" sz="1600" b="0" dirty="0" err="1"/>
              <a:t>Neophobia</a:t>
            </a:r>
            <a:r>
              <a:rPr lang="en-US" sz="1600" b="0" dirty="0"/>
              <a:t>. American Journal of Clinical Nutrition, vol. 86 no. 2 </a:t>
            </a:r>
            <a:r>
              <a:rPr lang="en-US" sz="1600" b="0" dirty="0" smtClean="0"/>
              <a:t>428-433.</a:t>
            </a:r>
            <a:endParaRPr lang="en-US" sz="1600" b="0" dirty="0"/>
          </a:p>
          <a:p>
            <a:pPr marL="457200" indent="-457200">
              <a:buFont typeface="+mj-lt"/>
              <a:buAutoNum type="arabicPeriod"/>
            </a:pPr>
            <a:r>
              <a:rPr lang="en-US" sz="1600" b="0" dirty="0" smtClean="0"/>
              <a:t>Danaher </a:t>
            </a:r>
            <a:r>
              <a:rPr lang="en-US" sz="1600" b="0" dirty="0"/>
              <a:t>C, Fredericks, C, Bryson, SW, </a:t>
            </a:r>
            <a:r>
              <a:rPr lang="en-US" sz="1600" b="0" dirty="0" err="1"/>
              <a:t>Agras</a:t>
            </a:r>
            <a:r>
              <a:rPr lang="en-US" sz="1600" b="0" dirty="0"/>
              <a:t>, WS, Ritchie, L. (2011). Early childhood feeding practices improved after short-term pilot intervention with pediatricians and parents. Childhood Obesity, Volume 7, Number 6.</a:t>
            </a:r>
          </a:p>
          <a:p>
            <a:pPr marL="457200" indent="-457200">
              <a:buFont typeface="+mj-lt"/>
              <a:buAutoNum type="arabicPeriod"/>
            </a:pPr>
            <a:r>
              <a:rPr lang="en-US" sz="1600" b="0" dirty="0" smtClean="0"/>
              <a:t>Fisher </a:t>
            </a:r>
            <a:r>
              <a:rPr lang="en-US" sz="1600" b="0" dirty="0"/>
              <a:t>JO, </a:t>
            </a:r>
            <a:r>
              <a:rPr lang="en-US" sz="1600" b="0" dirty="0" err="1"/>
              <a:t>Mennella</a:t>
            </a:r>
            <a:r>
              <a:rPr lang="en-US" sz="1600" b="0" dirty="0"/>
              <a:t> JA, Hughes SO, Liu Y, Mendoza PM, Patrick H. (2012). Offering “dip” promotes intake of a moderately-liked raw vegetable among preschoolers with genetic sensitivity to bitterness. Journal of the Academy of Nutrition and Dietetics. 112(2):235-45</a:t>
            </a:r>
            <a:r>
              <a:rPr lang="en-US" sz="1600" b="0" dirty="0" smtClean="0"/>
              <a:t>.</a:t>
            </a:r>
          </a:p>
          <a:p>
            <a:pPr marL="457200" indent="-457200">
              <a:buFont typeface="+mj-lt"/>
              <a:buAutoNum type="arabicPeriod"/>
            </a:pPr>
            <a:r>
              <a:rPr lang="en-US" sz="1600" dirty="0"/>
              <a:t>Food </a:t>
            </a:r>
            <a:r>
              <a:rPr lang="en-US" sz="1600" dirty="0" smtClean="0"/>
              <a:t>Jags (2015). </a:t>
            </a:r>
            <a:r>
              <a:rPr lang="en-US" sz="1600" dirty="0"/>
              <a:t>MedlinePlus, U.S. National Library of </a:t>
            </a:r>
            <a:r>
              <a:rPr lang="en-US" sz="1600" dirty="0" smtClean="0"/>
              <a:t>Medicine. Retrieved from: </a:t>
            </a:r>
            <a:r>
              <a:rPr lang="en-US" sz="1600" dirty="0" smtClean="0">
                <a:hlinkClick r:id="rId5"/>
              </a:rPr>
              <a:t>http</a:t>
            </a:r>
            <a:r>
              <a:rPr lang="en-US" sz="1600" dirty="0">
                <a:hlinkClick r:id="rId5"/>
              </a:rPr>
              <a:t>://</a:t>
            </a:r>
            <a:r>
              <a:rPr lang="en-US" sz="1600" dirty="0" smtClean="0">
                <a:hlinkClick r:id="rId5"/>
              </a:rPr>
              <a:t>www.nlm.nih.gov/medlineplus/ency/article/002425.htm</a:t>
            </a:r>
            <a:r>
              <a:rPr lang="en-US" sz="1600" dirty="0" smtClean="0"/>
              <a:t>  </a:t>
            </a:r>
            <a:endParaRPr lang="en-US" sz="1600" dirty="0"/>
          </a:p>
          <a:p>
            <a:pPr marL="0" indent="0">
              <a:buNone/>
            </a:pPr>
            <a:endParaRPr lang="en-US" dirty="0" smtClean="0"/>
          </a:p>
          <a:p>
            <a:endParaRPr lang="en-US" dirty="0"/>
          </a:p>
        </p:txBody>
      </p:sp>
    </p:spTree>
    <p:custDataLst>
      <p:tags r:id="rId1"/>
    </p:custDataLst>
    <p:extLst>
      <p:ext uri="{BB962C8B-B14F-4D97-AF65-F5344CB8AC3E}">
        <p14:creationId xmlns:p14="http://schemas.microsoft.com/office/powerpoint/2010/main" val="27371372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24556"/>
            <a:ext cx="8229600" cy="1143000"/>
          </a:xfrm>
        </p:spPr>
        <p:txBody>
          <a:bodyPr>
            <a:normAutofit/>
          </a:bodyPr>
          <a:lstStyle/>
          <a:p>
            <a:r>
              <a:rPr lang="en-US" sz="4800" dirty="0" smtClean="0"/>
              <a:t>References and Resources:</a:t>
            </a:r>
            <a:endParaRPr lang="en-US" sz="4800" dirty="0"/>
          </a:p>
        </p:txBody>
      </p:sp>
      <p:sp>
        <p:nvSpPr>
          <p:cNvPr id="4" name="Content Placeholder 3"/>
          <p:cNvSpPr>
            <a:spLocks noGrp="1"/>
          </p:cNvSpPr>
          <p:nvPr>
            <p:ph type="body" sz="quarter" idx="10"/>
          </p:nvPr>
        </p:nvSpPr>
        <p:spPr>
          <a:xfrm>
            <a:off x="609600" y="1143000"/>
            <a:ext cx="7162800" cy="4978400"/>
          </a:xfrm>
        </p:spPr>
        <p:txBody>
          <a:bodyPr>
            <a:normAutofit fontScale="55000" lnSpcReduction="20000"/>
          </a:bodyPr>
          <a:lstStyle/>
          <a:p>
            <a:pPr marL="514350" indent="-514350">
              <a:buFont typeface="+mj-lt"/>
              <a:buAutoNum type="arabicPeriod" startAt="8"/>
            </a:pPr>
            <a:r>
              <a:rPr lang="en-US" sz="2900" dirty="0"/>
              <a:t>Health and Nutrition Information for Preschoolers, USDA’s </a:t>
            </a:r>
            <a:r>
              <a:rPr lang="en-US" sz="2900" dirty="0" err="1"/>
              <a:t>ChooseMyPlate</a:t>
            </a:r>
            <a:r>
              <a:rPr lang="en-US" sz="2900" dirty="0"/>
              <a:t>: Retrieved from: </a:t>
            </a:r>
            <a:br>
              <a:rPr lang="en-US" sz="2900" dirty="0"/>
            </a:br>
            <a:r>
              <a:rPr lang="en-US" sz="2900" dirty="0">
                <a:hlinkClick r:id="rId4"/>
              </a:rPr>
              <a:t>https://</a:t>
            </a:r>
            <a:r>
              <a:rPr lang="en-US" sz="2900" dirty="0" smtClean="0">
                <a:hlinkClick r:id="rId4"/>
              </a:rPr>
              <a:t>www.choosemyplate.gov/health-and-nutrition-information</a:t>
            </a:r>
            <a:r>
              <a:rPr lang="en-US" sz="2900" dirty="0" smtClean="0"/>
              <a:t>  </a:t>
            </a:r>
          </a:p>
          <a:p>
            <a:pPr marL="514350" indent="-514350">
              <a:buFont typeface="+mj-lt"/>
              <a:buAutoNum type="arabicPeriod" startAt="8"/>
            </a:pPr>
            <a:r>
              <a:rPr lang="en-US" sz="2900" dirty="0" smtClean="0"/>
              <a:t>Mealtime </a:t>
            </a:r>
            <a:r>
              <a:rPr lang="en-US" sz="2900" dirty="0"/>
              <a:t>Environment, Healthy and Active </a:t>
            </a:r>
            <a:r>
              <a:rPr lang="en-US" sz="2900" dirty="0" smtClean="0"/>
              <a:t>Preschoolers. The </a:t>
            </a:r>
            <a:r>
              <a:rPr lang="en-US" sz="2900" dirty="0"/>
              <a:t>California Department of Education. </a:t>
            </a:r>
            <a:r>
              <a:rPr lang="en-US" sz="2900" dirty="0">
                <a:hlinkClick r:id="rId5"/>
              </a:rPr>
              <a:t>http://www.healthypreschoolers.com/?</a:t>
            </a:r>
            <a:r>
              <a:rPr lang="en-US" sz="2900" dirty="0" smtClean="0">
                <a:hlinkClick r:id="rId5"/>
              </a:rPr>
              <a:t>page_id=23</a:t>
            </a:r>
            <a:r>
              <a:rPr lang="en-US" sz="2900" dirty="0" smtClean="0"/>
              <a:t>  </a:t>
            </a:r>
            <a:endParaRPr lang="en-US" sz="2900" dirty="0"/>
          </a:p>
          <a:p>
            <a:pPr marL="514350" indent="-514350">
              <a:buFont typeface="+mj-lt"/>
              <a:buAutoNum type="arabicPeriod" startAt="8"/>
            </a:pPr>
            <a:r>
              <a:rPr lang="en-US" sz="2900" b="0" dirty="0" err="1" smtClean="0"/>
              <a:t>Knaapila</a:t>
            </a:r>
            <a:r>
              <a:rPr lang="en-US" sz="2900" b="0" dirty="0" smtClean="0"/>
              <a:t> </a:t>
            </a:r>
            <a:r>
              <a:rPr lang="en-US" sz="2900" b="0" dirty="0"/>
              <a:t>A, </a:t>
            </a:r>
            <a:r>
              <a:rPr lang="en-US" sz="2900" b="0" dirty="0" err="1"/>
              <a:t>Tuorila</a:t>
            </a:r>
            <a:r>
              <a:rPr lang="en-US" sz="2900" b="0" dirty="0"/>
              <a:t> H, </a:t>
            </a:r>
            <a:r>
              <a:rPr lang="en-US" sz="2900" b="0" dirty="0" err="1"/>
              <a:t>Silventoinen</a:t>
            </a:r>
            <a:r>
              <a:rPr lang="en-US" sz="2900" b="0" dirty="0"/>
              <a:t> K, </a:t>
            </a:r>
            <a:r>
              <a:rPr lang="en-US" sz="2900" b="0" dirty="0" err="1"/>
              <a:t>Keskitalo</a:t>
            </a:r>
            <a:r>
              <a:rPr lang="en-US" sz="2900" b="0" dirty="0"/>
              <a:t> K, et al. 2007. Food </a:t>
            </a:r>
            <a:r>
              <a:rPr lang="en-US" sz="2900" b="0" dirty="0" err="1"/>
              <a:t>neophobia</a:t>
            </a:r>
            <a:r>
              <a:rPr lang="en-US" sz="2900" b="0" dirty="0"/>
              <a:t> shows heritable variation in humans. </a:t>
            </a:r>
            <a:r>
              <a:rPr lang="en-US" sz="2900" b="0" dirty="0" err="1"/>
              <a:t>Physiol</a:t>
            </a:r>
            <a:r>
              <a:rPr lang="en-US" sz="2900" b="0" dirty="0"/>
              <a:t> </a:t>
            </a:r>
            <a:r>
              <a:rPr lang="en-US" sz="2900" b="0" dirty="0" err="1"/>
              <a:t>Behav</a:t>
            </a:r>
            <a:r>
              <a:rPr lang="en-US" sz="2900" b="0" dirty="0"/>
              <a:t> 91(5): 573-578.</a:t>
            </a:r>
          </a:p>
          <a:p>
            <a:pPr marL="514350" indent="-514350">
              <a:buFont typeface="+mj-lt"/>
              <a:buAutoNum type="arabicPeriod" startAt="8"/>
            </a:pPr>
            <a:r>
              <a:rPr lang="en-US" sz="2900" b="0" dirty="0" smtClean="0"/>
              <a:t>Memorable </a:t>
            </a:r>
            <a:r>
              <a:rPr lang="en-US" sz="2900" b="0" dirty="0"/>
              <a:t>Mealtimes:  Putting it all Together, National Food Service Management Institute, No. 1, </a:t>
            </a:r>
            <a:r>
              <a:rPr lang="en-US" sz="2900" b="0" dirty="0" smtClean="0"/>
              <a:t>2009. Retrieved from: </a:t>
            </a:r>
            <a:r>
              <a:rPr lang="en-US" sz="2900" b="0" dirty="0" smtClean="0">
                <a:hlinkClick r:id="rId6"/>
              </a:rPr>
              <a:t>http</a:t>
            </a:r>
            <a:r>
              <a:rPr lang="en-US" sz="2900" b="0" dirty="0">
                <a:hlinkClick r:id="rId6"/>
              </a:rPr>
              <a:t>://</a:t>
            </a:r>
            <a:r>
              <a:rPr lang="en-US" sz="2900" b="0" dirty="0" smtClean="0">
                <a:hlinkClick r:id="rId6"/>
              </a:rPr>
              <a:t>www.eed.state.ak.us/tls/cnp/pdf/CACFP_MealTimeMemo_01.pdf</a:t>
            </a:r>
            <a:r>
              <a:rPr lang="en-US" sz="2900" b="0" dirty="0" smtClean="0"/>
              <a:t>   </a:t>
            </a:r>
            <a:endParaRPr lang="en-US" sz="2900" b="0" dirty="0"/>
          </a:p>
          <a:p>
            <a:pPr marL="514350" indent="-514350">
              <a:buFont typeface="+mj-lt"/>
              <a:buAutoNum type="arabicPeriod" startAt="8"/>
            </a:pPr>
            <a:r>
              <a:rPr lang="en-US" sz="2900" b="0" dirty="0" err="1" smtClean="0"/>
              <a:t>Salvy</a:t>
            </a:r>
            <a:r>
              <a:rPr lang="en-US" sz="2900" b="0" dirty="0" smtClean="0"/>
              <a:t> </a:t>
            </a:r>
            <a:r>
              <a:rPr lang="en-US" sz="2900" b="0" dirty="0"/>
              <a:t>S.J., de la </a:t>
            </a:r>
            <a:r>
              <a:rPr lang="en-US" sz="2900" b="0" dirty="0" err="1"/>
              <a:t>Haye</a:t>
            </a:r>
            <a:r>
              <a:rPr lang="en-US" sz="2900" b="0" dirty="0"/>
              <a:t> K., </a:t>
            </a:r>
            <a:r>
              <a:rPr lang="en-US" sz="2900" b="0" dirty="0" err="1"/>
              <a:t>Bowker</a:t>
            </a:r>
            <a:r>
              <a:rPr lang="en-US" sz="2900" b="0" dirty="0"/>
              <a:t> J.C., </a:t>
            </a:r>
            <a:r>
              <a:rPr lang="en-US" sz="2900" b="0" dirty="0" err="1"/>
              <a:t>Hermans</a:t>
            </a:r>
            <a:r>
              <a:rPr lang="en-US" sz="2900" b="0" dirty="0"/>
              <a:t> R.C. (2012). Influence of peers and friends on children's and adolescents' eating and activity behaviors. </a:t>
            </a:r>
            <a:r>
              <a:rPr lang="en-US" sz="2900" b="0" dirty="0" err="1"/>
              <a:t>Physiol</a:t>
            </a:r>
            <a:r>
              <a:rPr lang="en-US" sz="2900" b="0" dirty="0"/>
              <a:t> </a:t>
            </a:r>
            <a:r>
              <a:rPr lang="en-US" sz="2900" b="0" dirty="0" err="1"/>
              <a:t>Behav</a:t>
            </a:r>
            <a:r>
              <a:rPr lang="en-US" sz="2900" b="0" dirty="0"/>
              <a:t>. 106(3):369-78.</a:t>
            </a:r>
          </a:p>
          <a:p>
            <a:pPr marL="514350" indent="-514350">
              <a:buFont typeface="+mj-lt"/>
              <a:buAutoNum type="arabicPeriod" startAt="8"/>
            </a:pPr>
            <a:r>
              <a:rPr lang="en-US" sz="2900" b="0" dirty="0" err="1" smtClean="0"/>
              <a:t>Satter</a:t>
            </a:r>
            <a:r>
              <a:rPr lang="en-US" sz="2900" b="0" dirty="0"/>
              <a:t>, E. (2007).  Eating competence: definition and evidence for the </a:t>
            </a:r>
            <a:r>
              <a:rPr lang="en-US" sz="2900" b="0" dirty="0" err="1"/>
              <a:t>Satter</a:t>
            </a:r>
            <a:r>
              <a:rPr lang="en-US" sz="2900" b="0" dirty="0"/>
              <a:t> Eating Competence Model. J </a:t>
            </a:r>
            <a:r>
              <a:rPr lang="en-US" sz="2900" b="0" dirty="0" err="1"/>
              <a:t>Nutr</a:t>
            </a:r>
            <a:r>
              <a:rPr lang="en-US" sz="2900" b="0" dirty="0"/>
              <a:t> </a:t>
            </a:r>
            <a:r>
              <a:rPr lang="en-US" sz="2900" b="0" dirty="0" err="1"/>
              <a:t>Educ</a:t>
            </a:r>
            <a:r>
              <a:rPr lang="en-US" sz="2900" b="0" dirty="0"/>
              <a:t> Behav;39:S142-S153</a:t>
            </a:r>
            <a:r>
              <a:rPr lang="en-US" sz="2900" b="0" dirty="0" smtClean="0"/>
              <a:t>.</a:t>
            </a:r>
          </a:p>
          <a:p>
            <a:pPr marL="514350" indent="-514350">
              <a:buFont typeface="+mj-lt"/>
              <a:buAutoNum type="arabicPeriod" startAt="8"/>
            </a:pPr>
            <a:r>
              <a:rPr lang="en-US" sz="2900" dirty="0" err="1"/>
              <a:t>Satter</a:t>
            </a:r>
            <a:r>
              <a:rPr lang="en-US" sz="2900" dirty="0"/>
              <a:t>, E. Ellyn </a:t>
            </a:r>
            <a:r>
              <a:rPr lang="en-US" sz="2900" dirty="0" err="1"/>
              <a:t>Satter’s</a:t>
            </a:r>
            <a:r>
              <a:rPr lang="en-US" sz="2900" dirty="0"/>
              <a:t> Division of Responsibility in Feeding. Retrieved from </a:t>
            </a:r>
            <a:r>
              <a:rPr lang="en-US" sz="2900" dirty="0">
                <a:hlinkClick r:id="rId7"/>
              </a:rPr>
              <a:t>http://</a:t>
            </a:r>
            <a:r>
              <a:rPr lang="en-US" sz="2900" dirty="0" smtClean="0">
                <a:hlinkClick r:id="rId7"/>
              </a:rPr>
              <a:t>ellynsatterinstitute.org/dor/divisionofresponsibilityinfeeding.php</a:t>
            </a:r>
            <a:r>
              <a:rPr lang="en-US" sz="2900" dirty="0" smtClean="0"/>
              <a:t>  </a:t>
            </a:r>
            <a:endParaRPr lang="en-US" sz="2900" b="0" dirty="0"/>
          </a:p>
          <a:p>
            <a:pPr marL="514350" indent="-514350">
              <a:buFont typeface="+mj-lt"/>
              <a:buAutoNum type="arabicPeriod" startAt="8"/>
            </a:pPr>
            <a:r>
              <a:rPr lang="en-US" sz="2900" b="0" dirty="0" smtClean="0"/>
              <a:t>The </a:t>
            </a:r>
            <a:r>
              <a:rPr lang="en-US" sz="2900" b="0" dirty="0"/>
              <a:t>Picky Eater, National Food Service Management Institute, Jan. </a:t>
            </a:r>
            <a:r>
              <a:rPr lang="en-US" sz="2900" b="0" dirty="0" smtClean="0"/>
              <a:t>2011. Retrieved from: </a:t>
            </a:r>
            <a:r>
              <a:rPr lang="en-US" sz="2900" b="0" dirty="0" smtClean="0">
                <a:hlinkClick r:id="rId8"/>
              </a:rPr>
              <a:t>http</a:t>
            </a:r>
            <a:r>
              <a:rPr lang="en-US" sz="2900" b="0" dirty="0">
                <a:hlinkClick r:id="rId8"/>
              </a:rPr>
              <a:t>://</a:t>
            </a:r>
            <a:r>
              <a:rPr lang="en-US" sz="2900" b="0" dirty="0" smtClean="0">
                <a:hlinkClick r:id="rId8"/>
              </a:rPr>
              <a:t>www.nfsmi.org/documentlibraryfiles/PDF/20110106110856.pdf</a:t>
            </a:r>
            <a:r>
              <a:rPr lang="en-US" sz="2900" b="0" dirty="0" smtClean="0"/>
              <a:t> </a:t>
            </a:r>
            <a:endParaRPr lang="en-US" sz="2900" b="0" dirty="0"/>
          </a:p>
          <a:p>
            <a:pPr marL="0" indent="0">
              <a:buNone/>
            </a:pPr>
            <a:endParaRPr lang="en-US" dirty="0" smtClean="0"/>
          </a:p>
          <a:p>
            <a:endParaRPr lang="en-US" dirty="0"/>
          </a:p>
        </p:txBody>
      </p:sp>
    </p:spTree>
    <p:custDataLst>
      <p:tags r:id="rId1"/>
    </p:custDataLst>
    <p:extLst>
      <p:ext uri="{BB962C8B-B14F-4D97-AF65-F5344CB8AC3E}">
        <p14:creationId xmlns:p14="http://schemas.microsoft.com/office/powerpoint/2010/main" val="13612063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Acknowledgements:</a:t>
            </a:r>
            <a:endParaRPr lang="en-US" sz="4000" dirty="0"/>
          </a:p>
        </p:txBody>
      </p:sp>
      <p:sp>
        <p:nvSpPr>
          <p:cNvPr id="3" name="Content Placeholder 2"/>
          <p:cNvSpPr>
            <a:spLocks noGrp="1"/>
          </p:cNvSpPr>
          <p:nvPr>
            <p:ph type="body" sz="quarter" idx="10"/>
          </p:nvPr>
        </p:nvSpPr>
        <p:spPr/>
        <p:txBody>
          <a:bodyPr/>
          <a:lstStyle/>
          <a:p>
            <a:pPr marL="0" indent="0">
              <a:buNone/>
            </a:pPr>
            <a:r>
              <a:rPr lang="en-US" sz="2800" dirty="0" smtClean="0"/>
              <a:t>Thanks to the following Educators who helped review and prepare this presentation (in alphabetical order):</a:t>
            </a:r>
          </a:p>
          <a:p>
            <a:pPr marL="0" indent="0">
              <a:buNone/>
            </a:pPr>
            <a:endParaRPr lang="en-US" sz="900" dirty="0" smtClean="0"/>
          </a:p>
          <a:p>
            <a:pPr marL="800100" lvl="1" indent="-342900">
              <a:buFont typeface="Arial" panose="020B0604020202020204" pitchFamily="34" charset="0"/>
              <a:buChar char="•"/>
            </a:pPr>
            <a:r>
              <a:rPr lang="en-US" sz="2400" dirty="0" smtClean="0"/>
              <a:t>Lisa Franzen-Castle, PhD, RD</a:t>
            </a:r>
          </a:p>
          <a:p>
            <a:pPr marL="800100" lvl="1" indent="-342900">
              <a:buFont typeface="Arial" panose="020B0604020202020204" pitchFamily="34" charset="0"/>
              <a:buChar char="•"/>
            </a:pPr>
            <a:r>
              <a:rPr lang="en-US" sz="2400" dirty="0" smtClean="0"/>
              <a:t>Alice Henneman, MS, RD</a:t>
            </a:r>
          </a:p>
          <a:p>
            <a:pPr marL="800100" lvl="1" indent="-342900">
              <a:buFont typeface="Arial" panose="020B0604020202020204" pitchFamily="34" charset="0"/>
              <a:buChar char="•"/>
            </a:pPr>
            <a:r>
              <a:rPr lang="en-US" dirty="0" smtClean="0"/>
              <a:t>Amy Peterson, MS, RD</a:t>
            </a:r>
            <a:endParaRPr lang="en-US" sz="2400" dirty="0" smtClean="0"/>
          </a:p>
          <a:p>
            <a:pPr marL="800100" lvl="1" indent="-342900">
              <a:buFont typeface="Arial" panose="020B0604020202020204" pitchFamily="34" charset="0"/>
              <a:buChar char="•"/>
            </a:pPr>
            <a:r>
              <a:rPr lang="en-US" sz="2400" dirty="0" smtClean="0"/>
              <a:t>Carol Schwarz, MS, RD</a:t>
            </a:r>
          </a:p>
          <a:p>
            <a:pPr marL="800100" lvl="1" indent="-342900">
              <a:buFont typeface="Arial" panose="020B0604020202020204" pitchFamily="34" charset="0"/>
              <a:buChar char="•"/>
            </a:pPr>
            <a:r>
              <a:rPr lang="en-US" sz="2400" dirty="0" smtClean="0"/>
              <a:t>Cheryl Tickner, MS</a:t>
            </a:r>
          </a:p>
          <a:p>
            <a:pPr marL="800100" lvl="1" indent="-342900">
              <a:buFont typeface="Arial" panose="020B0604020202020204" pitchFamily="34" charset="0"/>
              <a:buChar char="•"/>
            </a:pPr>
            <a:r>
              <a:rPr lang="en-US" sz="2400" dirty="0" smtClean="0"/>
              <a:t>Kayte Tranel, MS, RD</a:t>
            </a:r>
            <a:endParaRPr lang="en-US" sz="2400" dirty="0"/>
          </a:p>
        </p:txBody>
      </p:sp>
      <p:pic>
        <p:nvPicPr>
          <p:cNvPr id="5" name="Picture 3" descr="C:\Users\Hall1\AppData\Local\Microsoft\Windows\Temporary Internet Files\Content.IE5\G3LRE867\MP90040314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9300" y="3505200"/>
            <a:ext cx="2667000" cy="1784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695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sz="quarter" idx="10"/>
          </p:nvPr>
        </p:nvSpPr>
        <p:spPr>
          <a:xfrm>
            <a:off x="762000" y="1219200"/>
            <a:ext cx="7543800" cy="4673600"/>
          </a:xfrm>
        </p:spPr>
        <p:txBody>
          <a:bodyPr>
            <a:normAutofit/>
          </a:bodyPr>
          <a:lstStyle/>
          <a:p>
            <a:pPr marL="0" indent="0" eaLnBrk="1" hangingPunct="1">
              <a:buFont typeface="Wingdings" pitchFamily="2" charset="2"/>
              <a:buNone/>
            </a:pPr>
            <a:r>
              <a:rPr lang="en-US" sz="2400" b="1" dirty="0" smtClean="0"/>
              <a:t>Extension is a Division of the Institute of Agriculture and Natural Resources at the University of Nebraska–Lincoln cooperating with the Counties and the United States Department of Agriculture.</a:t>
            </a:r>
          </a:p>
          <a:p>
            <a:pPr marL="0" indent="0" eaLnBrk="1" hangingPunct="1">
              <a:buFont typeface="Wingdings" pitchFamily="2" charset="2"/>
              <a:buNone/>
            </a:pPr>
            <a:endParaRPr lang="en-US" sz="2400" b="1" dirty="0" smtClean="0"/>
          </a:p>
          <a:p>
            <a:pPr marL="0" indent="0" eaLnBrk="1" hangingPunct="1">
              <a:buFont typeface="Wingdings" pitchFamily="2" charset="2"/>
              <a:buNone/>
            </a:pPr>
            <a:r>
              <a:rPr lang="en-US" sz="2400" b="1" dirty="0" smtClean="0"/>
              <a:t>University of Nebraska–Lincoln Extension educational programs abide with the nondiscrimination policies of the University of Nebraska–Lincoln and the United States Department of Agriculture.</a:t>
            </a:r>
          </a:p>
        </p:txBody>
      </p:sp>
    </p:spTree>
    <p:custDataLst>
      <p:tags r:id="rId1"/>
    </p:custDataLst>
    <p:extLst>
      <p:ext uri="{BB962C8B-B14F-4D97-AF65-F5344CB8AC3E}">
        <p14:creationId xmlns:p14="http://schemas.microsoft.com/office/powerpoint/2010/main" val="1296055180"/>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5943600"/>
            <a:ext cx="8382000" cy="1107996"/>
          </a:xfrm>
          <a:prstGeom prst="rect">
            <a:avLst/>
          </a:prstGeom>
          <a:noFill/>
        </p:spPr>
        <p:txBody>
          <a:bodyPr wrap="square" numCol="2" spcCol="274320" rtlCol="0">
            <a:spAutoFit/>
          </a:bodyPr>
          <a:lstStyle/>
          <a:p>
            <a:pPr algn="ctr"/>
            <a:r>
              <a:rPr lang="en-US" sz="1100" dirty="0">
                <a:solidFill>
                  <a:schemeClr val="bg1"/>
                </a:solidFill>
              </a:rPr>
              <a:t>Extension is a Division of the Institute of Agriculture and Natural Resources at the University of Nebraska</a:t>
            </a:r>
            <a:r>
              <a:rPr lang="en-US" sz="1100" dirty="0">
                <a:solidFill>
                  <a:schemeClr val="bg1"/>
                </a:solidFill>
                <a:cs typeface="Arial" charset="0"/>
              </a:rPr>
              <a:t>–</a:t>
            </a:r>
            <a:r>
              <a:rPr lang="en-US" sz="1100" dirty="0">
                <a:solidFill>
                  <a:schemeClr val="bg1"/>
                </a:solidFill>
              </a:rPr>
              <a:t>Lincoln cooperating with the Counties and the United States Department of Agriculture</a:t>
            </a:r>
            <a:r>
              <a:rPr lang="en-US" sz="1100" dirty="0" smtClean="0">
                <a:solidFill>
                  <a:schemeClr val="bg1"/>
                </a:solidFill>
              </a:rPr>
              <a:t>.</a:t>
            </a:r>
          </a:p>
          <a:p>
            <a:pPr algn="ctr"/>
            <a:endParaRPr lang="en-US" sz="1100" dirty="0" smtClean="0">
              <a:solidFill>
                <a:schemeClr val="bg1"/>
              </a:solidFill>
            </a:endParaRPr>
          </a:p>
          <a:p>
            <a:pPr algn="ctr"/>
            <a:endParaRPr lang="en-US" sz="1100" dirty="0">
              <a:solidFill>
                <a:schemeClr val="bg1"/>
              </a:solidFill>
            </a:endParaRPr>
          </a:p>
          <a:p>
            <a:pPr algn="ctr"/>
            <a:endParaRPr lang="en-US" sz="1100" dirty="0" smtClean="0">
              <a:solidFill>
                <a:schemeClr val="bg1"/>
              </a:solidFill>
            </a:endParaRPr>
          </a:p>
          <a:p>
            <a:pPr algn="ctr"/>
            <a:r>
              <a:rPr lang="en-US" sz="1100" dirty="0" smtClean="0">
                <a:solidFill>
                  <a:schemeClr val="bg1"/>
                </a:solidFill>
              </a:rPr>
              <a:t>University </a:t>
            </a:r>
            <a:r>
              <a:rPr lang="en-US" sz="1100" dirty="0">
                <a:solidFill>
                  <a:schemeClr val="bg1"/>
                </a:solidFill>
              </a:rPr>
              <a:t>of Nebraska</a:t>
            </a:r>
            <a:r>
              <a:rPr lang="en-US" sz="1100" dirty="0">
                <a:solidFill>
                  <a:schemeClr val="bg1"/>
                </a:solidFill>
                <a:cs typeface="Arial" charset="0"/>
              </a:rPr>
              <a:t>–</a:t>
            </a:r>
            <a:r>
              <a:rPr lang="en-US" sz="1100" dirty="0">
                <a:solidFill>
                  <a:schemeClr val="bg1"/>
                </a:solidFill>
              </a:rPr>
              <a:t>Lincoln Extension educational programs abide with the nondiscrimination policies of the University of Nebraska</a:t>
            </a:r>
            <a:r>
              <a:rPr lang="en-US" sz="1100" dirty="0">
                <a:solidFill>
                  <a:schemeClr val="bg1"/>
                </a:solidFill>
                <a:cs typeface="Arial" charset="0"/>
              </a:rPr>
              <a:t>–</a:t>
            </a:r>
            <a:r>
              <a:rPr lang="en-US" sz="1100" dirty="0">
                <a:solidFill>
                  <a:schemeClr val="bg1"/>
                </a:solidFill>
              </a:rPr>
              <a:t>Lincoln and the United States Department of Agriculture</a:t>
            </a:r>
            <a:r>
              <a:rPr lang="en-US" sz="1100" dirty="0" smtClean="0">
                <a:solidFill>
                  <a:schemeClr val="bg1"/>
                </a:solidFill>
              </a:rPr>
              <a:t>.</a:t>
            </a:r>
            <a:endParaRPr lang="en-US" sz="110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77540" y="2133600"/>
            <a:ext cx="2788920" cy="1965960"/>
          </a:xfrm>
          <a:prstGeom prst="rect">
            <a:avLst/>
          </a:prstGeom>
        </p:spPr>
      </p:pic>
    </p:spTree>
    <p:extLst>
      <p:ext uri="{BB962C8B-B14F-4D97-AF65-F5344CB8AC3E}">
        <p14:creationId xmlns:p14="http://schemas.microsoft.com/office/powerpoint/2010/main" val="702997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56" y="385362"/>
            <a:ext cx="8229600" cy="1143000"/>
          </a:xfrm>
        </p:spPr>
        <p:txBody>
          <a:bodyPr>
            <a:noAutofit/>
          </a:bodyPr>
          <a:lstStyle/>
          <a:p>
            <a:r>
              <a:rPr lang="en-US" sz="4000" b="1" cap="none" dirty="0" smtClean="0"/>
              <a:t>Ellyn </a:t>
            </a:r>
            <a:r>
              <a:rPr lang="en-US" sz="4000" b="1" cap="none" dirty="0" err="1" smtClean="0"/>
              <a:t>Satter's</a:t>
            </a:r>
            <a:r>
              <a:rPr lang="en-US" sz="4000" b="1" cap="none" dirty="0" smtClean="0"/>
              <a:t> Division of Responsibility in Feeding</a:t>
            </a:r>
            <a:r>
              <a:rPr lang="en-US" sz="3600" cap="none" dirty="0" smtClean="0"/>
              <a:t/>
            </a:r>
            <a:br>
              <a:rPr lang="en-US" sz="3600" cap="none" dirty="0" smtClean="0"/>
            </a:br>
            <a:endParaRPr lang="en-US" sz="3600" cap="none" dirty="0"/>
          </a:p>
        </p:txBody>
      </p:sp>
      <p:pic>
        <p:nvPicPr>
          <p:cNvPr id="5" name="Picture 3" descr="C:\Documents and Settings\CWells2\Local Settings\Temporary Internet Files\Content.IE5\U0NPGMT2\MP900443252[1].jpg"/>
          <p:cNvPicPr>
            <a:picLocks noChangeAspect="1" noChangeArrowheads="1"/>
          </p:cNvPicPr>
          <p:nvPr/>
        </p:nvPicPr>
        <p:blipFill>
          <a:blip r:embed="rId4" cstate="print"/>
          <a:srcRect/>
          <a:stretch>
            <a:fillRect/>
          </a:stretch>
        </p:blipFill>
        <p:spPr bwMode="auto">
          <a:xfrm>
            <a:off x="6329752" y="2367775"/>
            <a:ext cx="2814248" cy="4070866"/>
          </a:xfrm>
          <a:prstGeom prst="rect">
            <a:avLst/>
          </a:prstGeom>
          <a:noFill/>
        </p:spPr>
      </p:pic>
      <p:sp>
        <p:nvSpPr>
          <p:cNvPr id="3" name="Content Placeholder 2"/>
          <p:cNvSpPr>
            <a:spLocks noGrp="1"/>
          </p:cNvSpPr>
          <p:nvPr>
            <p:ph type="body" sz="quarter" idx="10"/>
          </p:nvPr>
        </p:nvSpPr>
        <p:spPr>
          <a:xfrm>
            <a:off x="304800" y="1791061"/>
            <a:ext cx="6629400" cy="2465280"/>
          </a:xfrm>
        </p:spPr>
        <p:txBody>
          <a:bodyPr>
            <a:normAutofit fontScale="92500" lnSpcReduction="10000"/>
          </a:bodyPr>
          <a:lstStyle/>
          <a:p>
            <a:r>
              <a:rPr lang="en-US" sz="2800" dirty="0" smtClean="0"/>
              <a:t>For toddlers through adolescents:</a:t>
            </a:r>
          </a:p>
          <a:p>
            <a:pPr marL="914400" lvl="1" indent="-457200">
              <a:buFont typeface="Arial" panose="020B0604020202020204" pitchFamily="34" charset="0"/>
              <a:buChar char="•"/>
            </a:pPr>
            <a:r>
              <a:rPr lang="en-US" sz="2800" dirty="0" smtClean="0"/>
              <a:t>The adult is responsible for </a:t>
            </a:r>
            <a:r>
              <a:rPr lang="en-US" sz="2800" i="1" dirty="0" smtClean="0"/>
              <a:t>what, when, where.</a:t>
            </a:r>
          </a:p>
          <a:p>
            <a:pPr marL="914400" lvl="1" indent="-457200">
              <a:buFont typeface="Arial" panose="020B0604020202020204" pitchFamily="34" charset="0"/>
              <a:buChar char="•"/>
            </a:pPr>
            <a:r>
              <a:rPr lang="en-US" sz="2800" dirty="0" smtClean="0"/>
              <a:t>The child is responsible for </a:t>
            </a:r>
            <a:r>
              <a:rPr lang="en-US" sz="2800" i="1" dirty="0" smtClean="0"/>
              <a:t>how much </a:t>
            </a:r>
            <a:r>
              <a:rPr lang="en-US" sz="2800" dirty="0" smtClean="0"/>
              <a:t>and </a:t>
            </a:r>
            <a:r>
              <a:rPr lang="en-US" sz="2800" i="1" dirty="0" smtClean="0"/>
              <a:t>whether</a:t>
            </a:r>
            <a:r>
              <a:rPr lang="en-US" sz="2800" dirty="0" smtClean="0"/>
              <a:t>.</a:t>
            </a:r>
          </a:p>
          <a:p>
            <a:r>
              <a:rPr lang="en-US" dirty="0" smtClean="0"/>
              <a:t> </a:t>
            </a:r>
            <a:endParaRPr lang="en-US" dirty="0"/>
          </a:p>
        </p:txBody>
      </p:sp>
      <p:sp>
        <p:nvSpPr>
          <p:cNvPr id="4" name="TextBox 3"/>
          <p:cNvSpPr txBox="1"/>
          <p:nvPr/>
        </p:nvSpPr>
        <p:spPr>
          <a:xfrm>
            <a:off x="307848" y="6054069"/>
            <a:ext cx="7848600" cy="338554"/>
          </a:xfrm>
          <a:prstGeom prst="rect">
            <a:avLst/>
          </a:prstGeom>
          <a:noFill/>
        </p:spPr>
        <p:txBody>
          <a:bodyPr wrap="square" rtlCol="0">
            <a:spAutoFit/>
          </a:bodyPr>
          <a:lstStyle/>
          <a:p>
            <a:r>
              <a:rPr lang="en-US" sz="1600" dirty="0"/>
              <a:t>©2016 by Ellyn </a:t>
            </a:r>
            <a:r>
              <a:rPr lang="en-US" sz="1600" dirty="0" err="1"/>
              <a:t>Satter</a:t>
            </a:r>
            <a:r>
              <a:rPr lang="en-US" sz="1600" dirty="0"/>
              <a:t> published at </a:t>
            </a:r>
            <a:r>
              <a:rPr lang="en-US" sz="1600" dirty="0" smtClean="0">
                <a:hlinkClick r:id="rId5"/>
              </a:rPr>
              <a:t>www.EllynSatterInstitute.org</a:t>
            </a:r>
            <a:r>
              <a:rPr lang="en-US" sz="1600" dirty="0"/>
              <a:t> </a:t>
            </a:r>
          </a:p>
        </p:txBody>
      </p:sp>
      <p:sp>
        <p:nvSpPr>
          <p:cNvPr id="6" name="TextBox 5"/>
          <p:cNvSpPr txBox="1"/>
          <p:nvPr/>
        </p:nvSpPr>
        <p:spPr>
          <a:xfrm>
            <a:off x="304800" y="5095754"/>
            <a:ext cx="6172200" cy="1077218"/>
          </a:xfrm>
          <a:prstGeom prst="rect">
            <a:avLst/>
          </a:prstGeom>
          <a:noFill/>
        </p:spPr>
        <p:txBody>
          <a:bodyPr wrap="square" rtlCol="0">
            <a:spAutoFit/>
          </a:bodyPr>
          <a:lstStyle/>
          <a:p>
            <a:r>
              <a:rPr lang="en-US" sz="1600" dirty="0"/>
              <a:t>For more about raising healthy children who are a joy to feed, read Part two, "How to raise good eaters," in Ellyn </a:t>
            </a:r>
            <a:r>
              <a:rPr lang="en-US" sz="1600" dirty="0" err="1"/>
              <a:t>Satter’s</a:t>
            </a:r>
            <a:r>
              <a:rPr lang="en-US" sz="1600" dirty="0"/>
              <a:t> Secrets of Feeding a Healthy Family. For the evidence, read The </a:t>
            </a:r>
            <a:r>
              <a:rPr lang="en-US" sz="1600" dirty="0" err="1"/>
              <a:t>Satter</a:t>
            </a:r>
            <a:r>
              <a:rPr lang="en-US" sz="1600" dirty="0"/>
              <a:t> Feeding Dynamics Model.   - See more at: </a:t>
            </a:r>
            <a:r>
              <a:rPr lang="en-US" sz="1600" dirty="0">
                <a:hlinkClick r:id="rId6"/>
              </a:rPr>
              <a:t>http://</a:t>
            </a:r>
            <a:r>
              <a:rPr lang="en-US" sz="1600" dirty="0" smtClean="0">
                <a:hlinkClick r:id="rId6"/>
              </a:rPr>
              <a:t>bit.ly/2bx6scs</a:t>
            </a:r>
            <a:r>
              <a:rPr lang="en-US" sz="1600" dirty="0" smtClean="0"/>
              <a:t> </a:t>
            </a:r>
            <a:endParaRPr lang="en-US" sz="1600" dirty="0"/>
          </a:p>
        </p:txBody>
      </p:sp>
    </p:spTree>
    <p:custDataLst>
      <p:tags r:id="rId1"/>
    </p:custDataLst>
    <p:extLst>
      <p:ext uri="{BB962C8B-B14F-4D97-AF65-F5344CB8AC3E}">
        <p14:creationId xmlns:p14="http://schemas.microsoft.com/office/powerpoint/2010/main" val="87577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Hall1\AppData\Local\Microsoft\Windows\Temporary Internet Files\Content.IE5\2MMKEKR3\MP900422789[1].jpg"/>
          <p:cNvPicPr>
            <a:picLocks noChangeAspect="1" noChangeArrowheads="1"/>
          </p:cNvPicPr>
          <p:nvPr/>
        </p:nvPicPr>
        <p:blipFill rotWithShape="1">
          <a:blip r:embed="rId4">
            <a:extLst>
              <a:ext uri="{28A0092B-C50C-407E-A947-70E740481C1C}">
                <a14:useLocalDpi xmlns:a14="http://schemas.microsoft.com/office/drawing/2010/main" val="0"/>
              </a:ext>
            </a:extLst>
          </a:blip>
          <a:srcRect t="13939" b="30228"/>
          <a:stretch/>
        </p:blipFill>
        <p:spPr bwMode="auto">
          <a:xfrm>
            <a:off x="0" y="1371600"/>
            <a:ext cx="9144000" cy="51053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39757"/>
            <a:ext cx="9144000" cy="148755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What </a:t>
            </a:r>
            <a:r>
              <a:rPr lang="en-US" sz="4400" b="1" dirty="0" smtClean="0">
                <a:solidFill>
                  <a:schemeClr val="bg1"/>
                </a:solidFill>
              </a:rPr>
              <a:t>are some examples of </a:t>
            </a:r>
          </a:p>
          <a:p>
            <a:pPr algn="ctr"/>
            <a:r>
              <a:rPr lang="en-US" sz="4400" b="1" dirty="0" smtClean="0">
                <a:solidFill>
                  <a:schemeClr val="bg1"/>
                </a:solidFill>
              </a:rPr>
              <a:t>your “job” as </a:t>
            </a:r>
            <a:r>
              <a:rPr lang="en-US" sz="4400" b="1" dirty="0">
                <a:solidFill>
                  <a:schemeClr val="bg1"/>
                </a:solidFill>
              </a:rPr>
              <a:t>the adult?</a:t>
            </a:r>
            <a:endParaRPr lang="en-US" sz="4400" dirty="0">
              <a:solidFill>
                <a:schemeClr val="bg1"/>
              </a:solidFill>
            </a:endParaRPr>
          </a:p>
        </p:txBody>
      </p:sp>
    </p:spTree>
    <p:custDataLst>
      <p:tags r:id="rId1"/>
    </p:custDataLst>
    <p:extLst>
      <p:ext uri="{BB962C8B-B14F-4D97-AF65-F5344CB8AC3E}">
        <p14:creationId xmlns:p14="http://schemas.microsoft.com/office/powerpoint/2010/main" val="614390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Hall1\AppData\Local\Temp\MP90044843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80" y="1619430"/>
            <a:ext cx="7288543" cy="486475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1619430"/>
          </a:xfrm>
          <a:prstGeom prst="rect">
            <a:avLst/>
          </a:prstGeom>
          <a:solidFill>
            <a:srgbClr val="3C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What would be some </a:t>
            </a:r>
            <a:r>
              <a:rPr lang="en-US" sz="4400" b="1" dirty="0" smtClean="0"/>
              <a:t>examples</a:t>
            </a:r>
          </a:p>
          <a:p>
            <a:pPr algn="ctr"/>
            <a:r>
              <a:rPr lang="en-US" sz="4400" b="1" dirty="0" smtClean="0"/>
              <a:t> </a:t>
            </a:r>
            <a:r>
              <a:rPr lang="en-US" sz="4400" b="1" dirty="0"/>
              <a:t>of the “job” of the </a:t>
            </a:r>
            <a:r>
              <a:rPr lang="en-US" sz="4400" b="1" dirty="0" smtClean="0"/>
              <a:t>child?</a:t>
            </a:r>
            <a:endParaRPr lang="en-US" sz="4400" dirty="0"/>
          </a:p>
        </p:txBody>
      </p:sp>
    </p:spTree>
    <p:custDataLst>
      <p:tags r:id="rId1"/>
    </p:custDataLst>
    <p:extLst>
      <p:ext uri="{BB962C8B-B14F-4D97-AF65-F5344CB8AC3E}">
        <p14:creationId xmlns:p14="http://schemas.microsoft.com/office/powerpoint/2010/main" val="153077064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SLIDEGUID" val="2EB90CD6AABC477D942716E5C402C010"/>
  <p:tag name="SLIDEID" val="2EB90CD6AABC477D942716E5C402C010"/>
  <p:tag name="SLIDEORDER" val="1"/>
  <p:tag name="SLIDETYPE" val="Q"/>
  <p:tag name="DEMOGRAPHIC" val="False"/>
  <p:tag name="TEAMASSIGN" val="False"/>
  <p:tag name="SPEEDSCORING" val="False"/>
  <p:tag name="CORRECTPOINTVALUE" val="100"/>
  <p:tag name="INCORRECTPOINTVALUE" val="0"/>
  <p:tag name="ZEROBASED" val="False"/>
  <p:tag name="DELIMITERS" val="3.1"/>
  <p:tag name="VALUEFORMAT" val="0%"/>
  <p:tag name="QUESTIONALIAS" val="Are picky eaters born or made?"/>
  <p:tag name="RESPONSESGATHERED" val="False"/>
  <p:tag name="ANSWERSALIAS" val="Born|smicln|Made|smicln|Both"/>
  <p:tag name="VALUES" val="|smicln|No Value|smicln|No Value"/>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DELIMITERS" val="3.1"/>
</p:tagLst>
</file>

<file path=ppt/tags/tag47.xml><?xml version="1.0" encoding="utf-8"?>
<p:tagLst xmlns:a="http://schemas.openxmlformats.org/drawingml/2006/main" xmlns:r="http://schemas.openxmlformats.org/officeDocument/2006/relationships" xmlns:p="http://schemas.openxmlformats.org/presentationml/2006/main">
  <p:tag name="DELIMITERS" val="3.1"/>
</p:tagLst>
</file>

<file path=ppt/tags/tag48.xml><?xml version="1.0" encoding="utf-8"?>
<p:tagLst xmlns:a="http://schemas.openxmlformats.org/drawingml/2006/main" xmlns:r="http://schemas.openxmlformats.org/officeDocument/2006/relationships" xmlns:p="http://schemas.openxmlformats.org/presentationml/2006/main">
  <p:tag name="DELIMITERS" val="3.1"/>
</p:tagLst>
</file>

<file path=ppt/tags/tag49.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SLIDEID" val="A296E9977ECD4ECEA1DBAC9FCA9B8ACC"/>
  <p:tag name="SLIDEORDER" val="1"/>
  <p:tag name="DEMOGRAPHIC" val="False"/>
  <p:tag name="TEAMASSIGN" val="False"/>
  <p:tag name="SPEEDSCORING" val="False"/>
  <p:tag name="CORRECTPOINTVALUE" val="100"/>
  <p:tag name="INCORRECTPOINTVALUE" val="0"/>
  <p:tag name="ZEROBASED" val="False"/>
  <p:tag name="DELIMITERS" val="3.1"/>
  <p:tag name="VALUEFORMAT" val="0%"/>
  <p:tag name="RESPONSESGATHERED" val="True"/>
  <p:tag name="TOTALRESPONSES" val="12"/>
  <p:tag name="RESPONSECOUNT" val="12"/>
  <p:tag name="SLICED" val="False"/>
  <p:tag name="RESPONSES" val="1;1;1;1;1;1;-;1;1;2;1;1;2;"/>
  <p:tag name="CHARTSTRINGSTD" val="10 2 0 0 0"/>
  <p:tag name="CHARTSTRINGREV" val="0 0 0 2 10"/>
  <p:tag name="CHARTSTRINGSTDPER" val="0.833333333333333 0.166666666666667 0 0 0"/>
  <p:tag name="CHARTSTRINGREVPER" val="0 0 0 0.166666666666667 0.833333333333333"/>
  <p:tag name="ANSWERSALIAS" val="Lack of prep/shopping time|smicln|Little variety |smicln|Acceptance by kids|smicln|Cost|smicln|Other"/>
  <p:tag name="VALUES" val="No Value|smicln|No Value|smicln|No Value|smicln|No Value|smicln|No Value"/>
</p:tagLst>
</file>

<file path=ppt/tags/tag50.xml><?xml version="1.0" encoding="utf-8"?>
<p:tagLst xmlns:a="http://schemas.openxmlformats.org/drawingml/2006/main" xmlns:r="http://schemas.openxmlformats.org/officeDocument/2006/relationships" xmlns:p="http://schemas.openxmlformats.org/presentationml/2006/main">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DELIMITERS" val="3.1"/>
</p:tagLst>
</file>

<file path=ppt/tags/tag53.xml><?xml version="1.0" encoding="utf-8"?>
<p:tagLst xmlns:a="http://schemas.openxmlformats.org/drawingml/2006/main" xmlns:r="http://schemas.openxmlformats.org/officeDocument/2006/relationships" xmlns:p="http://schemas.openxmlformats.org/presentationml/2006/main">
  <p:tag name="DELIMITERS" val="3.1"/>
</p:tagLst>
</file>

<file path=ppt/tags/tag54.xml><?xml version="1.0" encoding="utf-8"?>
<p:tagLst xmlns:a="http://schemas.openxmlformats.org/drawingml/2006/main" xmlns:r="http://schemas.openxmlformats.org/officeDocument/2006/relationships" xmlns:p="http://schemas.openxmlformats.org/presentationml/2006/main">
  <p:tag name="DELIMITERS" val="3.1"/>
</p:tagLst>
</file>

<file path=ppt/tags/tag55.xml><?xml version="1.0" encoding="utf-8"?>
<p:tagLst xmlns:a="http://schemas.openxmlformats.org/drawingml/2006/main" xmlns:r="http://schemas.openxmlformats.org/officeDocument/2006/relationships" xmlns:p="http://schemas.openxmlformats.org/presentationml/2006/main">
  <p:tag name="DELIMITERS" val="3.1"/>
</p:tagLst>
</file>

<file path=ppt/tags/tag56.xml><?xml version="1.0" encoding="utf-8"?>
<p:tagLst xmlns:a="http://schemas.openxmlformats.org/drawingml/2006/main" xmlns:r="http://schemas.openxmlformats.org/officeDocument/2006/relationships" xmlns:p="http://schemas.openxmlformats.org/presentationml/2006/main">
  <p:tag name="DELIMITERS" val="3.1"/>
</p:tagLst>
</file>

<file path=ppt/tags/tag57.xml><?xml version="1.0" encoding="utf-8"?>
<p:tagLst xmlns:a="http://schemas.openxmlformats.org/drawingml/2006/main" xmlns:r="http://schemas.openxmlformats.org/officeDocument/2006/relationships" xmlns:p="http://schemas.openxmlformats.org/presentationml/2006/main">
  <p:tag name="DELIMITERS" val="3.1"/>
</p:tagLst>
</file>

<file path=ppt/tags/tag58.xml><?xml version="1.0" encoding="utf-8"?>
<p:tagLst xmlns:a="http://schemas.openxmlformats.org/drawingml/2006/main" xmlns:r="http://schemas.openxmlformats.org/officeDocument/2006/relationships" xmlns:p="http://schemas.openxmlformats.org/presentationml/2006/main">
  <p:tag name="DELIMITERS" val="3.1"/>
</p:tagLst>
</file>

<file path=ppt/tags/tag59.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ANSWERBULLETS" val="3"/>
  <p:tag name="TEXTLENGTH" val="72"/>
  <p:tag name="FONTSIZE" val="32"/>
  <p:tag name="BULLETTYPE" val="ppBulletArabicPeriod"/>
  <p:tag name="ANSWERTEXT" val="Lack of prep/shopping time&#10;Little variety &#10;Cost&#10;Acceptance by kids&#10;Other"/>
  <p:tag name="OLDNUMANSWERS" val="5"/>
</p:tagLst>
</file>

<file path=ppt/tags/tag60.xml><?xml version="1.0" encoding="utf-8"?>
<p:tagLst xmlns:a="http://schemas.openxmlformats.org/drawingml/2006/main" xmlns:r="http://schemas.openxmlformats.org/officeDocument/2006/relationships" xmlns:p="http://schemas.openxmlformats.org/presentationml/2006/main">
  <p:tag name="DELIMITERS" val="3.1"/>
</p:tagLst>
</file>

<file path=ppt/tags/tag61.xml><?xml version="1.0" encoding="utf-8"?>
<p:tagLst xmlns:a="http://schemas.openxmlformats.org/drawingml/2006/main" xmlns:r="http://schemas.openxmlformats.org/officeDocument/2006/relationships" xmlns:p="http://schemas.openxmlformats.org/presentationml/2006/main">
  <p:tag name="DELIMITERS" val="3.1"/>
</p:tagLst>
</file>

<file path=ppt/tags/tag62.xml><?xml version="1.0" encoding="utf-8"?>
<p:tagLst xmlns:a="http://schemas.openxmlformats.org/drawingml/2006/main" xmlns:r="http://schemas.openxmlformats.org/officeDocument/2006/relationships" xmlns:p="http://schemas.openxmlformats.org/presentationml/2006/main">
  <p:tag name="DELIMITERS" val="3.1"/>
</p:tagLst>
</file>

<file path=ppt/tags/tag63.xml><?xml version="1.0" encoding="utf-8"?>
<p:tagLst xmlns:a="http://schemas.openxmlformats.org/drawingml/2006/main" xmlns:r="http://schemas.openxmlformats.org/officeDocument/2006/relationships" xmlns:p="http://schemas.openxmlformats.org/presentationml/2006/main">
  <p:tag name="DELIMITERS" val="3.1"/>
</p:tagLst>
</file>

<file path=ppt/tags/tag64.xml><?xml version="1.0" encoding="utf-8"?>
<p:tagLst xmlns:a="http://schemas.openxmlformats.org/drawingml/2006/main" xmlns:r="http://schemas.openxmlformats.org/officeDocument/2006/relationships" xmlns:p="http://schemas.openxmlformats.org/presentationml/2006/main">
  <p:tag name="DELIMITERS" val="3.1"/>
</p:tagLst>
</file>

<file path=ppt/tags/tag65.xml><?xml version="1.0" encoding="utf-8"?>
<p:tagLst xmlns:a="http://schemas.openxmlformats.org/drawingml/2006/main" xmlns:r="http://schemas.openxmlformats.org/officeDocument/2006/relationships" xmlns:p="http://schemas.openxmlformats.org/presentationml/2006/main">
  <p:tag name="DELIMITERS" val="3.1"/>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72924F12-1473-8E49-831B-FBB4E4A414A7}" vid="{35A26E46-BF1B-B54F-9F22-B5AED23D99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4H EXT Template 1</Template>
  <TotalTime>693</TotalTime>
  <Words>6056</Words>
  <Application>Microsoft Office PowerPoint</Application>
  <PresentationFormat>On-screen Show (4:3)</PresentationFormat>
  <Paragraphs>542</Paragraphs>
  <Slides>69</Slides>
  <Notes>66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8" baseType="lpstr">
      <vt:lpstr>Arial</vt:lpstr>
      <vt:lpstr>Arial Black</vt:lpstr>
      <vt:lpstr>Calibri</vt:lpstr>
      <vt:lpstr>Kristen ITC</vt:lpstr>
      <vt:lpstr>Minion</vt:lpstr>
      <vt:lpstr>URW Grotesk Medium</vt:lpstr>
      <vt:lpstr>Wingdings</vt:lpstr>
      <vt:lpstr>Office Theme</vt:lpstr>
      <vt:lpstr>Acrobat Document</vt:lpstr>
      <vt:lpstr>Feeding without the Fuss</vt:lpstr>
      <vt:lpstr>PowerPoint Presentation</vt:lpstr>
      <vt:lpstr>Menu</vt:lpstr>
      <vt:lpstr>Menu</vt:lpstr>
      <vt:lpstr>PowerPoint Presentation</vt:lpstr>
      <vt:lpstr>PowerPoint Presentation</vt:lpstr>
      <vt:lpstr>Ellyn Satter's Division of Responsibility in Feeding </vt:lpstr>
      <vt:lpstr>PowerPoint Presentation</vt:lpstr>
      <vt:lpstr>PowerPoint Presentation</vt:lpstr>
      <vt:lpstr>How does MyPlate fit?</vt:lpstr>
      <vt:lpstr>Start with smaller portions</vt:lpstr>
      <vt:lpstr>Why do children eat the way they do?</vt:lpstr>
      <vt:lpstr>Children are  UNPREDICTABLE  eaters</vt:lpstr>
      <vt:lpstr>Menu</vt:lpstr>
      <vt:lpstr>What are your expectations?</vt:lpstr>
      <vt:lpstr>1 year olds:</vt:lpstr>
      <vt:lpstr>2 year olds:</vt:lpstr>
      <vt:lpstr>3 year olds:</vt:lpstr>
      <vt:lpstr>4 year olds:</vt:lpstr>
      <vt:lpstr>5 year olds:</vt:lpstr>
      <vt:lpstr>Menu</vt:lpstr>
      <vt:lpstr>Are picky eaters born or made?</vt:lpstr>
      <vt:lpstr>Picky eaters –  born or made?</vt:lpstr>
      <vt:lpstr>Picky eaters –  born or made?</vt:lpstr>
      <vt:lpstr>Picky eaters –  born or made?</vt:lpstr>
      <vt:lpstr>Picky eating – how to cope</vt:lpstr>
      <vt:lpstr>Offer a variety of foods and let children choose how much of these foods to eat. </vt:lpstr>
      <vt:lpstr>Don't be a “short-order cook.” </vt:lpstr>
      <vt:lpstr>Try to make meals a stress-free time and set a good example.</vt:lpstr>
      <vt:lpstr>PowerPoint Presentation</vt:lpstr>
      <vt:lpstr>PowerPoint Presentation</vt:lpstr>
      <vt:lpstr>Help children enjoy fruits and vegetables</vt:lpstr>
      <vt:lpstr>Offer “dip” with vegetables</vt:lpstr>
      <vt:lpstr>Kids like to try foods they help make. </vt:lpstr>
      <vt:lpstr>A child that helps  in the kitchen…</vt:lpstr>
      <vt:lpstr>PowerPoint Presentation</vt:lpstr>
      <vt:lpstr>PowerPoint Presentation</vt:lpstr>
      <vt:lpstr>PowerPoint Presentation</vt:lpstr>
      <vt:lpstr>PowerPoint Presentation</vt:lpstr>
      <vt:lpstr>Learns new vocabulary</vt:lpstr>
      <vt:lpstr>PowerPoint Presentation</vt:lpstr>
      <vt:lpstr>Menu</vt:lpstr>
      <vt:lpstr>Mealtimes can be challenging</vt:lpstr>
      <vt:lpstr>Food jags</vt:lpstr>
      <vt:lpstr>Aggressive behavior</vt:lpstr>
      <vt:lpstr>Help them know when they've had enough</vt:lpstr>
      <vt:lpstr>What is the best way to handle “sweets” and “treats”?</vt:lpstr>
      <vt:lpstr>Menu</vt:lpstr>
      <vt:lpstr>What should I say……</vt:lpstr>
      <vt:lpstr>PowerPoint Presentation</vt:lpstr>
      <vt:lpstr>PowerPoint Presentation</vt:lpstr>
      <vt:lpstr>PowerPoint Presentation</vt:lpstr>
      <vt:lpstr>PowerPoint Presentation</vt:lpstr>
      <vt:lpstr>PowerPoint Presentation</vt:lpstr>
      <vt:lpstr>PowerPoint Presentation</vt:lpstr>
      <vt:lpstr>Menu</vt:lpstr>
      <vt:lpstr>What makes a  great meal?</vt:lpstr>
      <vt:lpstr>Eliminate distractions</vt:lpstr>
      <vt:lpstr>Make a smooth transition to mealtime</vt:lpstr>
      <vt:lpstr>Show excitement and enthusiasm! </vt:lpstr>
      <vt:lpstr>Stress age-appropriate table manners and use child-sized eating utensils </vt:lpstr>
      <vt:lpstr>Dine “family-style” if possible</vt:lpstr>
      <vt:lpstr>Teach how to politely decline food </vt:lpstr>
      <vt:lpstr>Table Talkers</vt:lpstr>
      <vt:lpstr>References and Resources:</vt:lpstr>
      <vt:lpstr>References and Resources:</vt:lpstr>
      <vt:lpstr>Acknowledgements:</vt:lpstr>
      <vt:lpstr>PowerPoint Presentation</vt:lpstr>
      <vt:lpstr>PowerPoint Presentation</vt:lpstr>
    </vt:vector>
  </TitlesOfParts>
  <Company>University of Nebraska-Lincoln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Cami Wells</dc:creator>
  <cp:lastModifiedBy>Cami Wells</cp:lastModifiedBy>
  <cp:revision>44</cp:revision>
  <dcterms:created xsi:type="dcterms:W3CDTF">2016-08-11T14:10:16Z</dcterms:created>
  <dcterms:modified xsi:type="dcterms:W3CDTF">2020-05-04T17:59:09Z</dcterms:modified>
</cp:coreProperties>
</file>