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2"/>
  </p:notesMasterIdLst>
  <p:handoutMasterIdLst>
    <p:handoutMasterId r:id="rId73"/>
  </p:handoutMasterIdLst>
  <p:sldIdLst>
    <p:sldId id="321" r:id="rId2"/>
    <p:sldId id="350" r:id="rId3"/>
    <p:sldId id="336" r:id="rId4"/>
    <p:sldId id="297" r:id="rId5"/>
    <p:sldId id="299" r:id="rId6"/>
    <p:sldId id="339" r:id="rId7"/>
    <p:sldId id="340" r:id="rId8"/>
    <p:sldId id="300" r:id="rId9"/>
    <p:sldId id="301" r:id="rId10"/>
    <p:sldId id="341" r:id="rId11"/>
    <p:sldId id="302" r:id="rId12"/>
    <p:sldId id="303" r:id="rId13"/>
    <p:sldId id="353" r:id="rId14"/>
    <p:sldId id="304" r:id="rId15"/>
    <p:sldId id="315" r:id="rId16"/>
    <p:sldId id="342" r:id="rId17"/>
    <p:sldId id="343" r:id="rId18"/>
    <p:sldId id="354" r:id="rId19"/>
    <p:sldId id="306" r:id="rId20"/>
    <p:sldId id="344" r:id="rId21"/>
    <p:sldId id="345" r:id="rId22"/>
    <p:sldId id="555" r:id="rId23"/>
    <p:sldId id="311" r:id="rId24"/>
    <p:sldId id="346" r:id="rId25"/>
    <p:sldId id="273" r:id="rId26"/>
    <p:sldId id="351" r:id="rId27"/>
    <p:sldId id="352" r:id="rId28"/>
    <p:sldId id="556" r:id="rId29"/>
    <p:sldId id="318" r:id="rId30"/>
    <p:sldId id="312" r:id="rId31"/>
    <p:sldId id="313" r:id="rId32"/>
    <p:sldId id="314" r:id="rId33"/>
    <p:sldId id="294" r:id="rId34"/>
    <p:sldId id="355" r:id="rId35"/>
    <p:sldId id="279" r:id="rId36"/>
    <p:sldId id="348" r:id="rId37"/>
    <p:sldId id="280" r:id="rId38"/>
    <p:sldId id="310" r:id="rId39"/>
    <p:sldId id="559" r:id="rId40"/>
    <p:sldId id="560" r:id="rId41"/>
    <p:sldId id="356" r:id="rId42"/>
    <p:sldId id="282" r:id="rId43"/>
    <p:sldId id="357" r:id="rId44"/>
    <p:sldId id="358" r:id="rId45"/>
    <p:sldId id="359" r:id="rId46"/>
    <p:sldId id="360" r:id="rId47"/>
    <p:sldId id="361" r:id="rId48"/>
    <p:sldId id="320" r:id="rId49"/>
    <p:sldId id="322" r:id="rId50"/>
    <p:sldId id="328" r:id="rId51"/>
    <p:sldId id="329" r:id="rId52"/>
    <p:sldId id="561" r:id="rId53"/>
    <p:sldId id="331" r:id="rId54"/>
    <p:sldId id="557" r:id="rId55"/>
    <p:sldId id="364" r:id="rId56"/>
    <p:sldId id="308" r:id="rId57"/>
    <p:sldId id="333" r:id="rId58"/>
    <p:sldId id="365" r:id="rId59"/>
    <p:sldId id="285" r:id="rId60"/>
    <p:sldId id="551" r:id="rId61"/>
    <p:sldId id="550" r:id="rId62"/>
    <p:sldId id="552" r:id="rId63"/>
    <p:sldId id="553" r:id="rId64"/>
    <p:sldId id="558" r:id="rId65"/>
    <p:sldId id="548" r:id="rId66"/>
    <p:sldId id="287" r:id="rId67"/>
    <p:sldId id="309" r:id="rId68"/>
    <p:sldId id="335" r:id="rId69"/>
    <p:sldId id="289" r:id="rId70"/>
    <p:sldId id="290" r:id="rId71"/>
  </p:sldIdLst>
  <p:sldSz cx="9144000" cy="6858000" type="screen4x3"/>
  <p:notesSz cx="9601200" cy="7315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3F3F"/>
    <a:srgbClr val="150494"/>
    <a:srgbClr val="E7E7E7"/>
    <a:srgbClr val="F7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581" autoAdjust="0"/>
    <p:restoredTop sz="85620" autoAdjust="0"/>
  </p:normalViewPr>
  <p:slideViewPr>
    <p:cSldViewPr snapToGrid="0">
      <p:cViewPr>
        <p:scale>
          <a:sx n="100" d="100"/>
          <a:sy n="100" d="100"/>
        </p:scale>
        <p:origin x="1434" y="102"/>
      </p:cViewPr>
      <p:guideLst/>
    </p:cSldViewPr>
  </p:slideViewPr>
  <p:notesTextViewPr>
    <p:cViewPr>
      <p:scale>
        <a:sx n="125" d="100"/>
        <a:sy n="125" d="100"/>
      </p:scale>
      <p:origin x="0" y="0"/>
    </p:cViewPr>
  </p:notesTextViewPr>
  <p:sorterViewPr>
    <p:cViewPr>
      <p:scale>
        <a:sx n="200" d="100"/>
        <a:sy n="200" d="100"/>
      </p:scale>
      <p:origin x="0" y="-44796"/>
    </p:cViewPr>
  </p:sorterViewPr>
  <p:notesViewPr>
    <p:cSldViewPr snapToGrid="0">
      <p:cViewPr varScale="1">
        <p:scale>
          <a:sx n="106" d="100"/>
          <a:sy n="106" d="100"/>
        </p:scale>
        <p:origin x="1746"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0992FB-F3EE-4C7E-A032-D2D6992F4493}" type="doc">
      <dgm:prSet loTypeId="urn:microsoft.com/office/officeart/2008/layout/LinedList" loCatId="list" qsTypeId="urn:microsoft.com/office/officeart/2005/8/quickstyle/3d1" qsCatId="3D" csTypeId="urn:microsoft.com/office/officeart/2005/8/colors/accent1_2" csCatId="accent1" phldr="1"/>
      <dgm:spPr/>
      <dgm:t>
        <a:bodyPr/>
        <a:lstStyle/>
        <a:p>
          <a:endParaRPr lang="en-US"/>
        </a:p>
      </dgm:t>
    </dgm:pt>
    <dgm:pt modelId="{01A9F698-7C5F-4DB4-AFF2-A6033944AF0A}">
      <dgm:prSet phldrT="[Text]"/>
      <dgm:spPr/>
      <dgm:t>
        <a:bodyPr/>
        <a:lstStyle/>
        <a:p>
          <a:endParaRPr lang="en-US" dirty="0"/>
        </a:p>
      </dgm:t>
    </dgm:pt>
    <dgm:pt modelId="{31E26B71-9C28-477C-94A5-A15BA36FBF41}" type="parTrans" cxnId="{402DBB9B-6A17-4E91-8225-104207072209}">
      <dgm:prSet/>
      <dgm:spPr/>
      <dgm:t>
        <a:bodyPr/>
        <a:lstStyle/>
        <a:p>
          <a:endParaRPr lang="en-US"/>
        </a:p>
      </dgm:t>
    </dgm:pt>
    <dgm:pt modelId="{D1FD4CF4-9543-4005-AE9E-52D544DF116A}" type="sibTrans" cxnId="{402DBB9B-6A17-4E91-8225-104207072209}">
      <dgm:prSet/>
      <dgm:spPr/>
      <dgm:t>
        <a:bodyPr/>
        <a:lstStyle/>
        <a:p>
          <a:endParaRPr lang="en-US"/>
        </a:p>
      </dgm:t>
    </dgm:pt>
    <dgm:pt modelId="{46D870AD-DA3F-4395-94E7-702885FD238D}">
      <dgm:prSet phldrT="[Text]"/>
      <dgm:spPr/>
      <dgm:t>
        <a:bodyPr/>
        <a:lstStyle/>
        <a:p>
          <a:r>
            <a:rPr lang="en-US" dirty="0"/>
            <a:t>Serving size based on what people actually eat</a:t>
          </a:r>
        </a:p>
      </dgm:t>
    </dgm:pt>
    <dgm:pt modelId="{41614E42-A670-4AEA-9B4B-578AFF99990D}" type="parTrans" cxnId="{CB5EF64E-009B-410B-9DF8-469BD0338CFF}">
      <dgm:prSet/>
      <dgm:spPr/>
      <dgm:t>
        <a:bodyPr/>
        <a:lstStyle/>
        <a:p>
          <a:endParaRPr lang="en-US"/>
        </a:p>
      </dgm:t>
    </dgm:pt>
    <dgm:pt modelId="{61D780D7-800D-45FD-9BBD-421F662ADE5C}" type="sibTrans" cxnId="{CB5EF64E-009B-410B-9DF8-469BD0338CFF}">
      <dgm:prSet/>
      <dgm:spPr/>
      <dgm:t>
        <a:bodyPr/>
        <a:lstStyle/>
        <a:p>
          <a:endParaRPr lang="en-US"/>
        </a:p>
      </dgm:t>
    </dgm:pt>
    <dgm:pt modelId="{6E740FC4-DEA5-4FDA-9EC5-D11F8FF39406}">
      <dgm:prSet phldrT="[Text]"/>
      <dgm:spPr/>
      <dgm:t>
        <a:bodyPr/>
        <a:lstStyle/>
        <a:p>
          <a:r>
            <a:rPr lang="en-US" dirty="0"/>
            <a:t>Added sugars are listed – Americans are consuming too much sugar </a:t>
          </a:r>
        </a:p>
      </dgm:t>
    </dgm:pt>
    <dgm:pt modelId="{9B123212-02E2-4832-843F-35C753F89D50}" type="parTrans" cxnId="{C0A1698A-24B3-4AD7-A301-C435D10DE9C6}">
      <dgm:prSet/>
      <dgm:spPr/>
      <dgm:t>
        <a:bodyPr/>
        <a:lstStyle/>
        <a:p>
          <a:endParaRPr lang="en-US"/>
        </a:p>
      </dgm:t>
    </dgm:pt>
    <dgm:pt modelId="{E1E24CE0-5E46-428A-B30B-4FFB6CCAA8C0}" type="sibTrans" cxnId="{C0A1698A-24B3-4AD7-A301-C435D10DE9C6}">
      <dgm:prSet/>
      <dgm:spPr/>
      <dgm:t>
        <a:bodyPr/>
        <a:lstStyle/>
        <a:p>
          <a:endParaRPr lang="en-US"/>
        </a:p>
      </dgm:t>
    </dgm:pt>
    <dgm:pt modelId="{A51FF97A-0475-4803-89AB-4438BC749032}">
      <dgm:prSet phldrT="[Text]"/>
      <dgm:spPr/>
      <dgm:t>
        <a:bodyPr/>
        <a:lstStyle/>
        <a:p>
          <a:r>
            <a:rPr lang="en-US" dirty="0"/>
            <a:t>Vitamin D and Potassium are added – many do not get enough</a:t>
          </a:r>
        </a:p>
      </dgm:t>
    </dgm:pt>
    <dgm:pt modelId="{9525CB4B-44AF-493A-B4AA-84C35620DBA1}" type="parTrans" cxnId="{D39D889E-8DE1-4ED4-AF8A-65BDDFD65A36}">
      <dgm:prSet/>
      <dgm:spPr/>
      <dgm:t>
        <a:bodyPr/>
        <a:lstStyle/>
        <a:p>
          <a:endParaRPr lang="en-US"/>
        </a:p>
      </dgm:t>
    </dgm:pt>
    <dgm:pt modelId="{DBCB84BD-1940-43B3-A981-7A3747ADD08E}" type="sibTrans" cxnId="{D39D889E-8DE1-4ED4-AF8A-65BDDFD65A36}">
      <dgm:prSet/>
      <dgm:spPr/>
      <dgm:t>
        <a:bodyPr/>
        <a:lstStyle/>
        <a:p>
          <a:endParaRPr lang="en-US"/>
        </a:p>
      </dgm:t>
    </dgm:pt>
    <dgm:pt modelId="{D5D70725-5D8B-40F5-BFE7-C3B328BF707C}" type="pres">
      <dgm:prSet presAssocID="{7C0992FB-F3EE-4C7E-A032-D2D6992F4493}" presName="vert0" presStyleCnt="0">
        <dgm:presLayoutVars>
          <dgm:dir/>
          <dgm:animOne val="branch"/>
          <dgm:animLvl val="lvl"/>
        </dgm:presLayoutVars>
      </dgm:prSet>
      <dgm:spPr/>
    </dgm:pt>
    <dgm:pt modelId="{C496A0CE-86E7-4346-9A4C-5D58DB4D78DD}" type="pres">
      <dgm:prSet presAssocID="{01A9F698-7C5F-4DB4-AFF2-A6033944AF0A}" presName="thickLine" presStyleLbl="alignNode1" presStyleIdx="0" presStyleCnt="1"/>
      <dgm:spPr/>
    </dgm:pt>
    <dgm:pt modelId="{60E92082-0BE2-424B-AE14-5698419D4A46}" type="pres">
      <dgm:prSet presAssocID="{01A9F698-7C5F-4DB4-AFF2-A6033944AF0A}" presName="horz1" presStyleCnt="0"/>
      <dgm:spPr/>
    </dgm:pt>
    <dgm:pt modelId="{E8DD10FD-1584-4ED3-A281-0C6FCAD58EC3}" type="pres">
      <dgm:prSet presAssocID="{01A9F698-7C5F-4DB4-AFF2-A6033944AF0A}" presName="tx1" presStyleLbl="revTx" presStyleIdx="0" presStyleCnt="4"/>
      <dgm:spPr/>
    </dgm:pt>
    <dgm:pt modelId="{F201C95A-5516-444E-ABC4-A5A5C043DD85}" type="pres">
      <dgm:prSet presAssocID="{01A9F698-7C5F-4DB4-AFF2-A6033944AF0A}" presName="vert1" presStyleCnt="0"/>
      <dgm:spPr/>
    </dgm:pt>
    <dgm:pt modelId="{8350C764-CC1A-4235-97CB-930781A869E5}" type="pres">
      <dgm:prSet presAssocID="{46D870AD-DA3F-4395-94E7-702885FD238D}" presName="vertSpace2a" presStyleCnt="0"/>
      <dgm:spPr/>
    </dgm:pt>
    <dgm:pt modelId="{BCE308D6-3668-42C3-AD40-5189A71D927D}" type="pres">
      <dgm:prSet presAssocID="{46D870AD-DA3F-4395-94E7-702885FD238D}" presName="horz2" presStyleCnt="0"/>
      <dgm:spPr/>
    </dgm:pt>
    <dgm:pt modelId="{AD8CB77F-A97D-45AE-9A9F-4B6D28C8F785}" type="pres">
      <dgm:prSet presAssocID="{46D870AD-DA3F-4395-94E7-702885FD238D}" presName="horzSpace2" presStyleCnt="0"/>
      <dgm:spPr/>
    </dgm:pt>
    <dgm:pt modelId="{F4FA2E83-02D7-4FA6-BA0E-486F1EDCE61C}" type="pres">
      <dgm:prSet presAssocID="{46D870AD-DA3F-4395-94E7-702885FD238D}" presName="tx2" presStyleLbl="revTx" presStyleIdx="1" presStyleCnt="4"/>
      <dgm:spPr/>
    </dgm:pt>
    <dgm:pt modelId="{CAE8F60B-781A-49D6-80E0-3064BB16F009}" type="pres">
      <dgm:prSet presAssocID="{46D870AD-DA3F-4395-94E7-702885FD238D}" presName="vert2" presStyleCnt="0"/>
      <dgm:spPr/>
    </dgm:pt>
    <dgm:pt modelId="{1D30952F-27E8-49B3-91B6-12DED8D66E5B}" type="pres">
      <dgm:prSet presAssocID="{46D870AD-DA3F-4395-94E7-702885FD238D}" presName="thinLine2b" presStyleLbl="callout" presStyleIdx="0" presStyleCnt="3"/>
      <dgm:spPr/>
    </dgm:pt>
    <dgm:pt modelId="{76B450DB-1FC1-45EC-A32F-437FC59D9316}" type="pres">
      <dgm:prSet presAssocID="{46D870AD-DA3F-4395-94E7-702885FD238D}" presName="vertSpace2b" presStyleCnt="0"/>
      <dgm:spPr/>
    </dgm:pt>
    <dgm:pt modelId="{3CFF755C-E8FF-4D48-991D-D2D1EE136D64}" type="pres">
      <dgm:prSet presAssocID="{6E740FC4-DEA5-4FDA-9EC5-D11F8FF39406}" presName="horz2" presStyleCnt="0"/>
      <dgm:spPr/>
    </dgm:pt>
    <dgm:pt modelId="{74640665-34F1-4AF5-9BE4-3CE320C72480}" type="pres">
      <dgm:prSet presAssocID="{6E740FC4-DEA5-4FDA-9EC5-D11F8FF39406}" presName="horzSpace2" presStyleCnt="0"/>
      <dgm:spPr/>
    </dgm:pt>
    <dgm:pt modelId="{951EC298-9440-43F8-837C-7B3E2D3B7296}" type="pres">
      <dgm:prSet presAssocID="{6E740FC4-DEA5-4FDA-9EC5-D11F8FF39406}" presName="tx2" presStyleLbl="revTx" presStyleIdx="2" presStyleCnt="4"/>
      <dgm:spPr/>
    </dgm:pt>
    <dgm:pt modelId="{801E8110-113C-47CC-98ED-CD3345AF7AC7}" type="pres">
      <dgm:prSet presAssocID="{6E740FC4-DEA5-4FDA-9EC5-D11F8FF39406}" presName="vert2" presStyleCnt="0"/>
      <dgm:spPr/>
    </dgm:pt>
    <dgm:pt modelId="{5E10B6B2-AFCF-4428-9A02-5FB1CE02DE36}" type="pres">
      <dgm:prSet presAssocID="{6E740FC4-DEA5-4FDA-9EC5-D11F8FF39406}" presName="thinLine2b" presStyleLbl="callout" presStyleIdx="1" presStyleCnt="3"/>
      <dgm:spPr/>
    </dgm:pt>
    <dgm:pt modelId="{714A8040-DDAD-438F-903B-6BC7AA204C4F}" type="pres">
      <dgm:prSet presAssocID="{6E740FC4-DEA5-4FDA-9EC5-D11F8FF39406}" presName="vertSpace2b" presStyleCnt="0"/>
      <dgm:spPr/>
    </dgm:pt>
    <dgm:pt modelId="{1B8A360C-D8EA-43CD-8265-F55468709E52}" type="pres">
      <dgm:prSet presAssocID="{A51FF97A-0475-4803-89AB-4438BC749032}" presName="horz2" presStyleCnt="0"/>
      <dgm:spPr/>
    </dgm:pt>
    <dgm:pt modelId="{A6E6D6E9-E144-43F7-819C-5EE56B3369BB}" type="pres">
      <dgm:prSet presAssocID="{A51FF97A-0475-4803-89AB-4438BC749032}" presName="horzSpace2" presStyleCnt="0"/>
      <dgm:spPr/>
    </dgm:pt>
    <dgm:pt modelId="{AD241387-9D64-4759-BBF2-52D71E0C7923}" type="pres">
      <dgm:prSet presAssocID="{A51FF97A-0475-4803-89AB-4438BC749032}" presName="tx2" presStyleLbl="revTx" presStyleIdx="3" presStyleCnt="4"/>
      <dgm:spPr/>
    </dgm:pt>
    <dgm:pt modelId="{26595637-9D89-4E6A-94F1-AE4333BDD278}" type="pres">
      <dgm:prSet presAssocID="{A51FF97A-0475-4803-89AB-4438BC749032}" presName="vert2" presStyleCnt="0"/>
      <dgm:spPr/>
    </dgm:pt>
    <dgm:pt modelId="{D52E6A4D-D25E-4EC8-AA7F-50804B78029C}" type="pres">
      <dgm:prSet presAssocID="{A51FF97A-0475-4803-89AB-4438BC749032}" presName="thinLine2b" presStyleLbl="callout" presStyleIdx="2" presStyleCnt="3"/>
      <dgm:spPr/>
    </dgm:pt>
    <dgm:pt modelId="{DB52CAA6-E5DD-4356-B355-39EBA108475E}" type="pres">
      <dgm:prSet presAssocID="{A51FF97A-0475-4803-89AB-4438BC749032}" presName="vertSpace2b" presStyleCnt="0"/>
      <dgm:spPr/>
    </dgm:pt>
  </dgm:ptLst>
  <dgm:cxnLst>
    <dgm:cxn modelId="{0D49CD05-2C64-4862-976A-6ADFD70BE452}" type="presOf" srcId="{A51FF97A-0475-4803-89AB-4438BC749032}" destId="{AD241387-9D64-4759-BBF2-52D71E0C7923}" srcOrd="0" destOrd="0" presId="urn:microsoft.com/office/officeart/2008/layout/LinedList"/>
    <dgm:cxn modelId="{B250AA17-55E9-4EC5-B83E-FA0DD53406C3}" type="presOf" srcId="{7C0992FB-F3EE-4C7E-A032-D2D6992F4493}" destId="{D5D70725-5D8B-40F5-BFE7-C3B328BF707C}" srcOrd="0" destOrd="0" presId="urn:microsoft.com/office/officeart/2008/layout/LinedList"/>
    <dgm:cxn modelId="{CB5EF64E-009B-410B-9DF8-469BD0338CFF}" srcId="{01A9F698-7C5F-4DB4-AFF2-A6033944AF0A}" destId="{46D870AD-DA3F-4395-94E7-702885FD238D}" srcOrd="0" destOrd="0" parTransId="{41614E42-A670-4AEA-9B4B-578AFF99990D}" sibTransId="{61D780D7-800D-45FD-9BBD-421F662ADE5C}"/>
    <dgm:cxn modelId="{B90D0E89-D1F5-4666-B670-922C217A8614}" type="presOf" srcId="{46D870AD-DA3F-4395-94E7-702885FD238D}" destId="{F4FA2E83-02D7-4FA6-BA0E-486F1EDCE61C}" srcOrd="0" destOrd="0" presId="urn:microsoft.com/office/officeart/2008/layout/LinedList"/>
    <dgm:cxn modelId="{C0A1698A-24B3-4AD7-A301-C435D10DE9C6}" srcId="{01A9F698-7C5F-4DB4-AFF2-A6033944AF0A}" destId="{6E740FC4-DEA5-4FDA-9EC5-D11F8FF39406}" srcOrd="1" destOrd="0" parTransId="{9B123212-02E2-4832-843F-35C753F89D50}" sibTransId="{E1E24CE0-5E46-428A-B30B-4FFB6CCAA8C0}"/>
    <dgm:cxn modelId="{402DBB9B-6A17-4E91-8225-104207072209}" srcId="{7C0992FB-F3EE-4C7E-A032-D2D6992F4493}" destId="{01A9F698-7C5F-4DB4-AFF2-A6033944AF0A}" srcOrd="0" destOrd="0" parTransId="{31E26B71-9C28-477C-94A5-A15BA36FBF41}" sibTransId="{D1FD4CF4-9543-4005-AE9E-52D544DF116A}"/>
    <dgm:cxn modelId="{D39D889E-8DE1-4ED4-AF8A-65BDDFD65A36}" srcId="{01A9F698-7C5F-4DB4-AFF2-A6033944AF0A}" destId="{A51FF97A-0475-4803-89AB-4438BC749032}" srcOrd="2" destOrd="0" parTransId="{9525CB4B-44AF-493A-B4AA-84C35620DBA1}" sibTransId="{DBCB84BD-1940-43B3-A981-7A3747ADD08E}"/>
    <dgm:cxn modelId="{EFBDD7B1-B0EC-411F-A38F-56273AE8EDB5}" type="presOf" srcId="{6E740FC4-DEA5-4FDA-9EC5-D11F8FF39406}" destId="{951EC298-9440-43F8-837C-7B3E2D3B7296}" srcOrd="0" destOrd="0" presId="urn:microsoft.com/office/officeart/2008/layout/LinedList"/>
    <dgm:cxn modelId="{74AAA6B8-A726-4A7D-B3D9-3B1CDC9A724F}" type="presOf" srcId="{01A9F698-7C5F-4DB4-AFF2-A6033944AF0A}" destId="{E8DD10FD-1584-4ED3-A281-0C6FCAD58EC3}" srcOrd="0" destOrd="0" presId="urn:microsoft.com/office/officeart/2008/layout/LinedList"/>
    <dgm:cxn modelId="{1FC2F922-B42F-4F4A-9A29-D44D45870081}" type="presParOf" srcId="{D5D70725-5D8B-40F5-BFE7-C3B328BF707C}" destId="{C496A0CE-86E7-4346-9A4C-5D58DB4D78DD}" srcOrd="0" destOrd="0" presId="urn:microsoft.com/office/officeart/2008/layout/LinedList"/>
    <dgm:cxn modelId="{78965238-EA2B-4936-8FC4-3818B4BC0C56}" type="presParOf" srcId="{D5D70725-5D8B-40F5-BFE7-C3B328BF707C}" destId="{60E92082-0BE2-424B-AE14-5698419D4A46}" srcOrd="1" destOrd="0" presId="urn:microsoft.com/office/officeart/2008/layout/LinedList"/>
    <dgm:cxn modelId="{6FFBDA88-4D83-41E7-BA0B-43920DF2D2E4}" type="presParOf" srcId="{60E92082-0BE2-424B-AE14-5698419D4A46}" destId="{E8DD10FD-1584-4ED3-A281-0C6FCAD58EC3}" srcOrd="0" destOrd="0" presId="urn:microsoft.com/office/officeart/2008/layout/LinedList"/>
    <dgm:cxn modelId="{4D9ABADE-5765-40F6-8336-2954965DF7D2}" type="presParOf" srcId="{60E92082-0BE2-424B-AE14-5698419D4A46}" destId="{F201C95A-5516-444E-ABC4-A5A5C043DD85}" srcOrd="1" destOrd="0" presId="urn:microsoft.com/office/officeart/2008/layout/LinedList"/>
    <dgm:cxn modelId="{4F00DBE8-922D-43B9-A88D-0C56D9F97373}" type="presParOf" srcId="{F201C95A-5516-444E-ABC4-A5A5C043DD85}" destId="{8350C764-CC1A-4235-97CB-930781A869E5}" srcOrd="0" destOrd="0" presId="urn:microsoft.com/office/officeart/2008/layout/LinedList"/>
    <dgm:cxn modelId="{D1B0C2C7-E17E-475B-9FF5-463140088FCB}" type="presParOf" srcId="{F201C95A-5516-444E-ABC4-A5A5C043DD85}" destId="{BCE308D6-3668-42C3-AD40-5189A71D927D}" srcOrd="1" destOrd="0" presId="urn:microsoft.com/office/officeart/2008/layout/LinedList"/>
    <dgm:cxn modelId="{1A0E865A-5A27-46BA-8F9D-7B0CD446889F}" type="presParOf" srcId="{BCE308D6-3668-42C3-AD40-5189A71D927D}" destId="{AD8CB77F-A97D-45AE-9A9F-4B6D28C8F785}" srcOrd="0" destOrd="0" presId="urn:microsoft.com/office/officeart/2008/layout/LinedList"/>
    <dgm:cxn modelId="{1D151064-CD63-4377-A9AF-6F1B20CCE3FE}" type="presParOf" srcId="{BCE308D6-3668-42C3-AD40-5189A71D927D}" destId="{F4FA2E83-02D7-4FA6-BA0E-486F1EDCE61C}" srcOrd="1" destOrd="0" presId="urn:microsoft.com/office/officeart/2008/layout/LinedList"/>
    <dgm:cxn modelId="{A8096388-F391-439A-9476-CEA3BE2D68F8}" type="presParOf" srcId="{BCE308D6-3668-42C3-AD40-5189A71D927D}" destId="{CAE8F60B-781A-49D6-80E0-3064BB16F009}" srcOrd="2" destOrd="0" presId="urn:microsoft.com/office/officeart/2008/layout/LinedList"/>
    <dgm:cxn modelId="{B9C202DB-77A8-4E43-AA06-B1F784BB552E}" type="presParOf" srcId="{F201C95A-5516-444E-ABC4-A5A5C043DD85}" destId="{1D30952F-27E8-49B3-91B6-12DED8D66E5B}" srcOrd="2" destOrd="0" presId="urn:microsoft.com/office/officeart/2008/layout/LinedList"/>
    <dgm:cxn modelId="{BCA0961F-D1FF-454E-AC76-BF3465435918}" type="presParOf" srcId="{F201C95A-5516-444E-ABC4-A5A5C043DD85}" destId="{76B450DB-1FC1-45EC-A32F-437FC59D9316}" srcOrd="3" destOrd="0" presId="urn:microsoft.com/office/officeart/2008/layout/LinedList"/>
    <dgm:cxn modelId="{87DE0DA3-5F85-40B5-849A-5B1A843F15D0}" type="presParOf" srcId="{F201C95A-5516-444E-ABC4-A5A5C043DD85}" destId="{3CFF755C-E8FF-4D48-991D-D2D1EE136D64}" srcOrd="4" destOrd="0" presId="urn:microsoft.com/office/officeart/2008/layout/LinedList"/>
    <dgm:cxn modelId="{F6D8F316-35E3-459C-B08C-8E2000E78755}" type="presParOf" srcId="{3CFF755C-E8FF-4D48-991D-D2D1EE136D64}" destId="{74640665-34F1-4AF5-9BE4-3CE320C72480}" srcOrd="0" destOrd="0" presId="urn:microsoft.com/office/officeart/2008/layout/LinedList"/>
    <dgm:cxn modelId="{7349B7E0-77B5-4367-B8D2-E1D0B706A67C}" type="presParOf" srcId="{3CFF755C-E8FF-4D48-991D-D2D1EE136D64}" destId="{951EC298-9440-43F8-837C-7B3E2D3B7296}" srcOrd="1" destOrd="0" presId="urn:microsoft.com/office/officeart/2008/layout/LinedList"/>
    <dgm:cxn modelId="{1DCB8483-23E3-40FA-9207-7BBD0E39C533}" type="presParOf" srcId="{3CFF755C-E8FF-4D48-991D-D2D1EE136D64}" destId="{801E8110-113C-47CC-98ED-CD3345AF7AC7}" srcOrd="2" destOrd="0" presId="urn:microsoft.com/office/officeart/2008/layout/LinedList"/>
    <dgm:cxn modelId="{6AFE35EC-8A12-4B90-B726-A52F643E8CBF}" type="presParOf" srcId="{F201C95A-5516-444E-ABC4-A5A5C043DD85}" destId="{5E10B6B2-AFCF-4428-9A02-5FB1CE02DE36}" srcOrd="5" destOrd="0" presId="urn:microsoft.com/office/officeart/2008/layout/LinedList"/>
    <dgm:cxn modelId="{49B56AB2-8858-4382-B907-012085715FFE}" type="presParOf" srcId="{F201C95A-5516-444E-ABC4-A5A5C043DD85}" destId="{714A8040-DDAD-438F-903B-6BC7AA204C4F}" srcOrd="6" destOrd="0" presId="urn:microsoft.com/office/officeart/2008/layout/LinedList"/>
    <dgm:cxn modelId="{88214BC7-FD04-4601-B25F-1AEA5BD567F7}" type="presParOf" srcId="{F201C95A-5516-444E-ABC4-A5A5C043DD85}" destId="{1B8A360C-D8EA-43CD-8265-F55468709E52}" srcOrd="7" destOrd="0" presId="urn:microsoft.com/office/officeart/2008/layout/LinedList"/>
    <dgm:cxn modelId="{6CAB1D89-8197-4CCF-ACDE-331F244BFCE4}" type="presParOf" srcId="{1B8A360C-D8EA-43CD-8265-F55468709E52}" destId="{A6E6D6E9-E144-43F7-819C-5EE56B3369BB}" srcOrd="0" destOrd="0" presId="urn:microsoft.com/office/officeart/2008/layout/LinedList"/>
    <dgm:cxn modelId="{58932A80-0E9A-4D88-9B76-A0E2A11A828A}" type="presParOf" srcId="{1B8A360C-D8EA-43CD-8265-F55468709E52}" destId="{AD241387-9D64-4759-BBF2-52D71E0C7923}" srcOrd="1" destOrd="0" presId="urn:microsoft.com/office/officeart/2008/layout/LinedList"/>
    <dgm:cxn modelId="{054517FE-5A9A-47E6-9898-7484E9FEB841}" type="presParOf" srcId="{1B8A360C-D8EA-43CD-8265-F55468709E52}" destId="{26595637-9D89-4E6A-94F1-AE4333BDD278}" srcOrd="2" destOrd="0" presId="urn:microsoft.com/office/officeart/2008/layout/LinedList"/>
    <dgm:cxn modelId="{44F15562-5A58-4189-914D-523070EE070B}" type="presParOf" srcId="{F201C95A-5516-444E-ABC4-A5A5C043DD85}" destId="{D52E6A4D-D25E-4EC8-AA7F-50804B78029C}" srcOrd="8" destOrd="0" presId="urn:microsoft.com/office/officeart/2008/layout/LinedList"/>
    <dgm:cxn modelId="{2B947AA5-C83B-438A-BF24-1CF23BB384AD}" type="presParOf" srcId="{F201C95A-5516-444E-ABC4-A5A5C043DD85}" destId="{DB52CAA6-E5DD-4356-B355-39EBA108475E}" srcOrd="9" destOrd="0" presId="urn:microsoft.com/office/officeart/2008/layout/Line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1439EE-EA39-40F2-8030-17A06803E2CD}" type="doc">
      <dgm:prSet loTypeId="urn:microsoft.com/office/officeart/2008/layout/LinedList" loCatId="Inbox" qsTypeId="urn:microsoft.com/office/officeart/2005/8/quickstyle/simple5" qsCatId="simple" csTypeId="urn:microsoft.com/office/officeart/2005/8/colors/ColorSchemeForSuggestions" csCatId="other" phldr="1"/>
      <dgm:spPr/>
      <dgm:t>
        <a:bodyPr/>
        <a:lstStyle/>
        <a:p>
          <a:endParaRPr lang="en-US"/>
        </a:p>
      </dgm:t>
    </dgm:pt>
    <dgm:pt modelId="{6A27FDB0-992F-4AE6-8571-D70A94347D7E}">
      <dgm:prSet/>
      <dgm:spPr/>
      <dgm:t>
        <a:bodyPr/>
        <a:lstStyle/>
        <a:p>
          <a:r>
            <a:rPr lang="en-US" b="1" dirty="0">
              <a:solidFill>
                <a:schemeClr val="bg2"/>
              </a:solidFill>
            </a:rPr>
            <a:t>Gluten Free, Without Gluten, Free of Gluten, or No Gluten:</a:t>
          </a:r>
          <a:r>
            <a:rPr lang="en-US" b="0" dirty="0">
              <a:solidFill>
                <a:schemeClr val="bg2"/>
              </a:solidFill>
            </a:rPr>
            <a:t> </a:t>
          </a:r>
          <a:r>
            <a:rPr lang="en-US" b="0" dirty="0">
              <a:ea typeface="Calibri" panose="020F0502020204030204" pitchFamily="34" charset="0"/>
              <a:cs typeface="Times New Roman" panose="02020603050405020304" pitchFamily="18" charset="0"/>
            </a:rPr>
            <a:t>Foods cannot contain wheat, rye, barley or cross breeds of these grains (2014)</a:t>
          </a:r>
          <a:endParaRPr lang="en-US" b="0" dirty="0"/>
        </a:p>
      </dgm:t>
    </dgm:pt>
    <dgm:pt modelId="{E44C7E0A-511F-4542-A028-ACF76C2A70A5}" type="parTrans" cxnId="{A04EDED6-1CF8-4BE7-9E46-69F747369F4B}">
      <dgm:prSet/>
      <dgm:spPr/>
      <dgm:t>
        <a:bodyPr/>
        <a:lstStyle/>
        <a:p>
          <a:endParaRPr lang="en-US"/>
        </a:p>
      </dgm:t>
    </dgm:pt>
    <dgm:pt modelId="{BE4A1BFA-4B29-42AB-AF75-8D43C89BCCFF}" type="sibTrans" cxnId="{A04EDED6-1CF8-4BE7-9E46-69F747369F4B}">
      <dgm:prSet/>
      <dgm:spPr/>
      <dgm:t>
        <a:bodyPr/>
        <a:lstStyle/>
        <a:p>
          <a:endParaRPr lang="en-US"/>
        </a:p>
      </dgm:t>
    </dgm:pt>
    <dgm:pt modelId="{46349884-5453-44F3-927A-2015FB995638}">
      <dgm:prSet/>
      <dgm:spPr/>
      <dgm:t>
        <a:bodyPr/>
        <a:lstStyle/>
        <a:p>
          <a:r>
            <a:rPr lang="en-US" b="1" dirty="0">
              <a:solidFill>
                <a:schemeClr val="bg2"/>
              </a:solidFill>
            </a:rPr>
            <a:t>Healthy:</a:t>
          </a:r>
          <a:r>
            <a:rPr lang="en-US" b="0" dirty="0">
              <a:solidFill>
                <a:schemeClr val="bg2"/>
              </a:solidFill>
            </a:rPr>
            <a:t> </a:t>
          </a:r>
          <a:r>
            <a:rPr lang="en-US" b="0" dirty="0">
              <a:solidFill>
                <a:schemeClr val="tx1"/>
              </a:solidFill>
            </a:rPr>
            <a:t>Current guidance by FDA is that manufacturers can use the term on foods that meet one of these definitions): </a:t>
          </a:r>
          <a:r>
            <a:rPr lang="en-US" b="0" dirty="0"/>
            <a:t>Food not low in total fat but has fat profile of mostly mono and polyunsaturated fats OR contains at least 10% of the Daily Value of potassium or Vitamin D per reference amount commonly consumed.</a:t>
          </a:r>
        </a:p>
      </dgm:t>
    </dgm:pt>
    <dgm:pt modelId="{61572BB6-F6CD-49FA-B6D8-70ED157994BF}" type="parTrans" cxnId="{3F3C6991-F970-467C-ABA0-9272256A3C00}">
      <dgm:prSet/>
      <dgm:spPr/>
      <dgm:t>
        <a:bodyPr/>
        <a:lstStyle/>
        <a:p>
          <a:endParaRPr lang="en-US"/>
        </a:p>
      </dgm:t>
    </dgm:pt>
    <dgm:pt modelId="{15D91F40-E703-44E8-A993-4A3460521D80}" type="sibTrans" cxnId="{3F3C6991-F970-467C-ABA0-9272256A3C00}">
      <dgm:prSet/>
      <dgm:spPr/>
      <dgm:t>
        <a:bodyPr/>
        <a:lstStyle/>
        <a:p>
          <a:endParaRPr lang="en-US"/>
        </a:p>
      </dgm:t>
    </dgm:pt>
    <dgm:pt modelId="{959EA89B-4689-402B-919E-AB8B235B1AD2}">
      <dgm:prSet/>
      <dgm:spPr/>
      <dgm:t>
        <a:bodyPr/>
        <a:lstStyle/>
        <a:p>
          <a:r>
            <a:rPr lang="en-US" b="1" i="0" dirty="0">
              <a:solidFill>
                <a:schemeClr val="bg2"/>
              </a:solidFill>
            </a:rPr>
            <a:t>Natural: </a:t>
          </a:r>
          <a:r>
            <a:rPr lang="en-US" b="0" i="0" dirty="0"/>
            <a:t>Currently no definition	</a:t>
          </a:r>
        </a:p>
      </dgm:t>
    </dgm:pt>
    <dgm:pt modelId="{47F544DA-5817-487E-A02E-EB430269E9DF}" type="parTrans" cxnId="{F1CF2A40-C9F0-430D-9787-9F133555B6E1}">
      <dgm:prSet/>
      <dgm:spPr/>
      <dgm:t>
        <a:bodyPr/>
        <a:lstStyle/>
        <a:p>
          <a:endParaRPr lang="en-US"/>
        </a:p>
      </dgm:t>
    </dgm:pt>
    <dgm:pt modelId="{7E374F69-08CB-40C6-97BD-517C36F12A2C}" type="sibTrans" cxnId="{F1CF2A40-C9F0-430D-9787-9F133555B6E1}">
      <dgm:prSet/>
      <dgm:spPr/>
      <dgm:t>
        <a:bodyPr/>
        <a:lstStyle/>
        <a:p>
          <a:endParaRPr lang="en-US"/>
        </a:p>
      </dgm:t>
    </dgm:pt>
    <dgm:pt modelId="{73799664-D558-4397-9816-FF44ABF175CA}" type="pres">
      <dgm:prSet presAssocID="{7B1439EE-EA39-40F2-8030-17A06803E2CD}" presName="vert0" presStyleCnt="0">
        <dgm:presLayoutVars>
          <dgm:dir/>
          <dgm:animOne val="branch"/>
          <dgm:animLvl val="lvl"/>
        </dgm:presLayoutVars>
      </dgm:prSet>
      <dgm:spPr/>
    </dgm:pt>
    <dgm:pt modelId="{A5411118-51A0-4233-9E63-9DD42568B4C4}" type="pres">
      <dgm:prSet presAssocID="{6A27FDB0-992F-4AE6-8571-D70A94347D7E}" presName="thickLine" presStyleLbl="alignNode1" presStyleIdx="0" presStyleCnt="3" custLinFactNeighborY="8208"/>
      <dgm:spPr/>
    </dgm:pt>
    <dgm:pt modelId="{7BF6892B-81F6-4772-8A5E-43386530384F}" type="pres">
      <dgm:prSet presAssocID="{6A27FDB0-992F-4AE6-8571-D70A94347D7E}" presName="horz1" presStyleCnt="0"/>
      <dgm:spPr/>
    </dgm:pt>
    <dgm:pt modelId="{CFC1CDC8-2636-4267-9CD2-4A6124B70A28}" type="pres">
      <dgm:prSet presAssocID="{6A27FDB0-992F-4AE6-8571-D70A94347D7E}" presName="tx1" presStyleLbl="revTx" presStyleIdx="0" presStyleCnt="3" custLinFactNeighborY="5829"/>
      <dgm:spPr/>
    </dgm:pt>
    <dgm:pt modelId="{3CA383ED-F734-404B-8F2F-05B51E50B25D}" type="pres">
      <dgm:prSet presAssocID="{6A27FDB0-992F-4AE6-8571-D70A94347D7E}" presName="vert1" presStyleCnt="0"/>
      <dgm:spPr/>
    </dgm:pt>
    <dgm:pt modelId="{229DCBFE-B13E-434F-95B2-4E39FC604811}" type="pres">
      <dgm:prSet presAssocID="{46349884-5453-44F3-927A-2015FB995638}" presName="thickLine" presStyleLbl="alignNode1" presStyleIdx="1" presStyleCnt="3" custLinFactNeighborX="-1143" custLinFactNeighborY="-9003"/>
      <dgm:spPr/>
    </dgm:pt>
    <dgm:pt modelId="{9BDB0913-2EAD-427B-BBE7-A4BB61C2A5F2}" type="pres">
      <dgm:prSet presAssocID="{46349884-5453-44F3-927A-2015FB995638}" presName="horz1" presStyleCnt="0"/>
      <dgm:spPr/>
    </dgm:pt>
    <dgm:pt modelId="{0CE3A739-CCED-43CF-A079-82D83BABE973}" type="pres">
      <dgm:prSet presAssocID="{46349884-5453-44F3-927A-2015FB995638}" presName="tx1" presStyleLbl="revTx" presStyleIdx="1" presStyleCnt="3" custScaleY="142728" custLinFactNeighborY="-12953"/>
      <dgm:spPr/>
    </dgm:pt>
    <dgm:pt modelId="{0735B2FB-6020-413C-BD92-0DB7256DDBBB}" type="pres">
      <dgm:prSet presAssocID="{46349884-5453-44F3-927A-2015FB995638}" presName="vert1" presStyleCnt="0"/>
      <dgm:spPr/>
    </dgm:pt>
    <dgm:pt modelId="{1CC4CEC4-5339-450D-AA96-AD9A4D28B6D8}" type="pres">
      <dgm:prSet presAssocID="{959EA89B-4689-402B-919E-AB8B235B1AD2}" presName="thickLine" presStyleLbl="alignNode1" presStyleIdx="2" presStyleCnt="3" custLinFactNeighborY="-11658"/>
      <dgm:spPr/>
    </dgm:pt>
    <dgm:pt modelId="{1D3DF05B-8FDA-4CE8-BD4A-7FF42E293AFC}" type="pres">
      <dgm:prSet presAssocID="{959EA89B-4689-402B-919E-AB8B235B1AD2}" presName="horz1" presStyleCnt="0"/>
      <dgm:spPr/>
    </dgm:pt>
    <dgm:pt modelId="{59B19A57-E7BE-47D0-A463-5C04D17E1D1B}" type="pres">
      <dgm:prSet presAssocID="{959EA89B-4689-402B-919E-AB8B235B1AD2}" presName="tx1" presStyleLbl="revTx" presStyleIdx="2" presStyleCnt="3" custLinFactNeighborY="-6477"/>
      <dgm:spPr/>
    </dgm:pt>
    <dgm:pt modelId="{5A15716F-F0F9-41E0-B798-693D34488236}" type="pres">
      <dgm:prSet presAssocID="{959EA89B-4689-402B-919E-AB8B235B1AD2}" presName="vert1" presStyleCnt="0"/>
      <dgm:spPr/>
    </dgm:pt>
  </dgm:ptLst>
  <dgm:cxnLst>
    <dgm:cxn modelId="{F1CF2A40-C9F0-430D-9787-9F133555B6E1}" srcId="{7B1439EE-EA39-40F2-8030-17A06803E2CD}" destId="{959EA89B-4689-402B-919E-AB8B235B1AD2}" srcOrd="2" destOrd="0" parTransId="{47F544DA-5817-487E-A02E-EB430269E9DF}" sibTransId="{7E374F69-08CB-40C6-97BD-517C36F12A2C}"/>
    <dgm:cxn modelId="{0924CF76-E517-45D2-A136-009311520B62}" type="presOf" srcId="{7B1439EE-EA39-40F2-8030-17A06803E2CD}" destId="{73799664-D558-4397-9816-FF44ABF175CA}" srcOrd="0" destOrd="0" presId="urn:microsoft.com/office/officeart/2008/layout/LinedList"/>
    <dgm:cxn modelId="{0DCF3459-04DA-4877-9379-08BE163E8DC1}" type="presOf" srcId="{959EA89B-4689-402B-919E-AB8B235B1AD2}" destId="{59B19A57-E7BE-47D0-A463-5C04D17E1D1B}" srcOrd="0" destOrd="0" presId="urn:microsoft.com/office/officeart/2008/layout/LinedList"/>
    <dgm:cxn modelId="{3F3C6991-F970-467C-ABA0-9272256A3C00}" srcId="{7B1439EE-EA39-40F2-8030-17A06803E2CD}" destId="{46349884-5453-44F3-927A-2015FB995638}" srcOrd="1" destOrd="0" parTransId="{61572BB6-F6CD-49FA-B6D8-70ED157994BF}" sibTransId="{15D91F40-E703-44E8-A993-4A3460521D80}"/>
    <dgm:cxn modelId="{3248D5AD-44D4-4E93-9608-142A7A1D9041}" type="presOf" srcId="{46349884-5453-44F3-927A-2015FB995638}" destId="{0CE3A739-CCED-43CF-A079-82D83BABE973}" srcOrd="0" destOrd="0" presId="urn:microsoft.com/office/officeart/2008/layout/LinedList"/>
    <dgm:cxn modelId="{5106D0B4-7F31-477D-85E3-A9776A9965AE}" type="presOf" srcId="{6A27FDB0-992F-4AE6-8571-D70A94347D7E}" destId="{CFC1CDC8-2636-4267-9CD2-4A6124B70A28}" srcOrd="0" destOrd="0" presId="urn:microsoft.com/office/officeart/2008/layout/LinedList"/>
    <dgm:cxn modelId="{A04EDED6-1CF8-4BE7-9E46-69F747369F4B}" srcId="{7B1439EE-EA39-40F2-8030-17A06803E2CD}" destId="{6A27FDB0-992F-4AE6-8571-D70A94347D7E}" srcOrd="0" destOrd="0" parTransId="{E44C7E0A-511F-4542-A028-ACF76C2A70A5}" sibTransId="{BE4A1BFA-4B29-42AB-AF75-8D43C89BCCFF}"/>
    <dgm:cxn modelId="{08D6FCA6-F6BA-47F0-A732-356789E58BD6}" type="presParOf" srcId="{73799664-D558-4397-9816-FF44ABF175CA}" destId="{A5411118-51A0-4233-9E63-9DD42568B4C4}" srcOrd="0" destOrd="0" presId="urn:microsoft.com/office/officeart/2008/layout/LinedList"/>
    <dgm:cxn modelId="{24B73510-9291-4205-8365-68493E25D9D9}" type="presParOf" srcId="{73799664-D558-4397-9816-FF44ABF175CA}" destId="{7BF6892B-81F6-4772-8A5E-43386530384F}" srcOrd="1" destOrd="0" presId="urn:microsoft.com/office/officeart/2008/layout/LinedList"/>
    <dgm:cxn modelId="{3C3E609F-B3B1-4DF4-97C1-0407843DA781}" type="presParOf" srcId="{7BF6892B-81F6-4772-8A5E-43386530384F}" destId="{CFC1CDC8-2636-4267-9CD2-4A6124B70A28}" srcOrd="0" destOrd="0" presId="urn:microsoft.com/office/officeart/2008/layout/LinedList"/>
    <dgm:cxn modelId="{4C07E4FE-E66F-4791-941D-6DC5280A6E48}" type="presParOf" srcId="{7BF6892B-81F6-4772-8A5E-43386530384F}" destId="{3CA383ED-F734-404B-8F2F-05B51E50B25D}" srcOrd="1" destOrd="0" presId="urn:microsoft.com/office/officeart/2008/layout/LinedList"/>
    <dgm:cxn modelId="{B485F596-849C-4FEA-93CD-9FCFA966A8D0}" type="presParOf" srcId="{73799664-D558-4397-9816-FF44ABF175CA}" destId="{229DCBFE-B13E-434F-95B2-4E39FC604811}" srcOrd="2" destOrd="0" presId="urn:microsoft.com/office/officeart/2008/layout/LinedList"/>
    <dgm:cxn modelId="{A37DDA67-33F2-4DAD-A7E0-4BBB31DD7596}" type="presParOf" srcId="{73799664-D558-4397-9816-FF44ABF175CA}" destId="{9BDB0913-2EAD-427B-BBE7-A4BB61C2A5F2}" srcOrd="3" destOrd="0" presId="urn:microsoft.com/office/officeart/2008/layout/LinedList"/>
    <dgm:cxn modelId="{C72862E8-996D-4E4E-ACE0-68B1336DFE6E}" type="presParOf" srcId="{9BDB0913-2EAD-427B-BBE7-A4BB61C2A5F2}" destId="{0CE3A739-CCED-43CF-A079-82D83BABE973}" srcOrd="0" destOrd="0" presId="urn:microsoft.com/office/officeart/2008/layout/LinedList"/>
    <dgm:cxn modelId="{DB98BEC8-9005-4055-88A0-66496674B0DE}" type="presParOf" srcId="{9BDB0913-2EAD-427B-BBE7-A4BB61C2A5F2}" destId="{0735B2FB-6020-413C-BD92-0DB7256DDBBB}" srcOrd="1" destOrd="0" presId="urn:microsoft.com/office/officeart/2008/layout/LinedList"/>
    <dgm:cxn modelId="{8B169010-11BA-481B-ADFA-CD391544EDB1}" type="presParOf" srcId="{73799664-D558-4397-9816-FF44ABF175CA}" destId="{1CC4CEC4-5339-450D-AA96-AD9A4D28B6D8}" srcOrd="4" destOrd="0" presId="urn:microsoft.com/office/officeart/2008/layout/LinedList"/>
    <dgm:cxn modelId="{7F5D2E1A-BDD1-49FE-8A28-7589E8F69DFA}" type="presParOf" srcId="{73799664-D558-4397-9816-FF44ABF175CA}" destId="{1D3DF05B-8FDA-4CE8-BD4A-7FF42E293AFC}" srcOrd="5" destOrd="0" presId="urn:microsoft.com/office/officeart/2008/layout/LinedList"/>
    <dgm:cxn modelId="{AEBA6C29-25A7-40B2-8BFC-CDC82C878D62}" type="presParOf" srcId="{1D3DF05B-8FDA-4CE8-BD4A-7FF42E293AFC}" destId="{59B19A57-E7BE-47D0-A463-5C04D17E1D1B}" srcOrd="0" destOrd="0" presId="urn:microsoft.com/office/officeart/2008/layout/LinedList"/>
    <dgm:cxn modelId="{600EF58B-EE2A-49DE-A74D-2F682ACFFB31}" type="presParOf" srcId="{1D3DF05B-8FDA-4CE8-BD4A-7FF42E293AFC}" destId="{5A15716F-F0F9-41E0-B798-693D3448823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871053-85B6-49B7-B27E-230446CD44F4}" type="doc">
      <dgm:prSet loTypeId="urn:microsoft.com/office/officeart/2016/7/layout/BasicLinearProcessNumbered" loCatId="process" qsTypeId="urn:microsoft.com/office/officeart/2005/8/quickstyle/simple1" qsCatId="simple" csTypeId="urn:microsoft.com/office/officeart/2005/8/colors/ColorSchemeForSuggestions" csCatId="other" phldr="1"/>
      <dgm:spPr/>
      <dgm:t>
        <a:bodyPr/>
        <a:lstStyle/>
        <a:p>
          <a:endParaRPr lang="en-US"/>
        </a:p>
      </dgm:t>
    </dgm:pt>
    <dgm:pt modelId="{DAB3F0FE-64E8-42CF-BCA3-DE2FCED50158}">
      <dgm:prSet custT="1"/>
      <dgm:spPr/>
      <dgm:t>
        <a:bodyPr/>
        <a:lstStyle/>
        <a:p>
          <a:r>
            <a:rPr lang="en-US" sz="2700" dirty="0"/>
            <a:t>A Health Claim describes a relationship between a food, food component or dietary supplement AND a reduced risk for a specific disease or health condition.</a:t>
          </a:r>
        </a:p>
      </dgm:t>
    </dgm:pt>
    <dgm:pt modelId="{DBD4F438-6C3F-4691-97D9-955BD06268C0}" type="parTrans" cxnId="{4D0D6992-8D56-4819-8DBB-AB333C85D5EF}">
      <dgm:prSet/>
      <dgm:spPr/>
      <dgm:t>
        <a:bodyPr/>
        <a:lstStyle/>
        <a:p>
          <a:endParaRPr lang="en-US"/>
        </a:p>
      </dgm:t>
    </dgm:pt>
    <dgm:pt modelId="{7F4A8744-96D4-471A-A0BF-E6D33ED40B1B}" type="sibTrans" cxnId="{4D0D6992-8D56-4819-8DBB-AB333C85D5EF}">
      <dgm:prSet phldrT="1" phldr="0"/>
      <dgm:spPr/>
      <dgm:t>
        <a:bodyPr/>
        <a:lstStyle/>
        <a:p>
          <a:r>
            <a:rPr lang="en-US"/>
            <a:t>1</a:t>
          </a:r>
        </a:p>
      </dgm:t>
    </dgm:pt>
    <dgm:pt modelId="{9524D694-13AE-4982-9D69-1B2D7584D776}">
      <dgm:prSet custT="1"/>
      <dgm:spPr/>
      <dgm:t>
        <a:bodyPr/>
        <a:lstStyle/>
        <a:p>
          <a:r>
            <a:rPr lang="en-US" sz="2700" dirty="0"/>
            <a:t>Health Claims are based on extensive research. </a:t>
          </a:r>
        </a:p>
      </dgm:t>
    </dgm:pt>
    <dgm:pt modelId="{AB9B8F37-42D3-4056-9A5B-207402513FFB}" type="parTrans" cxnId="{73350DDA-3763-4DE6-9D1D-BAE2A25EAC54}">
      <dgm:prSet/>
      <dgm:spPr/>
      <dgm:t>
        <a:bodyPr/>
        <a:lstStyle/>
        <a:p>
          <a:endParaRPr lang="en-US"/>
        </a:p>
      </dgm:t>
    </dgm:pt>
    <dgm:pt modelId="{6E941BB3-E526-4CFC-8609-19CA417B93F7}" type="sibTrans" cxnId="{73350DDA-3763-4DE6-9D1D-BAE2A25EAC54}">
      <dgm:prSet phldrT="2" phldr="0"/>
      <dgm:spPr/>
      <dgm:t>
        <a:bodyPr/>
        <a:lstStyle/>
        <a:p>
          <a:r>
            <a:rPr lang="en-US"/>
            <a:t>2</a:t>
          </a:r>
        </a:p>
      </dgm:t>
    </dgm:pt>
    <dgm:pt modelId="{DDC05BA8-F78E-41E1-A10B-88B6B11A7E23}" type="pres">
      <dgm:prSet presAssocID="{F5871053-85B6-49B7-B27E-230446CD44F4}" presName="Name0" presStyleCnt="0">
        <dgm:presLayoutVars>
          <dgm:animLvl val="lvl"/>
          <dgm:resizeHandles val="exact"/>
        </dgm:presLayoutVars>
      </dgm:prSet>
      <dgm:spPr/>
    </dgm:pt>
    <dgm:pt modelId="{274609C1-C3AA-4119-972E-CF66C59762D9}" type="pres">
      <dgm:prSet presAssocID="{DAB3F0FE-64E8-42CF-BCA3-DE2FCED50158}" presName="compositeNode" presStyleCnt="0">
        <dgm:presLayoutVars>
          <dgm:bulletEnabled val="1"/>
        </dgm:presLayoutVars>
      </dgm:prSet>
      <dgm:spPr/>
    </dgm:pt>
    <dgm:pt modelId="{03863576-2874-427E-940D-567E7F9504E8}" type="pres">
      <dgm:prSet presAssocID="{DAB3F0FE-64E8-42CF-BCA3-DE2FCED50158}" presName="bgRect" presStyleLbl="bgAccFollowNode1" presStyleIdx="0" presStyleCnt="2" custScaleX="140942"/>
      <dgm:spPr/>
    </dgm:pt>
    <dgm:pt modelId="{FD8D9E05-170A-4276-BECC-C81E7F495E89}" type="pres">
      <dgm:prSet presAssocID="{7F4A8744-96D4-471A-A0BF-E6D33ED40B1B}" presName="sibTransNodeCircle" presStyleLbl="alignNode1" presStyleIdx="0" presStyleCnt="4">
        <dgm:presLayoutVars>
          <dgm:chMax val="0"/>
          <dgm:bulletEnabled/>
        </dgm:presLayoutVars>
      </dgm:prSet>
      <dgm:spPr/>
    </dgm:pt>
    <dgm:pt modelId="{0747E4B4-EA71-4A5F-AFDA-9385A0B11366}" type="pres">
      <dgm:prSet presAssocID="{DAB3F0FE-64E8-42CF-BCA3-DE2FCED50158}" presName="bottomLine" presStyleLbl="alignNode1" presStyleIdx="1" presStyleCnt="4" custFlipVert="1" custScaleX="131319" custScaleY="2000000">
        <dgm:presLayoutVars/>
      </dgm:prSet>
      <dgm:spPr/>
    </dgm:pt>
    <dgm:pt modelId="{46DA2D8D-A4A8-4EAA-82A5-596304CFB80C}" type="pres">
      <dgm:prSet presAssocID="{DAB3F0FE-64E8-42CF-BCA3-DE2FCED50158}" presName="nodeText" presStyleLbl="bgAccFollowNode1" presStyleIdx="0" presStyleCnt="2">
        <dgm:presLayoutVars>
          <dgm:bulletEnabled val="1"/>
        </dgm:presLayoutVars>
      </dgm:prSet>
      <dgm:spPr/>
    </dgm:pt>
    <dgm:pt modelId="{33AECB07-728F-422C-B7AB-011A50FF4FEA}" type="pres">
      <dgm:prSet presAssocID="{7F4A8744-96D4-471A-A0BF-E6D33ED40B1B}" presName="sibTrans" presStyleCnt="0"/>
      <dgm:spPr/>
    </dgm:pt>
    <dgm:pt modelId="{A8EFDEB6-9BEF-4D25-8532-4E2A0DDDF591}" type="pres">
      <dgm:prSet presAssocID="{9524D694-13AE-4982-9D69-1B2D7584D776}" presName="compositeNode" presStyleCnt="0">
        <dgm:presLayoutVars>
          <dgm:bulletEnabled val="1"/>
        </dgm:presLayoutVars>
      </dgm:prSet>
      <dgm:spPr/>
    </dgm:pt>
    <dgm:pt modelId="{D8C1F185-EED5-4DDD-BB57-90378277B69B}" type="pres">
      <dgm:prSet presAssocID="{9524D694-13AE-4982-9D69-1B2D7584D776}" presName="bgRect" presStyleLbl="bgAccFollowNode1" presStyleIdx="1" presStyleCnt="2" custScaleX="114946" custLinFactNeighborX="-5281" custLinFactNeighborY="442"/>
      <dgm:spPr/>
    </dgm:pt>
    <dgm:pt modelId="{D9FE224C-C8FE-4181-A2AA-3F51124F6EF1}" type="pres">
      <dgm:prSet presAssocID="{6E941BB3-E526-4CFC-8609-19CA417B93F7}" presName="sibTransNodeCircle" presStyleLbl="alignNode1" presStyleIdx="2" presStyleCnt="4" custLinFactNeighborX="-7372" custLinFactNeighborY="2520">
        <dgm:presLayoutVars>
          <dgm:chMax val="0"/>
          <dgm:bulletEnabled/>
        </dgm:presLayoutVars>
      </dgm:prSet>
      <dgm:spPr/>
    </dgm:pt>
    <dgm:pt modelId="{10E6D6C5-4A55-4978-8049-0E8870554AAB}" type="pres">
      <dgm:prSet presAssocID="{9524D694-13AE-4982-9D69-1B2D7584D776}" presName="bottomLine" presStyleLbl="alignNode1" presStyleIdx="3" presStyleCnt="4" custScaleX="102257" custScaleY="2000000" custLinFactY="-6955556" custLinFactNeighborX="-5573" custLinFactNeighborY="-7000000">
        <dgm:presLayoutVars/>
      </dgm:prSet>
      <dgm:spPr/>
    </dgm:pt>
    <dgm:pt modelId="{E4F94EED-3F22-49CD-9411-9493E26A3F5C}" type="pres">
      <dgm:prSet presAssocID="{9524D694-13AE-4982-9D69-1B2D7584D776}" presName="nodeText" presStyleLbl="bgAccFollowNode1" presStyleIdx="1" presStyleCnt="2">
        <dgm:presLayoutVars>
          <dgm:bulletEnabled val="1"/>
        </dgm:presLayoutVars>
      </dgm:prSet>
      <dgm:spPr/>
    </dgm:pt>
  </dgm:ptLst>
  <dgm:cxnLst>
    <dgm:cxn modelId="{96CC4E13-09F2-4A7A-8712-826FD1D18812}" type="presOf" srcId="{6E941BB3-E526-4CFC-8609-19CA417B93F7}" destId="{D9FE224C-C8FE-4181-A2AA-3F51124F6EF1}" srcOrd="0" destOrd="0" presId="urn:microsoft.com/office/officeart/2016/7/layout/BasicLinearProcessNumbered"/>
    <dgm:cxn modelId="{0ADBA478-9F91-407F-97E0-C36AB249F724}" type="presOf" srcId="{9524D694-13AE-4982-9D69-1B2D7584D776}" destId="{E4F94EED-3F22-49CD-9411-9493E26A3F5C}" srcOrd="1" destOrd="0" presId="urn:microsoft.com/office/officeart/2016/7/layout/BasicLinearProcessNumbered"/>
    <dgm:cxn modelId="{E977627C-8C76-4DFD-B21E-40046B35C6A4}" type="presOf" srcId="{9524D694-13AE-4982-9D69-1B2D7584D776}" destId="{D8C1F185-EED5-4DDD-BB57-90378277B69B}" srcOrd="0" destOrd="0" presId="urn:microsoft.com/office/officeart/2016/7/layout/BasicLinearProcessNumbered"/>
    <dgm:cxn modelId="{4D0D6992-8D56-4819-8DBB-AB333C85D5EF}" srcId="{F5871053-85B6-49B7-B27E-230446CD44F4}" destId="{DAB3F0FE-64E8-42CF-BCA3-DE2FCED50158}" srcOrd="0" destOrd="0" parTransId="{DBD4F438-6C3F-4691-97D9-955BD06268C0}" sibTransId="{7F4A8744-96D4-471A-A0BF-E6D33ED40B1B}"/>
    <dgm:cxn modelId="{D7C7D8A5-80DE-475F-826F-47AE15D38401}" type="presOf" srcId="{DAB3F0FE-64E8-42CF-BCA3-DE2FCED50158}" destId="{03863576-2874-427E-940D-567E7F9504E8}" srcOrd="0" destOrd="0" presId="urn:microsoft.com/office/officeart/2016/7/layout/BasicLinearProcessNumbered"/>
    <dgm:cxn modelId="{81F563A6-FCCE-4E97-85E8-29852D4D6CA8}" type="presOf" srcId="{F5871053-85B6-49B7-B27E-230446CD44F4}" destId="{DDC05BA8-F78E-41E1-A10B-88B6B11A7E23}" srcOrd="0" destOrd="0" presId="urn:microsoft.com/office/officeart/2016/7/layout/BasicLinearProcessNumbered"/>
    <dgm:cxn modelId="{065C1CAD-AF05-4651-8F35-38B64C90C194}" type="presOf" srcId="{7F4A8744-96D4-471A-A0BF-E6D33ED40B1B}" destId="{FD8D9E05-170A-4276-BECC-C81E7F495E89}" srcOrd="0" destOrd="0" presId="urn:microsoft.com/office/officeart/2016/7/layout/BasicLinearProcessNumbered"/>
    <dgm:cxn modelId="{2DF055B9-2CFA-4400-8BD5-CD4277DAECA1}" type="presOf" srcId="{DAB3F0FE-64E8-42CF-BCA3-DE2FCED50158}" destId="{46DA2D8D-A4A8-4EAA-82A5-596304CFB80C}" srcOrd="1" destOrd="0" presId="urn:microsoft.com/office/officeart/2016/7/layout/BasicLinearProcessNumbered"/>
    <dgm:cxn modelId="{73350DDA-3763-4DE6-9D1D-BAE2A25EAC54}" srcId="{F5871053-85B6-49B7-B27E-230446CD44F4}" destId="{9524D694-13AE-4982-9D69-1B2D7584D776}" srcOrd="1" destOrd="0" parTransId="{AB9B8F37-42D3-4056-9A5B-207402513FFB}" sibTransId="{6E941BB3-E526-4CFC-8609-19CA417B93F7}"/>
    <dgm:cxn modelId="{8A0281BE-3535-4F44-9FFA-EC8B1059B391}" type="presParOf" srcId="{DDC05BA8-F78E-41E1-A10B-88B6B11A7E23}" destId="{274609C1-C3AA-4119-972E-CF66C59762D9}" srcOrd="0" destOrd="0" presId="urn:microsoft.com/office/officeart/2016/7/layout/BasicLinearProcessNumbered"/>
    <dgm:cxn modelId="{4D2207B1-50EA-488A-BC9D-CC29BC66F8B3}" type="presParOf" srcId="{274609C1-C3AA-4119-972E-CF66C59762D9}" destId="{03863576-2874-427E-940D-567E7F9504E8}" srcOrd="0" destOrd="0" presId="urn:microsoft.com/office/officeart/2016/7/layout/BasicLinearProcessNumbered"/>
    <dgm:cxn modelId="{4A17F3EB-A2F0-4C25-9CC3-F6D57E980D99}" type="presParOf" srcId="{274609C1-C3AA-4119-972E-CF66C59762D9}" destId="{FD8D9E05-170A-4276-BECC-C81E7F495E89}" srcOrd="1" destOrd="0" presId="urn:microsoft.com/office/officeart/2016/7/layout/BasicLinearProcessNumbered"/>
    <dgm:cxn modelId="{0EF3098E-1D3F-4E30-9647-00921A246E31}" type="presParOf" srcId="{274609C1-C3AA-4119-972E-CF66C59762D9}" destId="{0747E4B4-EA71-4A5F-AFDA-9385A0B11366}" srcOrd="2" destOrd="0" presId="urn:microsoft.com/office/officeart/2016/7/layout/BasicLinearProcessNumbered"/>
    <dgm:cxn modelId="{459317B6-B890-44AC-9FB5-319CC8FDDE29}" type="presParOf" srcId="{274609C1-C3AA-4119-972E-CF66C59762D9}" destId="{46DA2D8D-A4A8-4EAA-82A5-596304CFB80C}" srcOrd="3" destOrd="0" presId="urn:microsoft.com/office/officeart/2016/7/layout/BasicLinearProcessNumbered"/>
    <dgm:cxn modelId="{39B3AD73-A0DC-4CC0-A2CA-B8580ACF7DFB}" type="presParOf" srcId="{DDC05BA8-F78E-41E1-A10B-88B6B11A7E23}" destId="{33AECB07-728F-422C-B7AB-011A50FF4FEA}" srcOrd="1" destOrd="0" presId="urn:microsoft.com/office/officeart/2016/7/layout/BasicLinearProcessNumbered"/>
    <dgm:cxn modelId="{F474DE6A-0E4B-4937-9799-EC707192AA39}" type="presParOf" srcId="{DDC05BA8-F78E-41E1-A10B-88B6B11A7E23}" destId="{A8EFDEB6-9BEF-4D25-8532-4E2A0DDDF591}" srcOrd="2" destOrd="0" presId="urn:microsoft.com/office/officeart/2016/7/layout/BasicLinearProcessNumbered"/>
    <dgm:cxn modelId="{C80E2E76-0122-481D-91AE-43B7856F99B8}" type="presParOf" srcId="{A8EFDEB6-9BEF-4D25-8532-4E2A0DDDF591}" destId="{D8C1F185-EED5-4DDD-BB57-90378277B69B}" srcOrd="0" destOrd="0" presId="urn:microsoft.com/office/officeart/2016/7/layout/BasicLinearProcessNumbered"/>
    <dgm:cxn modelId="{404E3449-37A7-40B3-8CE6-A4AE7562F186}" type="presParOf" srcId="{A8EFDEB6-9BEF-4D25-8532-4E2A0DDDF591}" destId="{D9FE224C-C8FE-4181-A2AA-3F51124F6EF1}" srcOrd="1" destOrd="0" presId="urn:microsoft.com/office/officeart/2016/7/layout/BasicLinearProcessNumbered"/>
    <dgm:cxn modelId="{38886B29-0C9A-4ED4-83EF-D70DCCFA789C}" type="presParOf" srcId="{A8EFDEB6-9BEF-4D25-8532-4E2A0DDDF591}" destId="{10E6D6C5-4A55-4978-8049-0E8870554AAB}" srcOrd="2" destOrd="0" presId="urn:microsoft.com/office/officeart/2016/7/layout/BasicLinearProcessNumbered"/>
    <dgm:cxn modelId="{312E2A71-E25B-4940-9B52-137C274DA585}" type="presParOf" srcId="{A8EFDEB6-9BEF-4D25-8532-4E2A0DDDF591}" destId="{E4F94EED-3F22-49CD-9411-9493E26A3F5C}"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96A0CE-86E7-4346-9A4C-5D58DB4D78DD}">
      <dsp:nvSpPr>
        <dsp:cNvPr id="0" name=""/>
        <dsp:cNvSpPr/>
      </dsp:nvSpPr>
      <dsp:spPr>
        <a:xfrm>
          <a:off x="0" y="0"/>
          <a:ext cx="581954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8DD10FD-1584-4ED3-A281-0C6FCAD58EC3}">
      <dsp:nvSpPr>
        <dsp:cNvPr id="0" name=""/>
        <dsp:cNvSpPr/>
      </dsp:nvSpPr>
      <dsp:spPr>
        <a:xfrm>
          <a:off x="0" y="0"/>
          <a:ext cx="1163909" cy="406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0" y="0"/>
        <a:ext cx="1163909" cy="4064000"/>
      </dsp:txXfrm>
    </dsp:sp>
    <dsp:sp modelId="{F4FA2E83-02D7-4FA6-BA0E-486F1EDCE61C}">
      <dsp:nvSpPr>
        <dsp:cNvPr id="0" name=""/>
        <dsp:cNvSpPr/>
      </dsp:nvSpPr>
      <dsp:spPr>
        <a:xfrm>
          <a:off x="1251202" y="63500"/>
          <a:ext cx="4568342" cy="1269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Serving size based on what people actually eat</a:t>
          </a:r>
        </a:p>
      </dsp:txBody>
      <dsp:txXfrm>
        <a:off x="1251202" y="63500"/>
        <a:ext cx="4568342" cy="1269999"/>
      </dsp:txXfrm>
    </dsp:sp>
    <dsp:sp modelId="{1D30952F-27E8-49B3-91B6-12DED8D66E5B}">
      <dsp:nvSpPr>
        <dsp:cNvPr id="0" name=""/>
        <dsp:cNvSpPr/>
      </dsp:nvSpPr>
      <dsp:spPr>
        <a:xfrm>
          <a:off x="1163909" y="1333499"/>
          <a:ext cx="465563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951EC298-9440-43F8-837C-7B3E2D3B7296}">
      <dsp:nvSpPr>
        <dsp:cNvPr id="0" name=""/>
        <dsp:cNvSpPr/>
      </dsp:nvSpPr>
      <dsp:spPr>
        <a:xfrm>
          <a:off x="1251202" y="1396999"/>
          <a:ext cx="4568342" cy="1269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Added sugars are listed – Americans are consuming too much sugar </a:t>
          </a:r>
        </a:p>
      </dsp:txBody>
      <dsp:txXfrm>
        <a:off x="1251202" y="1396999"/>
        <a:ext cx="4568342" cy="1269999"/>
      </dsp:txXfrm>
    </dsp:sp>
    <dsp:sp modelId="{5E10B6B2-AFCF-4428-9A02-5FB1CE02DE36}">
      <dsp:nvSpPr>
        <dsp:cNvPr id="0" name=""/>
        <dsp:cNvSpPr/>
      </dsp:nvSpPr>
      <dsp:spPr>
        <a:xfrm>
          <a:off x="1163909" y="2666999"/>
          <a:ext cx="465563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AD241387-9D64-4759-BBF2-52D71E0C7923}">
      <dsp:nvSpPr>
        <dsp:cNvPr id="0" name=""/>
        <dsp:cNvSpPr/>
      </dsp:nvSpPr>
      <dsp:spPr>
        <a:xfrm>
          <a:off x="1251202" y="2730499"/>
          <a:ext cx="4568342" cy="1269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Vitamin D and Potassium are added – many do not get enough</a:t>
          </a:r>
        </a:p>
      </dsp:txBody>
      <dsp:txXfrm>
        <a:off x="1251202" y="2730499"/>
        <a:ext cx="4568342" cy="1269999"/>
      </dsp:txXfrm>
    </dsp:sp>
    <dsp:sp modelId="{D52E6A4D-D25E-4EC8-AA7F-50804B78029C}">
      <dsp:nvSpPr>
        <dsp:cNvPr id="0" name=""/>
        <dsp:cNvSpPr/>
      </dsp:nvSpPr>
      <dsp:spPr>
        <a:xfrm>
          <a:off x="1163909" y="4000499"/>
          <a:ext cx="465563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411118-51A0-4233-9E63-9DD42568B4C4}">
      <dsp:nvSpPr>
        <dsp:cNvPr id="0" name=""/>
        <dsp:cNvSpPr/>
      </dsp:nvSpPr>
      <dsp:spPr>
        <a:xfrm>
          <a:off x="0" y="124604"/>
          <a:ext cx="789305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FC1CDC8-2636-4267-9CD2-4A6124B70A28}">
      <dsp:nvSpPr>
        <dsp:cNvPr id="0" name=""/>
        <dsp:cNvSpPr/>
      </dsp:nvSpPr>
      <dsp:spPr>
        <a:xfrm>
          <a:off x="0" y="89181"/>
          <a:ext cx="7893050" cy="1489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bg2"/>
              </a:solidFill>
            </a:rPr>
            <a:t>Gluten Free, Without Gluten, Free of Gluten, or No Gluten:</a:t>
          </a:r>
          <a:r>
            <a:rPr lang="en-US" sz="2400" b="0" kern="1200" dirty="0">
              <a:solidFill>
                <a:schemeClr val="bg2"/>
              </a:solidFill>
            </a:rPr>
            <a:t> </a:t>
          </a:r>
          <a:r>
            <a:rPr lang="en-US" sz="2400" b="0" kern="1200" dirty="0">
              <a:ea typeface="Calibri" panose="020F0502020204030204" pitchFamily="34" charset="0"/>
              <a:cs typeface="Times New Roman" panose="02020603050405020304" pitchFamily="18" charset="0"/>
            </a:rPr>
            <a:t>Foods cannot contain wheat, rye, barley or cross breeds of these grains (2014)</a:t>
          </a:r>
          <a:endParaRPr lang="en-US" sz="2400" b="0" kern="1200" dirty="0"/>
        </a:p>
      </dsp:txBody>
      <dsp:txXfrm>
        <a:off x="0" y="89181"/>
        <a:ext cx="7893050" cy="1489009"/>
      </dsp:txXfrm>
    </dsp:sp>
    <dsp:sp modelId="{229DCBFE-B13E-434F-95B2-4E39FC604811}">
      <dsp:nvSpPr>
        <dsp:cNvPr id="0" name=""/>
        <dsp:cNvSpPr/>
      </dsp:nvSpPr>
      <dsp:spPr>
        <a:xfrm>
          <a:off x="0" y="1300061"/>
          <a:ext cx="789305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CE3A739-CCED-43CF-A079-82D83BABE973}">
      <dsp:nvSpPr>
        <dsp:cNvPr id="0" name=""/>
        <dsp:cNvSpPr/>
      </dsp:nvSpPr>
      <dsp:spPr>
        <a:xfrm>
          <a:off x="0" y="1298525"/>
          <a:ext cx="7885341" cy="2125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bg2"/>
              </a:solidFill>
            </a:rPr>
            <a:t>Healthy:</a:t>
          </a:r>
          <a:r>
            <a:rPr lang="en-US" sz="2400" b="0" kern="1200" dirty="0">
              <a:solidFill>
                <a:schemeClr val="bg2"/>
              </a:solidFill>
            </a:rPr>
            <a:t> </a:t>
          </a:r>
          <a:r>
            <a:rPr lang="en-US" sz="2400" b="0" kern="1200" dirty="0">
              <a:solidFill>
                <a:schemeClr val="tx1"/>
              </a:solidFill>
            </a:rPr>
            <a:t>Current guidance by FDA is that manufacturers can use the term on foods that meet one of these definitions): </a:t>
          </a:r>
          <a:r>
            <a:rPr lang="en-US" sz="2400" b="0" kern="1200" dirty="0"/>
            <a:t>Food not low in total fat but has fat profile of mostly mono and polyunsaturated fats OR contains at least 10% of the Daily Value of potassium or Vitamin D per reference amount commonly consumed.</a:t>
          </a:r>
        </a:p>
      </dsp:txBody>
      <dsp:txXfrm>
        <a:off x="0" y="1298525"/>
        <a:ext cx="7885341" cy="2125233"/>
      </dsp:txXfrm>
    </dsp:sp>
    <dsp:sp modelId="{1CC4CEC4-5339-450D-AA96-AD9A4D28B6D8}">
      <dsp:nvSpPr>
        <dsp:cNvPr id="0" name=""/>
        <dsp:cNvSpPr/>
      </dsp:nvSpPr>
      <dsp:spPr>
        <a:xfrm>
          <a:off x="0" y="3443041"/>
          <a:ext cx="789305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9B19A57-E7BE-47D0-A463-5C04D17E1D1B}">
      <dsp:nvSpPr>
        <dsp:cNvPr id="0" name=""/>
        <dsp:cNvSpPr/>
      </dsp:nvSpPr>
      <dsp:spPr>
        <a:xfrm>
          <a:off x="0" y="3520187"/>
          <a:ext cx="7893050" cy="1489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0" kern="1200" dirty="0">
              <a:solidFill>
                <a:schemeClr val="bg2"/>
              </a:solidFill>
            </a:rPr>
            <a:t>Natural: </a:t>
          </a:r>
          <a:r>
            <a:rPr lang="en-US" sz="2400" b="0" i="0" kern="1200" dirty="0"/>
            <a:t>Currently no definition	</a:t>
          </a:r>
        </a:p>
      </dsp:txBody>
      <dsp:txXfrm>
        <a:off x="0" y="3520187"/>
        <a:ext cx="7893050" cy="14890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863576-2874-427E-940D-567E7F9504E8}">
      <dsp:nvSpPr>
        <dsp:cNvPr id="0" name=""/>
        <dsp:cNvSpPr/>
      </dsp:nvSpPr>
      <dsp:spPr>
        <a:xfrm>
          <a:off x="1396" y="517851"/>
          <a:ext cx="4574370" cy="4543797"/>
        </a:xfrm>
        <a:prstGeom prst="rect">
          <a:avLst/>
        </a:prstGeom>
        <a:solidFill>
          <a:schemeClr val="bg1">
            <a:lumMod val="95000"/>
            <a:hueOff val="0"/>
            <a:satOff val="0"/>
            <a:lumOff val="0"/>
            <a:alphaOff val="0"/>
          </a:schemeClr>
        </a:solidFill>
        <a:ln w="12700" cap="flat" cmpd="sng" algn="ctr">
          <a:solidFill>
            <a:schemeClr val="bg1">
              <a:lumMod val="9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3037" tIns="330200" rIns="253037" bIns="330200" numCol="1" spcCol="1270" anchor="t" anchorCtr="0">
          <a:noAutofit/>
        </a:bodyPr>
        <a:lstStyle/>
        <a:p>
          <a:pPr marL="0" lvl="0" indent="0" algn="l" defTabSz="1200150">
            <a:lnSpc>
              <a:spcPct val="90000"/>
            </a:lnSpc>
            <a:spcBef>
              <a:spcPct val="0"/>
            </a:spcBef>
            <a:spcAft>
              <a:spcPct val="35000"/>
            </a:spcAft>
            <a:buNone/>
          </a:pPr>
          <a:r>
            <a:rPr lang="en-US" sz="2700" kern="1200" dirty="0"/>
            <a:t>A Health Claim describes a relationship between a food, food component or dietary supplement AND a reduced risk for a specific disease or health condition.</a:t>
          </a:r>
        </a:p>
      </dsp:txBody>
      <dsp:txXfrm>
        <a:off x="1396" y="2244494"/>
        <a:ext cx="4574370" cy="2726278"/>
      </dsp:txXfrm>
    </dsp:sp>
    <dsp:sp modelId="{FD8D9E05-170A-4276-BECC-C81E7F495E89}">
      <dsp:nvSpPr>
        <dsp:cNvPr id="0" name=""/>
        <dsp:cNvSpPr/>
      </dsp:nvSpPr>
      <dsp:spPr>
        <a:xfrm>
          <a:off x="1607011" y="972231"/>
          <a:ext cx="1363139" cy="136313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276" tIns="12700" rIns="106276"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806638" y="1171858"/>
        <a:ext cx="963885" cy="963885"/>
      </dsp:txXfrm>
    </dsp:sp>
    <dsp:sp modelId="{0747E4B4-EA71-4A5F-AFDA-9385A0B11366}">
      <dsp:nvSpPr>
        <dsp:cNvPr id="0" name=""/>
        <dsp:cNvSpPr/>
      </dsp:nvSpPr>
      <dsp:spPr>
        <a:xfrm flipV="1">
          <a:off x="157556" y="5060892"/>
          <a:ext cx="4262049" cy="144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C1F185-EED5-4DDD-BB57-90378277B69B}">
      <dsp:nvSpPr>
        <dsp:cNvPr id="0" name=""/>
        <dsp:cNvSpPr/>
      </dsp:nvSpPr>
      <dsp:spPr>
        <a:xfrm>
          <a:off x="4728925" y="537934"/>
          <a:ext cx="3730652" cy="4543797"/>
        </a:xfrm>
        <a:prstGeom prst="rect">
          <a:avLst/>
        </a:prstGeom>
        <a:solidFill>
          <a:schemeClr val="bg1">
            <a:lumMod val="95000"/>
            <a:hueOff val="0"/>
            <a:satOff val="0"/>
            <a:lumOff val="0"/>
            <a:alphaOff val="0"/>
          </a:schemeClr>
        </a:solidFill>
        <a:ln w="12700" cap="flat" cmpd="sng" algn="ctr">
          <a:solidFill>
            <a:schemeClr val="bg1">
              <a:lumMod val="9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3037" tIns="330200" rIns="253037" bIns="330200" numCol="1" spcCol="1270" anchor="t" anchorCtr="0">
          <a:noAutofit/>
        </a:bodyPr>
        <a:lstStyle/>
        <a:p>
          <a:pPr marL="0" lvl="0" indent="0" algn="l" defTabSz="1200150">
            <a:lnSpc>
              <a:spcPct val="90000"/>
            </a:lnSpc>
            <a:spcBef>
              <a:spcPct val="0"/>
            </a:spcBef>
            <a:spcAft>
              <a:spcPct val="35000"/>
            </a:spcAft>
            <a:buNone/>
          </a:pPr>
          <a:r>
            <a:rPr lang="en-US" sz="2700" kern="1200" dirty="0"/>
            <a:t>Health Claims are based on extensive research. </a:t>
          </a:r>
        </a:p>
      </dsp:txBody>
      <dsp:txXfrm>
        <a:off x="4728925" y="2264577"/>
        <a:ext cx="3730652" cy="2726278"/>
      </dsp:txXfrm>
    </dsp:sp>
    <dsp:sp modelId="{D9FE224C-C8FE-4181-A2AA-3F51124F6EF1}">
      <dsp:nvSpPr>
        <dsp:cNvPr id="0" name=""/>
        <dsp:cNvSpPr/>
      </dsp:nvSpPr>
      <dsp:spPr>
        <a:xfrm>
          <a:off x="5983589" y="1006582"/>
          <a:ext cx="1363139" cy="136313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276" tIns="12700" rIns="106276"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6183216" y="1206209"/>
        <a:ext cx="963885" cy="963885"/>
      </dsp:txXfrm>
    </dsp:sp>
    <dsp:sp modelId="{10E6D6C5-4A55-4978-8049-0E8870554AAB}">
      <dsp:nvSpPr>
        <dsp:cNvPr id="0" name=""/>
        <dsp:cNvSpPr/>
      </dsp:nvSpPr>
      <dsp:spPr>
        <a:xfrm>
          <a:off x="4925363" y="5050844"/>
          <a:ext cx="3318822" cy="144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A7DEA7-0393-48CD-96E8-3AEC7419F3BC}"/>
              </a:ext>
            </a:extLst>
          </p:cNvPr>
          <p:cNvSpPr>
            <a:spLocks noGrp="1"/>
          </p:cNvSpPr>
          <p:nvPr>
            <p:ph type="hdr" sz="quarter"/>
          </p:nvPr>
        </p:nvSpPr>
        <p:spPr>
          <a:xfrm>
            <a:off x="0" y="1"/>
            <a:ext cx="4160520" cy="367030"/>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0921BA3D-CE52-4EDC-AA0E-242B79B1E6AB}"/>
              </a:ext>
            </a:extLst>
          </p:cNvPr>
          <p:cNvSpPr>
            <a:spLocks noGrp="1"/>
          </p:cNvSpPr>
          <p:nvPr>
            <p:ph type="dt" sz="quarter" idx="1"/>
          </p:nvPr>
        </p:nvSpPr>
        <p:spPr>
          <a:xfrm>
            <a:off x="5438458" y="1"/>
            <a:ext cx="4160520" cy="367030"/>
          </a:xfrm>
          <a:prstGeom prst="rect">
            <a:avLst/>
          </a:prstGeom>
        </p:spPr>
        <p:txBody>
          <a:bodyPr vert="horz" lIns="96661" tIns="48331" rIns="96661" bIns="48331" rtlCol="0"/>
          <a:lstStyle>
            <a:lvl1pPr algn="r">
              <a:defRPr sz="1300"/>
            </a:lvl1pPr>
          </a:lstStyle>
          <a:p>
            <a:fld id="{F110F1FD-C672-43B3-8056-804AC2EE390A}" type="datetimeFigureOut">
              <a:rPr lang="en-US" smtClean="0"/>
              <a:t>8/22/2019</a:t>
            </a:fld>
            <a:endParaRPr lang="en-US"/>
          </a:p>
        </p:txBody>
      </p:sp>
      <p:sp>
        <p:nvSpPr>
          <p:cNvPr id="4" name="Footer Placeholder 3">
            <a:extLst>
              <a:ext uri="{FF2B5EF4-FFF2-40B4-BE49-F238E27FC236}">
                <a16:creationId xmlns:a16="http://schemas.microsoft.com/office/drawing/2014/main" id="{4F9EBC7E-93CD-46F3-B82D-33DB444AC55C}"/>
              </a:ext>
            </a:extLst>
          </p:cNvPr>
          <p:cNvSpPr>
            <a:spLocks noGrp="1"/>
          </p:cNvSpPr>
          <p:nvPr>
            <p:ph type="ftr" sz="quarter" idx="2"/>
          </p:nvPr>
        </p:nvSpPr>
        <p:spPr>
          <a:xfrm>
            <a:off x="0" y="6948171"/>
            <a:ext cx="4160520" cy="367029"/>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9BBC3C8E-EBDC-4B0F-88DF-A8FA1B6053CA}"/>
              </a:ext>
            </a:extLst>
          </p:cNvPr>
          <p:cNvSpPr>
            <a:spLocks noGrp="1"/>
          </p:cNvSpPr>
          <p:nvPr>
            <p:ph type="sldNum" sz="quarter" idx="3"/>
          </p:nvPr>
        </p:nvSpPr>
        <p:spPr>
          <a:xfrm>
            <a:off x="5438458" y="6948171"/>
            <a:ext cx="4160520" cy="367029"/>
          </a:xfrm>
          <a:prstGeom prst="rect">
            <a:avLst/>
          </a:prstGeom>
        </p:spPr>
        <p:txBody>
          <a:bodyPr vert="horz" lIns="96661" tIns="48331" rIns="96661" bIns="48331" rtlCol="0" anchor="b"/>
          <a:lstStyle>
            <a:lvl1pPr algn="r">
              <a:defRPr sz="1300"/>
            </a:lvl1pPr>
          </a:lstStyle>
          <a:p>
            <a:fld id="{5712CB6C-8166-409B-9F9B-51096995C606}" type="slidenum">
              <a:rPr lang="en-US" smtClean="0"/>
              <a:t>‹#›</a:t>
            </a:fld>
            <a:endParaRPr lang="en-US"/>
          </a:p>
        </p:txBody>
      </p:sp>
    </p:spTree>
    <p:extLst>
      <p:ext uri="{BB962C8B-B14F-4D97-AF65-F5344CB8AC3E}">
        <p14:creationId xmlns:p14="http://schemas.microsoft.com/office/powerpoint/2010/main" val="11253342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160520" cy="36703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5438458" y="1"/>
            <a:ext cx="4160520" cy="367030"/>
          </a:xfrm>
          <a:prstGeom prst="rect">
            <a:avLst/>
          </a:prstGeom>
        </p:spPr>
        <p:txBody>
          <a:bodyPr vert="horz" lIns="96661" tIns="48331" rIns="96661" bIns="48331" rtlCol="0"/>
          <a:lstStyle>
            <a:lvl1pPr algn="r">
              <a:defRPr sz="1300"/>
            </a:lvl1pPr>
          </a:lstStyle>
          <a:p>
            <a:fld id="{4152F04E-4FE1-40A2-B5E1-E272B11E2012}" type="datetimeFigureOut">
              <a:rPr lang="en-US" smtClean="0"/>
              <a:t>8/22/2019</a:t>
            </a:fld>
            <a:endParaRPr lang="en-US"/>
          </a:p>
        </p:txBody>
      </p:sp>
      <p:sp>
        <p:nvSpPr>
          <p:cNvPr id="4" name="Slide Image Placeholder 3"/>
          <p:cNvSpPr>
            <a:spLocks noGrp="1" noRot="1" noChangeAspect="1"/>
          </p:cNvSpPr>
          <p:nvPr>
            <p:ph type="sldImg" idx="2"/>
          </p:nvPr>
        </p:nvSpPr>
        <p:spPr>
          <a:xfrm>
            <a:off x="3155950" y="914400"/>
            <a:ext cx="3289300" cy="2468563"/>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960120" y="3520439"/>
            <a:ext cx="7680960" cy="2880361"/>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171"/>
            <a:ext cx="4160520" cy="367029"/>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5438458" y="6948171"/>
            <a:ext cx="4160520" cy="367029"/>
          </a:xfrm>
          <a:prstGeom prst="rect">
            <a:avLst/>
          </a:prstGeom>
        </p:spPr>
        <p:txBody>
          <a:bodyPr vert="horz" lIns="96661" tIns="48331" rIns="96661" bIns="48331" rtlCol="0" anchor="b"/>
          <a:lstStyle>
            <a:lvl1pPr algn="r">
              <a:defRPr sz="1300"/>
            </a:lvl1pPr>
          </a:lstStyle>
          <a:p>
            <a:fld id="{EB37E209-28C7-4512-8DCD-85B19ECA673C}" type="slidenum">
              <a:rPr lang="en-US" smtClean="0"/>
              <a:t>‹#›</a:t>
            </a:fld>
            <a:endParaRPr lang="en-US"/>
          </a:p>
        </p:txBody>
      </p:sp>
    </p:spTree>
    <p:extLst>
      <p:ext uri="{BB962C8B-B14F-4D97-AF65-F5344CB8AC3E}">
        <p14:creationId xmlns:p14="http://schemas.microsoft.com/office/powerpoint/2010/main" val="3729954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da.gov/food/resourcesforyou/consumers/ucm079311.ht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da.gov/ForConsumers/ConsumerUpdates/ucm620013.ht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da.gov/ForConsumers/ConsumerUpdates/ucm620013.ht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da.gov/downloads/Food/GuidanceRegulation/GuidanceDocumentsRegulatoryInformation/UCM265446.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da.gov/downloads/Food/GuidanceRegulation/GuidanceDocumentsRegulatoryInformation/UCM265446.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da.gov/downloads/Food/GuidanceRegulation/GuidanceDocumentsRegulatoryInformation/UCM265446.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da.gov/downloads/Food/GuidanceRegulation/GuidanceDocumentsRegulatoryInformation/UCM265446.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da.gov/regulatory-information/search-fda-guidance-documents/guidance-industry-use-term-healthy-labeling-human-food-products"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da.gov/Food/LabelingNutrition/ucm2006876.htm"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ecfr.gov/cgi-bin/retrieveECFR?gp=1&amp;SID=7d28421c2c27bebbb318c37340189bf4&amp;ty=HTML&amp;h=L&amp;mc=true&amp;r=SECTION&amp;n=se21.2.101_174"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fda.gov/regulatory-information/search-fda-guidance-documents/guidance-industry-fdas-implementation-qualified-health-claims" TargetMode="External"/><Relationship Id="rId5" Type="http://schemas.openxmlformats.org/officeDocument/2006/relationships/hyperlink" Target="https://www.ecfr.gov/cgi-bin/retrieveECFR?gp=1&amp;SID=7d28421c2c27bebbb318c37340189bf4&amp;ty=HTML&amp;h=L&amp;mc=true&amp;r=SECTION&amp;n=se21.2.101_178" TargetMode="External"/><Relationship Id="rId4" Type="http://schemas.openxmlformats.org/officeDocument/2006/relationships/hyperlink" Target="https://www.ecfr.gov/cgi-bin/retrieveECFR?gp=1&amp;SID=7d28421c2c27bebbb318c37340189bf4&amp;ty=HTML&amp;h=L&amp;mc=true&amp;n=pt21.2.101&amp;r=PART#se21.2.101_179"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da.gov/Food/LabelingNutrition/ucm2006877.htm"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da.gov/food/food-labeling-nutrition/questions-and-answers-health-claims-food-labeling"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fda.gov/food/cfsan-constituent-updates/fda-completes-review-qualified-health-claim-petition-oleic-acid-and-risk-coronary-heart-disease"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fsis.usda.gov/wps/portal/fsis/topics/food-safety-education/get-answers/food-safety-fact-sheets/food-labeling/meat-and-poultry-labeling-terms/meat-and-poultry-labeling-terms"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sciencedaily.com/releases/2019/02/190219132805.htm"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congress.gov/116/bills/hr3981/BILLS-116hr3981ih.pdf"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fda.gov/food/foodborneillnesscontaminants/peopleatrisk/ucm108079.htm#9"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fsis.usda.gov/wps/wcm/connect/77ffde83-dc51-4fdf-93be-048110fe47d6/Shelf_Stable_Food_Safety.pdf?MOD=AJPERES"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fsis.usda.gov/wps/wcm/connect/77ffde83-dc51-4fdf-93be-048110fe47d6/Shelf_Stable_Food_Safety.pdf?MOD=AJPERES"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fsis.usda.gov/wps/wcm/connect/77ffde83-dc51-4fdf-93be-048110fe47d6/Shelf_Stable_Food_Safety.pdf?MOD=AJPERES"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fsis.usda.gov/wps/wcm/connect/77ffde83-dc51-4fdf-93be-048110fe47d6/Shelf_Stable_Food_Safety.pdf?MOD=AJPERES"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fsis.usda.gov/wps/wcm/connect/77ffde83-dc51-4fdf-93be-048110fe47d6/Shelf_Stable_Food_Safety.pdf?MOD=AJPERES"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8" Type="http://schemas.openxmlformats.org/officeDocument/2006/relationships/hyperlink" Target="https://www.fsis.usda.gov/shared/PDF/Egg_Products_and_Food_Safety.pdf" TargetMode="External"/><Relationship Id="rId3" Type="http://schemas.openxmlformats.org/officeDocument/2006/relationships/hyperlink" Target="https://www.incredibleegg.org/cooking-school/tips-tricks/egg-storage/" TargetMode="External"/><Relationship Id="rId7" Type="http://schemas.openxmlformats.org/officeDocument/2006/relationships/hyperlink" Target="https://www.fsis.usda.gov/wps/portal/fsis/topics/food-safety-education/get-answers/food-safety-fact-sheets/egg-products-preparation/shell-eggs-from-farm-to-table/CT_Index" TargetMode="External"/><Relationship Id="rId2" Type="http://schemas.openxmlformats.org/officeDocument/2006/relationships/slide" Target="../slides/slide66.xml"/><Relationship Id="rId1" Type="http://schemas.openxmlformats.org/officeDocument/2006/relationships/notesMaster" Target="../notesMasters/notesMaster1.xml"/><Relationship Id="rId6" Type="http://schemas.openxmlformats.org/officeDocument/2006/relationships/hyperlink" Target="https://stilltasty.com/fooditems/index/17144" TargetMode="External"/><Relationship Id="rId5" Type="http://schemas.openxmlformats.org/officeDocument/2006/relationships/hyperlink" Target="https://www.incredibleegg.org/cooking-school/faqs/egg-carton-dates/" TargetMode="External"/><Relationship Id="rId4" Type="http://schemas.openxmlformats.org/officeDocument/2006/relationships/hyperlink" Target="https://www.incredibleegg.org/eggcyclopedia/c/carton-dates/" TargetMode="External"/><Relationship Id="rId9" Type="http://schemas.openxmlformats.org/officeDocument/2006/relationships/hyperlink" Target="https://www.fsis.usda.gov/wps/portal/fsis/topics/food-safety-education/get-answers/food-safety-fact-sheets/food-labeling/food-product-dating/food-product-dating#12" TargetMode="Externa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blogs.usda.gov/2015/04/02/new-usda-foodkeeper-app-your-new-tool-for-smart-food-storage/"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Food labels help consumers make purchasing decisions at the grocery store and provide information about what is inside the container. An attractive label initially helps sell the product to the consumer and gives the consumer information about the product identity, quality, nutrition, and relevant health and safety information.</a:t>
            </a:r>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1</a:t>
            </a:fld>
            <a:endParaRPr lang="en-US"/>
          </a:p>
        </p:txBody>
      </p:sp>
    </p:spTree>
    <p:extLst>
      <p:ext uri="{BB962C8B-B14F-4D97-AF65-F5344CB8AC3E}">
        <p14:creationId xmlns:p14="http://schemas.microsoft.com/office/powerpoint/2010/main" val="650651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list of ingredients in the product is listed below the Nutrition Facts panel. The ingredients are listed by their common or usual name in descending order by weight. For example: If “whole wheat” is listed first, that ingredient is found in the largest amount in weight in the product. The ingredient listed last contributes the least amount by weight. </a:t>
            </a:r>
          </a:p>
          <a:p>
            <a:endParaRPr lang="en-US" dirty="0"/>
          </a:p>
          <a:p>
            <a:r>
              <a:rPr lang="en-US" dirty="0"/>
              <a:t>Food manufacturers may include the name of a food allergen in parenthesis following the common or usual name of the food source if the name isn’t listed elsewhere. For example, if the term “enriched flour” occurs in the list of ingredients, it might be followed in parenthesis by </a:t>
            </a:r>
            <a:r>
              <a:rPr lang="en-US"/>
              <a:t>the word “</a:t>
            </a:r>
            <a:r>
              <a:rPr lang="en-US" dirty="0"/>
              <a:t>wheat,” which can be a food allergen, plus other substances found in the flour, such as various B vitamins and iron.  </a:t>
            </a:r>
          </a:p>
          <a:p>
            <a:endParaRPr lang="en-US" dirty="0"/>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11</a:t>
            </a:fld>
            <a:endParaRPr lang="en-US"/>
          </a:p>
        </p:txBody>
      </p:sp>
    </p:spTree>
    <p:extLst>
      <p:ext uri="{BB962C8B-B14F-4D97-AF65-F5344CB8AC3E}">
        <p14:creationId xmlns:p14="http://schemas.microsoft.com/office/powerpoint/2010/main" val="1795602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10"/>
          </p:nvPr>
        </p:nvSpPr>
        <p:spPr/>
        <p:txBody>
          <a:bodyPr/>
          <a:lstStyle/>
          <a:p>
            <a:fld id="{EB37E209-28C7-4512-8DCD-85B19ECA673C}" type="slidenum">
              <a:rPr lang="en-US" smtClean="0"/>
              <a:t>12</a:t>
            </a:fld>
            <a:endParaRPr lang="en-US"/>
          </a:p>
        </p:txBody>
      </p:sp>
    </p:spTree>
    <p:extLst>
      <p:ext uri="{BB962C8B-B14F-4D97-AF65-F5344CB8AC3E}">
        <p14:creationId xmlns:p14="http://schemas.microsoft.com/office/powerpoint/2010/main" val="1873494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ingredient statement lists sugar</a:t>
            </a:r>
            <a:r>
              <a:rPr lang="en-US" baseline="0" dirty="0"/>
              <a:t> as its largest ingredient by weight.</a:t>
            </a:r>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13</a:t>
            </a:fld>
            <a:endParaRPr lang="en-US"/>
          </a:p>
        </p:txBody>
      </p:sp>
    </p:spTree>
    <p:extLst>
      <p:ext uri="{BB962C8B-B14F-4D97-AF65-F5344CB8AC3E}">
        <p14:creationId xmlns:p14="http://schemas.microsoft.com/office/powerpoint/2010/main" val="4204185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Allergen labeling is required if a food product contains one of the eight allergens: eggs, milk, wheat, soy, peanuts, tree nuts, fish, and crustacean shellfish. </a:t>
            </a:r>
          </a:p>
          <a:p>
            <a:endParaRPr lang="en-US" dirty="0"/>
          </a:p>
          <a:p>
            <a:r>
              <a:rPr lang="en-US" dirty="0"/>
              <a:t>The type of tree nut, the type of fish, and the type of shellfish must be listed. </a:t>
            </a:r>
          </a:p>
          <a:p>
            <a:endParaRPr lang="en-US" dirty="0"/>
          </a:p>
          <a:p>
            <a:r>
              <a:rPr lang="en-US" dirty="0"/>
              <a:t>While more than 160 foods have been identified as the cause of food allergies in sensitive individuals, these eight major food allergens account for over 90 percent of all documented food allergies. They also represent the foods most likely to cause severe or life-threatening reactions. </a:t>
            </a:r>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14</a:t>
            </a:fld>
            <a:endParaRPr lang="en-US"/>
          </a:p>
        </p:txBody>
      </p:sp>
    </p:spTree>
    <p:extLst>
      <p:ext uri="{BB962C8B-B14F-4D97-AF65-F5344CB8AC3E}">
        <p14:creationId xmlns:p14="http://schemas.microsoft.com/office/powerpoint/2010/main" val="3919317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allergens can be identified on the label in two ways:</a:t>
            </a:r>
          </a:p>
          <a:p>
            <a:endParaRPr lang="en-US" dirty="0"/>
          </a:p>
          <a:p>
            <a:pPr marL="241653" indent="-241653">
              <a:buAutoNum type="arabicParenR"/>
            </a:pPr>
            <a:r>
              <a:rPr lang="en-US" b="1" dirty="0"/>
              <a:t>In parentheses </a:t>
            </a:r>
            <a:r>
              <a:rPr lang="en-US" dirty="0"/>
              <a:t>following the name of the ingredient. </a:t>
            </a:r>
            <a:r>
              <a:rPr lang="en-US" b="1" dirty="0"/>
              <a:t>Example:  </a:t>
            </a:r>
            <a:r>
              <a:rPr lang="en-US" b="0" dirty="0"/>
              <a:t>Enriched flour (wheat flour …..)</a:t>
            </a:r>
            <a:br>
              <a:rPr lang="en-US" dirty="0"/>
            </a:br>
            <a:endParaRPr lang="en-US" dirty="0"/>
          </a:p>
          <a:p>
            <a:pPr marL="241653" indent="-241653">
              <a:buAutoNum type="arabicParenR"/>
            </a:pPr>
            <a:r>
              <a:rPr lang="en-US" sz="1300" b="1" dirty="0"/>
              <a:t>Immediately after or adjacent to </a:t>
            </a:r>
            <a:r>
              <a:rPr lang="en-US" sz="1300" dirty="0"/>
              <a:t>the list of ingredients in a “contains” statement.  </a:t>
            </a:r>
            <a:r>
              <a:rPr lang="en-US" sz="1300" b="1" dirty="0"/>
              <a:t>Example: </a:t>
            </a:r>
            <a:r>
              <a:rPr lang="en-US" sz="1300" dirty="0"/>
              <a:t>“Contains: Wheat, Milk, Egg, and Soy”</a:t>
            </a:r>
          </a:p>
          <a:p>
            <a:pPr marL="241653" indent="-241653">
              <a:buAutoNum type="arabicParenR"/>
            </a:pPr>
            <a:endParaRPr lang="en-US" dirty="0"/>
          </a:p>
          <a:p>
            <a:r>
              <a:rPr lang="en-US" dirty="0">
                <a:hlinkClick r:id="rId3"/>
              </a:rPr>
              <a:t>https://www.fda.gov/food/resourcesforyou/consumers/ucm079311.htm</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15</a:t>
            </a:fld>
            <a:endParaRPr lang="en-US"/>
          </a:p>
        </p:txBody>
      </p:sp>
    </p:spTree>
    <p:extLst>
      <p:ext uri="{BB962C8B-B14F-4D97-AF65-F5344CB8AC3E}">
        <p14:creationId xmlns:p14="http://schemas.microsoft.com/office/powerpoint/2010/main" val="2007466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the slide. </a:t>
            </a:r>
          </a:p>
          <a:p>
            <a:pPr marL="241653" indent="-241653">
              <a:buFont typeface="+mj-lt"/>
              <a:buAutoNum type="arabicPeriod"/>
            </a:pPr>
            <a:endParaRPr lang="en-US" dirty="0"/>
          </a:p>
          <a:p>
            <a:r>
              <a:rPr lang="en-US" dirty="0"/>
              <a:t>Flip to the next slide to display the answers … </a:t>
            </a:r>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16</a:t>
            </a:fld>
            <a:endParaRPr lang="en-US"/>
          </a:p>
        </p:txBody>
      </p:sp>
    </p:spTree>
    <p:extLst>
      <p:ext uri="{BB962C8B-B14F-4D97-AF65-F5344CB8AC3E}">
        <p14:creationId xmlns:p14="http://schemas.microsoft.com/office/powerpoint/2010/main" val="1546055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examples illustrate the presence of wheat, egg, and milk. They also alert the consumer that the product may contain pecans.  </a:t>
            </a:r>
          </a:p>
        </p:txBody>
      </p:sp>
      <p:sp>
        <p:nvSpPr>
          <p:cNvPr id="4" name="Slide Number Placeholder 3"/>
          <p:cNvSpPr>
            <a:spLocks noGrp="1"/>
          </p:cNvSpPr>
          <p:nvPr>
            <p:ph type="sldNum" sz="quarter" idx="10"/>
          </p:nvPr>
        </p:nvSpPr>
        <p:spPr/>
        <p:txBody>
          <a:bodyPr/>
          <a:lstStyle/>
          <a:p>
            <a:fld id="{EB37E209-28C7-4512-8DCD-85B19ECA673C}" type="slidenum">
              <a:rPr lang="en-US" smtClean="0"/>
              <a:t>17</a:t>
            </a:fld>
            <a:endParaRPr lang="en-US"/>
          </a:p>
        </p:txBody>
      </p:sp>
    </p:spTree>
    <p:extLst>
      <p:ext uri="{BB962C8B-B14F-4D97-AF65-F5344CB8AC3E}">
        <p14:creationId xmlns:p14="http://schemas.microsoft.com/office/powerpoint/2010/main" val="251607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statement provides the food product’s manufacturer, packer, or distributor. It may consist of a business name, city, and zip code if the address can be found in a public directory under the business name. Otherwise the complete address must be given. </a:t>
            </a:r>
          </a:p>
          <a:p>
            <a:endParaRPr lang="en-US" dirty="0"/>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18</a:t>
            </a:fld>
            <a:endParaRPr lang="en-US"/>
          </a:p>
        </p:txBody>
      </p:sp>
    </p:spTree>
    <p:extLst>
      <p:ext uri="{BB962C8B-B14F-4D97-AF65-F5344CB8AC3E}">
        <p14:creationId xmlns:p14="http://schemas.microsoft.com/office/powerpoint/2010/main" val="3493495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A statement of the country of origin on the labeling of imported foods is not required by the Federal Food, Drug, &amp; Cosmetic Act; however, this is a requirement of the U.S. Customs and Border Protection.  </a:t>
            </a:r>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19</a:t>
            </a:fld>
            <a:endParaRPr lang="en-US"/>
          </a:p>
        </p:txBody>
      </p:sp>
    </p:spTree>
    <p:extLst>
      <p:ext uri="{BB962C8B-B14F-4D97-AF65-F5344CB8AC3E}">
        <p14:creationId xmlns:p14="http://schemas.microsoft.com/office/powerpoint/2010/main" val="2374679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Read the slide.</a:t>
            </a:r>
          </a:p>
          <a:p>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20</a:t>
            </a:fld>
            <a:endParaRPr lang="en-US"/>
          </a:p>
        </p:txBody>
      </p:sp>
    </p:spTree>
    <p:extLst>
      <p:ext uri="{BB962C8B-B14F-4D97-AF65-F5344CB8AC3E}">
        <p14:creationId xmlns:p14="http://schemas.microsoft.com/office/powerpoint/2010/main" val="1266475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10"/>
          </p:nvPr>
        </p:nvSpPr>
        <p:spPr/>
        <p:txBody>
          <a:bodyPr/>
          <a:lstStyle/>
          <a:p>
            <a:fld id="{EB37E209-28C7-4512-8DCD-85B19ECA673C}" type="slidenum">
              <a:rPr lang="en-US" smtClean="0"/>
              <a:t>3</a:t>
            </a:fld>
            <a:endParaRPr lang="en-US"/>
          </a:p>
        </p:txBody>
      </p:sp>
    </p:spTree>
    <p:extLst>
      <p:ext uri="{BB962C8B-B14F-4D97-AF65-F5344CB8AC3E}">
        <p14:creationId xmlns:p14="http://schemas.microsoft.com/office/powerpoint/2010/main" val="3602441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The country of</a:t>
            </a:r>
            <a:r>
              <a:rPr lang="en-US" baseline="0" dirty="0"/>
              <a:t> origin is China.</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21</a:t>
            </a:fld>
            <a:endParaRPr lang="en-US"/>
          </a:p>
        </p:txBody>
      </p:sp>
    </p:spTree>
    <p:extLst>
      <p:ext uri="{BB962C8B-B14F-4D97-AF65-F5344CB8AC3E}">
        <p14:creationId xmlns:p14="http://schemas.microsoft.com/office/powerpoint/2010/main" val="2303910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how to interpret the updated Nutrition Facts label ….</a:t>
            </a:r>
          </a:p>
        </p:txBody>
      </p:sp>
      <p:sp>
        <p:nvSpPr>
          <p:cNvPr id="4" name="Slide Number Placeholder 3"/>
          <p:cNvSpPr>
            <a:spLocks noGrp="1"/>
          </p:cNvSpPr>
          <p:nvPr>
            <p:ph type="sldNum" sz="quarter" idx="5"/>
          </p:nvPr>
        </p:nvSpPr>
        <p:spPr/>
        <p:txBody>
          <a:bodyPr/>
          <a:lstStyle/>
          <a:p>
            <a:fld id="{EB37E209-28C7-4512-8DCD-85B19ECA673C}" type="slidenum">
              <a:rPr lang="en-US" smtClean="0"/>
              <a:t>22</a:t>
            </a:fld>
            <a:endParaRPr lang="en-US"/>
          </a:p>
        </p:txBody>
      </p:sp>
    </p:spTree>
    <p:extLst>
      <p:ext uri="{BB962C8B-B14F-4D97-AF65-F5344CB8AC3E}">
        <p14:creationId xmlns:p14="http://schemas.microsoft.com/office/powerpoint/2010/main" val="1499155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The Nutrition Facts label has been on packages since 1992. </a:t>
            </a:r>
            <a:r>
              <a:rPr lang="en-US" sz="1300" dirty="0"/>
              <a:t>Manufacturers with $10 million or more in annual food sales have until 2020 before the new label is required, and manufacturers with less than $10 million in annual food sales will have until 2021. Some manufacturers have already started using the new label. </a:t>
            </a:r>
            <a:endParaRPr lang="en-US" dirty="0"/>
          </a:p>
          <a:p>
            <a:endParaRPr lang="en-US" dirty="0"/>
          </a:p>
          <a:p>
            <a:r>
              <a:rPr lang="en-US" dirty="0"/>
              <a:t>Major differences cited by FDA are: (</a:t>
            </a:r>
            <a:r>
              <a:rPr lang="en-US" dirty="0">
                <a:hlinkClick r:id="rId3"/>
              </a:rPr>
              <a:t>https://www.fda.gov/ForConsumers/ConsumerUpdates/ucm620013.htm</a:t>
            </a:r>
            <a:r>
              <a:rPr lang="en-US" dirty="0"/>
              <a:t>)</a:t>
            </a:r>
          </a:p>
          <a:p>
            <a:endParaRPr lang="en-US" dirty="0"/>
          </a:p>
          <a:p>
            <a:r>
              <a:rPr lang="en-US" sz="1300" dirty="0"/>
              <a:t>1. The new label makes it easier if you or a member of your family is counting calories by putting the calories, the number of servings, and the serving size in larger, bolder type. We thought it was important to better highlight these numbers because nearly 40 percent of American adults are obese, and obesity is associated with heart disease, stroke, certain cancers, and diabetes.</a:t>
            </a:r>
          </a:p>
          <a:p>
            <a:pPr marL="241653" indent="-241653">
              <a:buAutoNum type="arabicPeriod"/>
            </a:pPr>
            <a:endParaRPr lang="en-US" sz="1300" dirty="0"/>
          </a:p>
          <a:p>
            <a:r>
              <a:rPr lang="en-US" sz="1300" dirty="0"/>
              <a:t>2. FDA is required to base serving sizes on what people actually eat and drink, so serving size requirements have been adjusted to reflect more recent consumption data.  This way, the nutrition information provided for each serving is more realistic. For certain packages that contain more than one serving, you will see nutrition information per serving as well as per package. That means for a pint of ice cream, calories and nutrients are listed for one serving and the whole container. </a:t>
            </a:r>
          </a:p>
          <a:p>
            <a:endParaRPr lang="en-US" sz="1300" dirty="0"/>
          </a:p>
          <a:p>
            <a:r>
              <a:rPr lang="en-US" sz="1300" dirty="0"/>
              <a:t>3. The old label lists calories from fats, but the new label does not. The FDA made this change because research shows the type of fat consumed is more important than total fats. For example, monounsaturated and polyunsaturated fats, such as those found in most vegetable oils and nuts, can reduce the risk of developing heart disease when eaten in place of saturated and trans fat.</a:t>
            </a:r>
          </a:p>
          <a:p>
            <a:pPr marL="241653" indent="-241653">
              <a:buAutoNum type="arabicPeriod"/>
            </a:pPr>
            <a:endParaRPr lang="en-US" sz="1300" dirty="0"/>
          </a:p>
          <a:p>
            <a:r>
              <a:rPr lang="en-US" sz="1300" dirty="0"/>
              <a:t>4. Added sugars are now listed to help you know how much you are consuming. The 2015-2020 Dietary Guidelines for Americans recommends you consume less than 10 percent of calories per day from added sugars. That is because it is difficult to get the nutrients you need for good health while staying within calorie limits if you consume more than 10 percent of your total daily calories from added sugar.</a:t>
            </a:r>
            <a:br>
              <a:rPr lang="en-US" sz="1300" dirty="0"/>
            </a:br>
            <a:endParaRPr lang="en-US" sz="1300" dirty="0"/>
          </a:p>
          <a:p>
            <a:r>
              <a:rPr lang="en-US" sz="1300" dirty="0"/>
              <a:t>5. Good nutrition means that you are getting the right amount of nutrients for your body to function correctly and to fight chronic diseases like obesity, heart disease, certain cancers, and type II diabetes. The FDA has updated the list of nutrients required on the label to include Vitamin D and Potassium because Americans today do not always get the recommended amounts of these nutrients. Conversely, Vitamins A and C are no longer required, because deficiencies in these vitamins are rare today, but they can be listed by manufacturers voluntarily.</a:t>
            </a:r>
            <a:br>
              <a:rPr lang="en-US" sz="1300" dirty="0"/>
            </a:br>
            <a:endParaRPr lang="en-US" sz="1300" dirty="0"/>
          </a:p>
          <a:p>
            <a:r>
              <a:rPr lang="en-US" sz="1300" dirty="0"/>
              <a:t>6. Daily values for nutrients like sodium, dietary fiber, and Vitamin D have been updated and are used to calculate the % Daily Value (DV) that you see on the label. The % DV helps you understand the nutrition information in the context of a daily diet. The footnote at the bottom of the label has changed to better explain the meaning of the % DV.</a:t>
            </a:r>
          </a:p>
          <a:p>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23</a:t>
            </a:fld>
            <a:endParaRPr lang="en-US"/>
          </a:p>
        </p:txBody>
      </p:sp>
    </p:spTree>
    <p:extLst>
      <p:ext uri="{BB962C8B-B14F-4D97-AF65-F5344CB8AC3E}">
        <p14:creationId xmlns:p14="http://schemas.microsoft.com/office/powerpoint/2010/main" val="285632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Here’s a summary of the changes … read the slide.  </a:t>
            </a:r>
          </a:p>
          <a:p>
            <a:endParaRPr lang="en-US" dirty="0"/>
          </a:p>
          <a:p>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24</a:t>
            </a:fld>
            <a:endParaRPr lang="en-US"/>
          </a:p>
        </p:txBody>
      </p:sp>
    </p:spTree>
    <p:extLst>
      <p:ext uri="{BB962C8B-B14F-4D97-AF65-F5344CB8AC3E}">
        <p14:creationId xmlns:p14="http://schemas.microsoft.com/office/powerpoint/2010/main" val="4247521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New science is available to help consumers make decisions about food.</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a:t>
            </a:r>
            <a:r>
              <a:rPr lang="en-US" b="1" dirty="0"/>
              <a:t>% Daily Value </a:t>
            </a:r>
            <a:r>
              <a:rPr lang="en-US" dirty="0"/>
              <a:t>helps consumers determine what nutrients are in the food product and if that nutrient is high, or low. If 20% or more of a nutrient, it is high; and 5% or less of a</a:t>
            </a:r>
            <a:r>
              <a:rPr lang="en-US" baseline="0" dirty="0"/>
              <a:t> </a:t>
            </a:r>
            <a:r>
              <a:rPr lang="en-US" dirty="0"/>
              <a:t>nutrient, it is low. The % Daily Value is based on a 2,000-calorie diet.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daily values have been updated based on the 2015-2020 Dietary Guidelines.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Serving size is now based on what</a:t>
            </a:r>
            <a:r>
              <a:rPr lang="en-US" baseline="0" dirty="0"/>
              <a:t> people actually eat. This has changed over time.  It is not</a:t>
            </a:r>
            <a:r>
              <a:rPr lang="en-US" dirty="0"/>
              <a:t> based on</a:t>
            </a:r>
            <a:r>
              <a:rPr lang="en-US" baseline="0" dirty="0"/>
              <a:t> w</a:t>
            </a:r>
            <a:r>
              <a:rPr lang="en-US" dirty="0"/>
              <a:t>hat they should eat.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Added sugars</a:t>
            </a:r>
            <a:r>
              <a:rPr lang="en-US" baseline="0" dirty="0"/>
              <a:t> are now listed on the label to inform consumers how much sugar is </a:t>
            </a:r>
            <a:r>
              <a:rPr lang="en-US" b="1" baseline="0" dirty="0"/>
              <a:t>added</a:t>
            </a:r>
            <a:r>
              <a:rPr lang="en-US" baseline="0" dirty="0"/>
              <a:t> to the food product.  This is different than the natural sugars that are already in the product or food. </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dirty="0"/>
              <a:t>Changes in nutrients required on the label were made because Vitamin D and potassium are nutrients that Americans do not get enough of in their diet. Vitamin D is important in bone health and potassium helps to lower blood pressure.</a:t>
            </a:r>
          </a:p>
          <a:p>
            <a:pPr marL="171450" indent="-171450">
              <a:buFont typeface="Arial" panose="020B0604020202020204" pitchFamily="34" charset="0"/>
              <a:buChar char="•"/>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Serving sizes have changed since the original nutrition facts.  </a:t>
            </a:r>
            <a:r>
              <a:rPr lang="en-US" b="1" dirty="0"/>
              <a:t>Serving sizes</a:t>
            </a:r>
            <a:r>
              <a:rPr lang="en-US" dirty="0"/>
              <a:t> will be more realistic to reflect how much people typically eat at one time. Serving sizes must be based on the amount of the food or beverage that people actually eat not what they should eat.  Packaging affects</a:t>
            </a:r>
            <a:r>
              <a:rPr lang="en-US" baseline="0" dirty="0"/>
              <a:t> how much people eat and drink.  If you drink the entire bottle in one setting it will be considered one serving.  </a:t>
            </a:r>
            <a:r>
              <a:rPr lang="en-US" dirty="0"/>
              <a:t>The Nutrition Facts label information is based on the serving size given for the food. </a:t>
            </a:r>
          </a:p>
          <a:p>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25</a:t>
            </a:fld>
            <a:endParaRPr lang="en-US"/>
          </a:p>
        </p:txBody>
      </p:sp>
    </p:spTree>
    <p:extLst>
      <p:ext uri="{BB962C8B-B14F-4D97-AF65-F5344CB8AC3E}">
        <p14:creationId xmlns:p14="http://schemas.microsoft.com/office/powerpoint/2010/main" val="793140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Serving sizes have changed since the original nutrition facts.  </a:t>
            </a:r>
            <a:r>
              <a:rPr lang="en-US" b="1" dirty="0"/>
              <a:t>Serving sizes</a:t>
            </a:r>
            <a:r>
              <a:rPr lang="en-US" dirty="0"/>
              <a:t> will be more realistic to reflect how much people typically eat at one time.</a:t>
            </a:r>
          </a:p>
          <a:p>
            <a:pPr defTabSz="966612">
              <a:defRPr/>
            </a:pPr>
            <a:endParaRPr lang="en-US" dirty="0"/>
          </a:p>
          <a:p>
            <a:pPr defTabSz="966612">
              <a:defRPr/>
            </a:pPr>
            <a:r>
              <a:rPr lang="en-US" dirty="0"/>
              <a:t>“</a:t>
            </a:r>
            <a:r>
              <a:rPr lang="en-US" sz="1300" dirty="0"/>
              <a:t> For certain packages that contain more than one serving, you will see nutrition information per serving as well as per package. That means for a pint of ice cream, calories and nutrients are listed for one serving and the whole container.” </a:t>
            </a:r>
            <a:r>
              <a:rPr lang="en-US" dirty="0">
                <a:hlinkClick r:id="rId3"/>
              </a:rPr>
              <a:t>https://www.fda.gov/ForConsumers/ConsumerUpdates/ucm620013.htm</a:t>
            </a:r>
            <a:r>
              <a:rPr lang="en-US" dirty="0"/>
              <a:t> </a:t>
            </a:r>
          </a:p>
        </p:txBody>
      </p:sp>
      <p:sp>
        <p:nvSpPr>
          <p:cNvPr id="4" name="Slide Number Placeholder 3"/>
          <p:cNvSpPr>
            <a:spLocks noGrp="1"/>
          </p:cNvSpPr>
          <p:nvPr>
            <p:ph type="sldNum" sz="quarter" idx="10"/>
          </p:nvPr>
        </p:nvSpPr>
        <p:spPr/>
        <p:txBody>
          <a:bodyPr/>
          <a:lstStyle/>
          <a:p>
            <a:fld id="{EB37E209-28C7-4512-8DCD-85B19ECA673C}" type="slidenum">
              <a:rPr lang="en-US" smtClean="0"/>
              <a:t>26</a:t>
            </a:fld>
            <a:endParaRPr lang="en-US"/>
          </a:p>
        </p:txBody>
      </p:sp>
    </p:spTree>
    <p:extLst>
      <p:ext uri="{BB962C8B-B14F-4D97-AF65-F5344CB8AC3E}">
        <p14:creationId xmlns:p14="http://schemas.microsoft.com/office/powerpoint/2010/main" val="3220927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Packaging affects</a:t>
            </a:r>
            <a:r>
              <a:rPr lang="en-US" baseline="0" dirty="0"/>
              <a:t> how much people eat and drink.  If you drink the entire bottle in one setting it will be considered one serving.  </a:t>
            </a:r>
            <a:r>
              <a:rPr lang="en-US" dirty="0"/>
              <a:t>The Nutrition Facts information is based on the serving size given for the food.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B37E209-28C7-4512-8DCD-85B19ECA673C}" type="slidenum">
              <a:rPr lang="en-US" smtClean="0"/>
              <a:t>27</a:t>
            </a:fld>
            <a:endParaRPr lang="en-US"/>
          </a:p>
        </p:txBody>
      </p:sp>
    </p:spTree>
    <p:extLst>
      <p:ext uri="{BB962C8B-B14F-4D97-AF65-F5344CB8AC3E}">
        <p14:creationId xmlns:p14="http://schemas.microsoft.com/office/powerpoint/2010/main" val="38849615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to other label claims … </a:t>
            </a:r>
          </a:p>
        </p:txBody>
      </p:sp>
      <p:sp>
        <p:nvSpPr>
          <p:cNvPr id="4" name="Slide Number Placeholder 3"/>
          <p:cNvSpPr>
            <a:spLocks noGrp="1"/>
          </p:cNvSpPr>
          <p:nvPr>
            <p:ph type="sldNum" sz="quarter" idx="5"/>
          </p:nvPr>
        </p:nvSpPr>
        <p:spPr/>
        <p:txBody>
          <a:bodyPr/>
          <a:lstStyle/>
          <a:p>
            <a:fld id="{EB37E209-28C7-4512-8DCD-85B19ECA673C}" type="slidenum">
              <a:rPr lang="en-US" smtClean="0"/>
              <a:t>28</a:t>
            </a:fld>
            <a:endParaRPr lang="en-US"/>
          </a:p>
        </p:txBody>
      </p:sp>
    </p:spTree>
    <p:extLst>
      <p:ext uri="{BB962C8B-B14F-4D97-AF65-F5344CB8AC3E}">
        <p14:creationId xmlns:p14="http://schemas.microsoft.com/office/powerpoint/2010/main" val="3363982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Various terms have been used to describe nutrients in foods. When used on food labels, these terms have a consistent meaning.</a:t>
            </a:r>
          </a:p>
          <a:p>
            <a:endParaRPr lang="en-US" dirty="0"/>
          </a:p>
          <a:p>
            <a:r>
              <a:rPr lang="en-US" dirty="0"/>
              <a:t>For example, “Reduced fat”  is an approved definition. </a:t>
            </a:r>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29</a:t>
            </a:fld>
            <a:endParaRPr lang="en-US"/>
          </a:p>
        </p:txBody>
      </p:sp>
    </p:spTree>
    <p:extLst>
      <p:ext uri="{BB962C8B-B14F-4D97-AF65-F5344CB8AC3E}">
        <p14:creationId xmlns:p14="http://schemas.microsoft.com/office/powerpoint/2010/main" val="37877106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approved definitions for terms associated with calories and fat.  </a:t>
            </a:r>
          </a:p>
          <a:p>
            <a:endParaRPr lang="en-US" dirty="0"/>
          </a:p>
          <a:p>
            <a:r>
              <a:rPr lang="en-US" dirty="0"/>
              <a:t>If you had 2 food products; for example: one reduced calorie/fat and one regular calorie product, you could compare the labels. </a:t>
            </a:r>
          </a:p>
          <a:p>
            <a:endParaRPr lang="en-US" dirty="0"/>
          </a:p>
          <a:p>
            <a:r>
              <a:rPr lang="en-US" dirty="0">
                <a:hlinkClick r:id="rId3"/>
              </a:rPr>
              <a:t>https://www.fda.gov/downloads/Food/GuidanceRegulation/GuidanceDocumentsRegulatoryInformation/UCM265446.pdf</a:t>
            </a:r>
            <a:r>
              <a:rPr lang="en-US" dirty="0"/>
              <a:t> </a:t>
            </a:r>
          </a:p>
        </p:txBody>
      </p:sp>
      <p:sp>
        <p:nvSpPr>
          <p:cNvPr id="4" name="Slide Number Placeholder 3"/>
          <p:cNvSpPr>
            <a:spLocks noGrp="1"/>
          </p:cNvSpPr>
          <p:nvPr>
            <p:ph type="sldNum" sz="quarter" idx="10"/>
          </p:nvPr>
        </p:nvSpPr>
        <p:spPr/>
        <p:txBody>
          <a:bodyPr/>
          <a:lstStyle/>
          <a:p>
            <a:fld id="{EB37E209-28C7-4512-8DCD-85B19ECA673C}" type="slidenum">
              <a:rPr lang="en-US" smtClean="0"/>
              <a:t>30</a:t>
            </a:fld>
            <a:endParaRPr lang="en-US"/>
          </a:p>
        </p:txBody>
      </p:sp>
    </p:spTree>
    <p:extLst>
      <p:ext uri="{BB962C8B-B14F-4D97-AF65-F5344CB8AC3E}">
        <p14:creationId xmlns:p14="http://schemas.microsoft.com/office/powerpoint/2010/main" val="4143736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Five pieces of information are required on all food labels:  </a:t>
            </a:r>
          </a:p>
          <a:p>
            <a:pPr marL="181240" indent="-181240">
              <a:buFont typeface="Arial" panose="020B0604020202020204" pitchFamily="34" charset="0"/>
              <a:buChar char="•"/>
            </a:pPr>
            <a:r>
              <a:rPr lang="en-US" dirty="0"/>
              <a:t>a statement of identity</a:t>
            </a:r>
          </a:p>
          <a:p>
            <a:pPr marL="181240" indent="-181240">
              <a:buFont typeface="Arial" panose="020B0604020202020204" pitchFamily="34" charset="0"/>
              <a:buChar char="•"/>
            </a:pPr>
            <a:r>
              <a:rPr lang="en-US" dirty="0"/>
              <a:t>a net weight or contents statement </a:t>
            </a:r>
          </a:p>
          <a:p>
            <a:pPr marL="181240" indent="-181240">
              <a:buFont typeface="Arial" panose="020B0604020202020204" pitchFamily="34" charset="0"/>
              <a:buChar char="•"/>
            </a:pPr>
            <a:r>
              <a:rPr lang="en-US" dirty="0"/>
              <a:t>an ingredient statement</a:t>
            </a:r>
          </a:p>
          <a:p>
            <a:pPr marL="181240" indent="-181240">
              <a:buFont typeface="Arial" panose="020B0604020202020204" pitchFamily="34" charset="0"/>
              <a:buChar char="•"/>
            </a:pPr>
            <a:r>
              <a:rPr lang="en-US" dirty="0"/>
              <a:t>a statement that gives the name and place of business of the product’s manufacturer, packer, or distributor.</a:t>
            </a:r>
          </a:p>
          <a:p>
            <a:pPr marL="181240" indent="-181240">
              <a:buFont typeface="Arial" panose="020B0604020202020204" pitchFamily="34" charset="0"/>
              <a:buChar char="•"/>
            </a:pPr>
            <a:r>
              <a:rPr lang="en-US" dirty="0"/>
              <a:t>the Nutrition Facts label </a:t>
            </a:r>
          </a:p>
          <a:p>
            <a:endParaRPr lang="en-US" dirty="0"/>
          </a:p>
          <a:p>
            <a:r>
              <a:rPr lang="en-US" dirty="0">
                <a:hlinkClick r:id="rId3"/>
              </a:rPr>
              <a:t>https://www.fda.gov/downloads/Food/GuidanceRegulation/GuidanceDocumentsRegulatoryInformation/UCM265446.pdf</a:t>
            </a:r>
            <a:r>
              <a:rPr lang="en-US" dirty="0"/>
              <a:t> </a:t>
            </a:r>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4</a:t>
            </a:fld>
            <a:endParaRPr lang="en-US"/>
          </a:p>
        </p:txBody>
      </p:sp>
    </p:spTree>
    <p:extLst>
      <p:ext uri="{BB962C8B-B14F-4D97-AF65-F5344CB8AC3E}">
        <p14:creationId xmlns:p14="http://schemas.microsoft.com/office/powerpoint/2010/main" val="8640290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These are approved terms for sugar, sodium, and light/lite.</a:t>
            </a:r>
          </a:p>
          <a:p>
            <a:pPr defTabSz="966612">
              <a:defRPr/>
            </a:pPr>
            <a:endParaRPr lang="en-US" dirty="0"/>
          </a:p>
          <a:p>
            <a:pPr defTabSz="966612">
              <a:defRPr/>
            </a:pPr>
            <a:r>
              <a:rPr lang="en-US" dirty="0">
                <a:hlinkClick r:id="rId3"/>
              </a:rPr>
              <a:t>https://www.fda.gov/downloads/Food/GuidanceRegulation/GuidanceDocumentsRegulatoryInformation/UCM265446.pdf</a:t>
            </a:r>
            <a:r>
              <a:rPr lang="en-US" dirty="0"/>
              <a:t> </a:t>
            </a:r>
          </a:p>
          <a:p>
            <a:pPr defTabSz="966612">
              <a:defRPr/>
            </a:pPr>
            <a:endParaRPr lang="en-US" dirty="0"/>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31</a:t>
            </a:fld>
            <a:endParaRPr lang="en-US"/>
          </a:p>
        </p:txBody>
      </p:sp>
    </p:spTree>
    <p:extLst>
      <p:ext uri="{BB962C8B-B14F-4D97-AF65-F5344CB8AC3E}">
        <p14:creationId xmlns:p14="http://schemas.microsoft.com/office/powerpoint/2010/main" val="7070925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a:p>
            <a:pPr defTabSz="966612">
              <a:defRPr/>
            </a:pPr>
            <a:r>
              <a:rPr lang="en-US" dirty="0">
                <a:hlinkClick r:id="rId3"/>
              </a:rPr>
              <a:t>https://www.fda.gov/downloads/Food/GuidanceRegulation/GuidanceDocumentsRegulatoryInformation/UCM265446.pdf</a:t>
            </a:r>
            <a:r>
              <a:rPr lang="en-US" dirty="0"/>
              <a:t> </a:t>
            </a:r>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32</a:t>
            </a:fld>
            <a:endParaRPr lang="en-US"/>
          </a:p>
        </p:txBody>
      </p:sp>
    </p:spTree>
    <p:extLst>
      <p:ext uri="{BB962C8B-B14F-4D97-AF65-F5344CB8AC3E}">
        <p14:creationId xmlns:p14="http://schemas.microsoft.com/office/powerpoint/2010/main" val="29633358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Gluten Free Labeling</a:t>
            </a:r>
            <a:endParaRPr lang="en-US" dirty="0"/>
          </a:p>
          <a:p>
            <a:r>
              <a:rPr lang="en-US" dirty="0"/>
              <a:t>In 2014, “gluten free” “without gluten”, “free of gluten” and “no gluten” were defined by FDA. Previously, before these terms were used, and the consumer could not be sure that the product did not contained gluten. Now foods labeled with these terms cannot contain an ingredient that is any type of wheat, rye, barley or crossbreeds of these grains or an ingredient derived from these grains without a processing step to remove gluten.</a:t>
            </a:r>
          </a:p>
          <a:p>
            <a:endParaRPr lang="en-US" b="1" dirty="0"/>
          </a:p>
          <a:p>
            <a:r>
              <a:rPr lang="en-US" b="1" dirty="0"/>
              <a:t>Healthy </a:t>
            </a:r>
            <a:endParaRPr lang="en-US" dirty="0"/>
          </a:p>
          <a:p>
            <a:r>
              <a:rPr lang="en-US" dirty="0"/>
              <a:t>In 2016, FDA has proposed that the term “Healthy” have a standard definition. Food manufacturers can use the term if their product is not low in total fat but has a fat profile made of mostly mono and polyunsaturated fats OR contains at least 10 % of the Daily Value of potassium or Vitamin D per reference amount commonly consumed. </a:t>
            </a:r>
            <a:br>
              <a:rPr lang="en-US" dirty="0"/>
            </a:br>
            <a:r>
              <a:rPr lang="en-US" dirty="0">
                <a:hlinkClick r:id="rId3"/>
              </a:rPr>
              <a:t>https://www.fda.gov/regulatory-information/search-fda-guidance-documents/guidance-industry-use-term-healthy-labeling-human-food-products</a:t>
            </a:r>
            <a:r>
              <a:rPr lang="en-US" dirty="0"/>
              <a:t> </a:t>
            </a:r>
          </a:p>
          <a:p>
            <a:endParaRPr lang="en-US" b="1" dirty="0"/>
          </a:p>
          <a:p>
            <a:r>
              <a:rPr lang="en-US" b="1" dirty="0"/>
              <a:t>Natural</a:t>
            </a:r>
            <a:endParaRPr lang="en-US" dirty="0"/>
          </a:p>
          <a:p>
            <a:r>
              <a:rPr lang="en-US" dirty="0"/>
              <a:t>Currently the term “Natural” does not have a definition but FDA is considering a standard definition for Natural. </a:t>
            </a:r>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33</a:t>
            </a:fld>
            <a:endParaRPr lang="en-US"/>
          </a:p>
        </p:txBody>
      </p:sp>
    </p:spTree>
    <p:extLst>
      <p:ext uri="{BB962C8B-B14F-4D97-AF65-F5344CB8AC3E}">
        <p14:creationId xmlns:p14="http://schemas.microsoft.com/office/powerpoint/2010/main" val="25516918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Examples of foods with these terms used on the label. </a:t>
            </a:r>
          </a:p>
        </p:txBody>
      </p:sp>
      <p:sp>
        <p:nvSpPr>
          <p:cNvPr id="4" name="Slide Number Placeholder 3"/>
          <p:cNvSpPr>
            <a:spLocks noGrp="1"/>
          </p:cNvSpPr>
          <p:nvPr>
            <p:ph type="sldNum" sz="quarter" idx="10"/>
          </p:nvPr>
        </p:nvSpPr>
        <p:spPr/>
        <p:txBody>
          <a:bodyPr/>
          <a:lstStyle/>
          <a:p>
            <a:fld id="{21E00FD5-6644-4EA0-ACD0-A9794211D202}" type="slidenum">
              <a:rPr lang="en-US" smtClean="0"/>
              <a:t>34</a:t>
            </a:fld>
            <a:endParaRPr lang="en-US"/>
          </a:p>
        </p:txBody>
      </p:sp>
    </p:spTree>
    <p:extLst>
      <p:ext uri="{BB962C8B-B14F-4D97-AF65-F5344CB8AC3E}">
        <p14:creationId xmlns:p14="http://schemas.microsoft.com/office/powerpoint/2010/main" val="2926628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10"/>
          </p:nvPr>
        </p:nvSpPr>
        <p:spPr/>
        <p:txBody>
          <a:bodyPr/>
          <a:lstStyle/>
          <a:p>
            <a:fld id="{21E00FD5-6644-4EA0-ACD0-A9794211D202}" type="slidenum">
              <a:rPr lang="en-US" smtClean="0"/>
              <a:t>35</a:t>
            </a:fld>
            <a:endParaRPr lang="en-US"/>
          </a:p>
        </p:txBody>
      </p:sp>
    </p:spTree>
    <p:extLst>
      <p:ext uri="{BB962C8B-B14F-4D97-AF65-F5344CB8AC3E}">
        <p14:creationId xmlns:p14="http://schemas.microsoft.com/office/powerpoint/2010/main" val="22827513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Natural is not defined. </a:t>
            </a:r>
          </a:p>
        </p:txBody>
      </p:sp>
      <p:sp>
        <p:nvSpPr>
          <p:cNvPr id="4" name="Slide Number Placeholder 3"/>
          <p:cNvSpPr>
            <a:spLocks noGrp="1"/>
          </p:cNvSpPr>
          <p:nvPr>
            <p:ph type="sldNum" sz="quarter" idx="10"/>
          </p:nvPr>
        </p:nvSpPr>
        <p:spPr/>
        <p:txBody>
          <a:bodyPr/>
          <a:lstStyle/>
          <a:p>
            <a:fld id="{21E00FD5-6644-4EA0-ACD0-A9794211D202}" type="slidenum">
              <a:rPr lang="en-US" smtClean="0"/>
              <a:t>36</a:t>
            </a:fld>
            <a:endParaRPr lang="en-US"/>
          </a:p>
        </p:txBody>
      </p:sp>
    </p:spTree>
    <p:extLst>
      <p:ext uri="{BB962C8B-B14F-4D97-AF65-F5344CB8AC3E}">
        <p14:creationId xmlns:p14="http://schemas.microsoft.com/office/powerpoint/2010/main" val="6292182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10"/>
          </p:nvPr>
        </p:nvSpPr>
        <p:spPr/>
        <p:txBody>
          <a:bodyPr/>
          <a:lstStyle/>
          <a:p>
            <a:fld id="{21E00FD5-6644-4EA0-ACD0-A9794211D202}" type="slidenum">
              <a:rPr lang="en-US" smtClean="0"/>
              <a:t>37</a:t>
            </a:fld>
            <a:endParaRPr lang="en-US"/>
          </a:p>
        </p:txBody>
      </p:sp>
    </p:spTree>
    <p:extLst>
      <p:ext uri="{BB962C8B-B14F-4D97-AF65-F5344CB8AC3E}">
        <p14:creationId xmlns:p14="http://schemas.microsoft.com/office/powerpoint/2010/main" val="25382158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To be approved by the FDA as an authorized health claim, there must be significant scientific agreement (SSA) among qualified experts that the claim is supported by the totality of publicly available scientific evidence for a substance/disease relationship. </a:t>
            </a:r>
            <a:r>
              <a:rPr lang="en-US" dirty="0">
                <a:hlinkClick r:id="rId3"/>
              </a:rPr>
              <a:t>https://www.fda.gov/Food/LabelingNutrition/ucm2006876.htm</a:t>
            </a:r>
            <a:r>
              <a:rPr lang="en-US" dirty="0"/>
              <a:t> </a:t>
            </a:r>
            <a:r>
              <a:rPr lang="en-US" sz="1300" dirty="0"/>
              <a:t> </a:t>
            </a:r>
          </a:p>
          <a:p>
            <a:pPr defTabSz="966612">
              <a:defRPr/>
            </a:pPr>
            <a:endParaRPr lang="en-US" sz="1300" dirty="0"/>
          </a:p>
          <a:p>
            <a:pPr defTabSz="966612">
              <a:defRPr/>
            </a:pPr>
            <a:endParaRPr lang="en-US" dirty="0"/>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38</a:t>
            </a:fld>
            <a:endParaRPr lang="en-US"/>
          </a:p>
        </p:txBody>
      </p:sp>
    </p:spTree>
    <p:extLst>
      <p:ext uri="{BB962C8B-B14F-4D97-AF65-F5344CB8AC3E}">
        <p14:creationId xmlns:p14="http://schemas.microsoft.com/office/powerpoint/2010/main" val="14885116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Read slide: What are some of the claims that you see on food labels?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The authorized health must contain the elements of a substance and a disease or health-related condition.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Examples from: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Sodium: </a:t>
            </a:r>
            <a:r>
              <a:rPr lang="en-US" sz="1400" dirty="0">
                <a:hlinkClick r:id="rId3"/>
              </a:rPr>
              <a:t>https://www.ecfr.gov/cgi-bin/retrieveECFR?gp=1&amp;SID=7d28421c2c27bebbb318c37340189bf4&amp;ty=HTML&amp;h=L&amp;mc=true&amp;r=SECTION&amp;n=se21.2.101_174</a:t>
            </a:r>
            <a:br>
              <a:rPr lang="en-US" sz="1400" dirty="0"/>
            </a:br>
            <a:endParaRPr lang="en-US"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Folate: </a:t>
            </a:r>
            <a:r>
              <a:rPr lang="en-US" sz="1400" dirty="0">
                <a:hlinkClick r:id="rId4"/>
              </a:rPr>
              <a:t>https://www.ecfr.gov/cgi-bin/retrieveECFR?gp=1&amp;SID=7d28421c2c27bebbb318c37340189bf4&amp;ty=HTML&amp;h=L&amp;mc=true&amp;n=pt21.2.101&amp;r=PART#se21.2.101_179</a:t>
            </a:r>
            <a:r>
              <a:rPr lang="en-US" sz="1400" dirty="0"/>
              <a:t>  </a:t>
            </a:r>
            <a:br>
              <a:rPr lang="en-US" sz="1400" dirty="0"/>
            </a:b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Cancer: </a:t>
            </a:r>
            <a:r>
              <a:rPr lang="en-US" sz="1400" dirty="0">
                <a:hlinkClick r:id="rId5"/>
              </a:rPr>
              <a:t>https://www.ecfr.gov/cgi-bin/retrieveECFR?gp=1&amp;SID=7d28421c2c27bebbb318c37340189bf4&amp;ty=HTML&amp;h=L&amp;mc=true&amp;r=SECTION&amp;n=se21.2.101_178</a:t>
            </a:r>
            <a:r>
              <a:rPr lang="en-US" sz="14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hlinkClick r:id="rId6"/>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dirty="0">
              <a:hlinkClick r:id="rId6"/>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dirty="0">
              <a:hlinkClick r:id="rId6"/>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dirty="0">
              <a:hlinkClick r:id="rId6"/>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39</a:t>
            </a:fld>
            <a:endParaRPr lang="en-US"/>
          </a:p>
        </p:txBody>
      </p:sp>
    </p:spTree>
    <p:extLst>
      <p:ext uri="{BB962C8B-B14F-4D97-AF65-F5344CB8AC3E}">
        <p14:creationId xmlns:p14="http://schemas.microsoft.com/office/powerpoint/2010/main" val="30250664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Qualified health claims (QHCs) are supported by scientific evidence, but do not meet the more rigorous “significant scientific agreement” standard required for an authorized health claim. To ensure that these claims are not misleading, </a:t>
            </a:r>
            <a:r>
              <a:rPr lang="en-US" sz="1300" b="1" dirty="0"/>
              <a:t>they must be accompanied by a disclaimer or other qualifying language to accurately communicate to consumers the level of scientific evidence supporting the claim</a:t>
            </a:r>
            <a:r>
              <a:rPr lang="en-US" sz="1300" dirty="0"/>
              <a:t>. </a:t>
            </a:r>
            <a:r>
              <a:rPr lang="en-US" dirty="0">
                <a:hlinkClick r:id="rId3"/>
              </a:rPr>
              <a:t>https://www.fda.gov/Food/LabelingNutrition/ucm2006877.htm</a:t>
            </a:r>
            <a:r>
              <a:rPr lang="en-US" dirty="0"/>
              <a:t> </a:t>
            </a:r>
            <a:r>
              <a:rPr lang="en-US" sz="1300" dirty="0"/>
              <a:t> </a:t>
            </a:r>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40</a:t>
            </a:fld>
            <a:endParaRPr lang="en-US"/>
          </a:p>
        </p:txBody>
      </p:sp>
    </p:spTree>
    <p:extLst>
      <p:ext uri="{BB962C8B-B14F-4D97-AF65-F5344CB8AC3E}">
        <p14:creationId xmlns:p14="http://schemas.microsoft.com/office/powerpoint/2010/main" val="1320951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The statement of identity describes the product and preferably the common name of the food. A unique or fanciful name may be used if no common name exists as long as the name describes the product for the consumer to understand what the product is. </a:t>
            </a:r>
          </a:p>
          <a:p>
            <a:pPr defTabSz="966612">
              <a:defRPr/>
            </a:pPr>
            <a:endParaRPr lang="en-US" dirty="0">
              <a:effectLst/>
            </a:endParaRPr>
          </a:p>
          <a:p>
            <a:pPr defTabSz="966612">
              <a:defRPr/>
            </a:pPr>
            <a:endParaRPr lang="en-US" dirty="0">
              <a:effectLst/>
            </a:endParaRPr>
          </a:p>
          <a:p>
            <a:pPr defTabSz="966612">
              <a:defRPr/>
            </a:pPr>
            <a:endParaRPr lang="en-US" dirty="0">
              <a:effectLst/>
            </a:endParaRPr>
          </a:p>
        </p:txBody>
      </p:sp>
      <p:sp>
        <p:nvSpPr>
          <p:cNvPr id="4" name="Slide Number Placeholder 3"/>
          <p:cNvSpPr>
            <a:spLocks noGrp="1"/>
          </p:cNvSpPr>
          <p:nvPr>
            <p:ph type="sldNum" sz="quarter" idx="10"/>
          </p:nvPr>
        </p:nvSpPr>
        <p:spPr/>
        <p:txBody>
          <a:bodyPr/>
          <a:lstStyle/>
          <a:p>
            <a:fld id="{EB37E209-28C7-4512-8DCD-85B19ECA673C}" type="slidenum">
              <a:rPr lang="en-US" smtClean="0"/>
              <a:t>5</a:t>
            </a:fld>
            <a:endParaRPr lang="en-US"/>
          </a:p>
        </p:txBody>
      </p:sp>
    </p:spTree>
    <p:extLst>
      <p:ext uri="{BB962C8B-B14F-4D97-AF65-F5344CB8AC3E}">
        <p14:creationId xmlns:p14="http://schemas.microsoft.com/office/powerpoint/2010/main" val="3419082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What are some of the claims that you see on food labels? </a:t>
            </a:r>
          </a:p>
          <a:p>
            <a:pPr defTabSz="966612">
              <a:defRPr/>
            </a:pPr>
            <a:endParaRPr lang="en-US" dirty="0"/>
          </a:p>
          <a:p>
            <a:pPr defTabSz="966612">
              <a:defRPr/>
            </a:pPr>
            <a:r>
              <a:rPr lang="en-US" dirty="0"/>
              <a:t>Examples from: </a:t>
            </a:r>
          </a:p>
          <a:p>
            <a:pPr defTabSz="966612">
              <a:defRPr/>
            </a:pPr>
            <a:endParaRPr lang="en-US" dirty="0"/>
          </a:p>
          <a:p>
            <a:pPr defTabSz="966612">
              <a:defRPr/>
            </a:pPr>
            <a:r>
              <a:rPr lang="en-US" dirty="0"/>
              <a:t>Whole grain: </a:t>
            </a:r>
            <a:r>
              <a:rPr lang="en-US" dirty="0">
                <a:hlinkClick r:id="rId3"/>
              </a:rPr>
              <a:t>https://www.fda.gov/food/food-labeling-nutrition/questions-and-answers-health-claims-food-labeling</a:t>
            </a:r>
            <a:r>
              <a:rPr lang="en-US" dirty="0"/>
              <a:t> </a:t>
            </a:r>
          </a:p>
          <a:p>
            <a:pPr defTabSz="966612">
              <a:defRPr/>
            </a:pPr>
            <a:endParaRPr lang="en-US" dirty="0"/>
          </a:p>
          <a:p>
            <a:pPr defTabSz="966612">
              <a:defRPr/>
            </a:pPr>
            <a:r>
              <a:rPr lang="en-US" dirty="0"/>
              <a:t>Oleic acid: </a:t>
            </a:r>
            <a:r>
              <a:rPr lang="en-US" dirty="0">
                <a:hlinkClick r:id="rId4"/>
              </a:rPr>
              <a:t>https://www.fda.gov/food/cfsan-constituent-updates/fda-completes-review-qualified-health-claim-petition-oleic-acid-and-risk-coronary-heart-disease</a:t>
            </a:r>
            <a:r>
              <a:rPr lang="en-US" dirty="0"/>
              <a:t> </a:t>
            </a:r>
          </a:p>
          <a:p>
            <a:pPr defTabSz="966612">
              <a:defRPr/>
            </a:pPr>
            <a:endParaRPr lang="en-US" dirty="0"/>
          </a:p>
          <a:p>
            <a:pPr defTabSz="966612">
              <a:defRPr/>
            </a:pPr>
            <a:r>
              <a:rPr lang="en-US" dirty="0"/>
              <a:t> </a:t>
            </a:r>
          </a:p>
        </p:txBody>
      </p:sp>
      <p:sp>
        <p:nvSpPr>
          <p:cNvPr id="4" name="Slide Number Placeholder 3"/>
          <p:cNvSpPr>
            <a:spLocks noGrp="1"/>
          </p:cNvSpPr>
          <p:nvPr>
            <p:ph type="sldNum" sz="quarter" idx="10"/>
          </p:nvPr>
        </p:nvSpPr>
        <p:spPr/>
        <p:txBody>
          <a:bodyPr/>
          <a:lstStyle/>
          <a:p>
            <a:fld id="{EB37E209-28C7-4512-8DCD-85B19ECA673C}" type="slidenum">
              <a:rPr lang="en-US" smtClean="0"/>
              <a:t>41</a:t>
            </a:fld>
            <a:endParaRPr lang="en-US"/>
          </a:p>
        </p:txBody>
      </p:sp>
    </p:spTree>
    <p:extLst>
      <p:ext uri="{BB962C8B-B14F-4D97-AF65-F5344CB8AC3E}">
        <p14:creationId xmlns:p14="http://schemas.microsoft.com/office/powerpoint/2010/main" val="6088658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Read the slide. Then move to next slide to show the answer.</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42</a:t>
            </a:fld>
            <a:endParaRPr lang="en-US"/>
          </a:p>
        </p:txBody>
      </p:sp>
    </p:spTree>
    <p:extLst>
      <p:ext uri="{BB962C8B-B14F-4D97-AF65-F5344CB8AC3E}">
        <p14:creationId xmlns:p14="http://schemas.microsoft.com/office/powerpoint/2010/main" val="35261415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Read the slide.</a:t>
            </a:r>
          </a:p>
          <a:p>
            <a:endParaRPr lang="en-US" dirty="0"/>
          </a:p>
          <a:p>
            <a:r>
              <a:rPr lang="en-US" sz="1300" dirty="0"/>
              <a:t>Note that it is not accompanied by a disclaimer or other qualifying language to communicate to consumers the level of scientific evidence supporting the claim as would be necessary in a “qualified” health claim. </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43</a:t>
            </a:fld>
            <a:endParaRPr lang="en-US"/>
          </a:p>
        </p:txBody>
      </p:sp>
    </p:spTree>
    <p:extLst>
      <p:ext uri="{BB962C8B-B14F-4D97-AF65-F5344CB8AC3E}">
        <p14:creationId xmlns:p14="http://schemas.microsoft.com/office/powerpoint/2010/main" val="24966066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Read the claim on the slide. Then move to the next slide to show the answer.</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44</a:t>
            </a:fld>
            <a:endParaRPr lang="en-US"/>
          </a:p>
        </p:txBody>
      </p:sp>
    </p:spTree>
    <p:extLst>
      <p:ext uri="{BB962C8B-B14F-4D97-AF65-F5344CB8AC3E}">
        <p14:creationId xmlns:p14="http://schemas.microsoft.com/office/powerpoint/2010/main" val="11016139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Read the answer. It doesn’t have a disclaimer and would be an authorized health claim.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45</a:t>
            </a:fld>
            <a:endParaRPr lang="en-US"/>
          </a:p>
        </p:txBody>
      </p:sp>
    </p:spTree>
    <p:extLst>
      <p:ext uri="{BB962C8B-B14F-4D97-AF65-F5344CB8AC3E}">
        <p14:creationId xmlns:p14="http://schemas.microsoft.com/office/powerpoint/2010/main" val="31452374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Read the claim on the slide. Then move to the next slide to show the answer.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46</a:t>
            </a:fld>
            <a:endParaRPr lang="en-US"/>
          </a:p>
        </p:txBody>
      </p:sp>
    </p:spTree>
    <p:extLst>
      <p:ext uri="{BB962C8B-B14F-4D97-AF65-F5344CB8AC3E}">
        <p14:creationId xmlns:p14="http://schemas.microsoft.com/office/powerpoint/2010/main" val="10500660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b="0" dirty="0"/>
              <a:t>Note how, as a “Qualified” claim, that it is  accompanied by a disclaimer and </a:t>
            </a:r>
            <a:r>
              <a:rPr lang="en-US" sz="1300" dirty="0"/>
              <a:t>qualifying language to communicate to consumers the level of scientific evidence supporting the claim.</a:t>
            </a:r>
            <a:endParaRPr lang="en-US" b="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47</a:t>
            </a:fld>
            <a:endParaRPr lang="en-US"/>
          </a:p>
        </p:txBody>
      </p:sp>
    </p:spTree>
    <p:extLst>
      <p:ext uri="{BB962C8B-B14F-4D97-AF65-F5344CB8AC3E}">
        <p14:creationId xmlns:p14="http://schemas.microsoft.com/office/powerpoint/2010/main" val="37317911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other label statements</a:t>
            </a:r>
            <a:r>
              <a:rPr lang="en-US" baseline="0" dirty="0"/>
              <a:t> include: “no hormones added” or “raised without hormones;” and “GMO Free.”</a:t>
            </a:r>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48</a:t>
            </a:fld>
            <a:endParaRPr lang="en-US"/>
          </a:p>
        </p:txBody>
      </p:sp>
    </p:spTree>
    <p:extLst>
      <p:ext uri="{BB962C8B-B14F-4D97-AF65-F5344CB8AC3E}">
        <p14:creationId xmlns:p14="http://schemas.microsoft.com/office/powerpoint/2010/main" val="20701778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Before discussing hormones in foods, it is important to make a distinction between “free of hormones” and “no hormones added” or “raised without hormones.” Anything that is or has been alive contains hormones, including plants. There is no such thing as “hormone free” meat or animal products. </a:t>
            </a:r>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49</a:t>
            </a:fld>
            <a:endParaRPr lang="en-US"/>
          </a:p>
        </p:txBody>
      </p:sp>
    </p:spTree>
    <p:extLst>
      <p:ext uri="{BB962C8B-B14F-4D97-AF65-F5344CB8AC3E}">
        <p14:creationId xmlns:p14="http://schemas.microsoft.com/office/powerpoint/2010/main" val="25510653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and add: </a:t>
            </a:r>
            <a:r>
              <a:rPr lang="en-US" sz="1300" dirty="0"/>
              <a:t> Be aware, the claim of “no hormones added” may be in much larger letters than the statement saying the use of hormones is prohibited.</a:t>
            </a:r>
          </a:p>
          <a:p>
            <a:endParaRPr lang="en-US" sz="1300" dirty="0"/>
          </a:p>
          <a:p>
            <a:r>
              <a:rPr lang="en-US" sz="1300" dirty="0"/>
              <a:t>Source: </a:t>
            </a:r>
            <a:r>
              <a:rPr lang="en-US" dirty="0">
                <a:hlinkClick r:id="rId3"/>
              </a:rPr>
              <a:t>https://www.fsis.usda.gov/wps/portal/fsis/topics/food-safety-education/get-answers/food-safety-fact-sheets/food-labeling/meat-and-poultry-labeling-terms/meat-and-poultry-labeling-terms</a:t>
            </a:r>
            <a:r>
              <a:rPr lang="en-US" dirty="0"/>
              <a:t> </a:t>
            </a:r>
          </a:p>
        </p:txBody>
      </p:sp>
      <p:sp>
        <p:nvSpPr>
          <p:cNvPr id="4" name="Slide Number Placeholder 3"/>
          <p:cNvSpPr>
            <a:spLocks noGrp="1"/>
          </p:cNvSpPr>
          <p:nvPr>
            <p:ph type="sldNum" sz="quarter" idx="10"/>
          </p:nvPr>
        </p:nvSpPr>
        <p:spPr/>
        <p:txBody>
          <a:bodyPr/>
          <a:lstStyle/>
          <a:p>
            <a:fld id="{EB37E209-28C7-4512-8DCD-85B19ECA673C}" type="slidenum">
              <a:rPr lang="en-US" smtClean="0"/>
              <a:t>50</a:t>
            </a:fld>
            <a:endParaRPr lang="en-US"/>
          </a:p>
        </p:txBody>
      </p:sp>
    </p:spTree>
    <p:extLst>
      <p:ext uri="{BB962C8B-B14F-4D97-AF65-F5344CB8AC3E}">
        <p14:creationId xmlns:p14="http://schemas.microsoft.com/office/powerpoint/2010/main" val="3885894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6</a:t>
            </a:fld>
            <a:endParaRPr lang="en-US"/>
          </a:p>
        </p:txBody>
      </p:sp>
    </p:spTree>
    <p:extLst>
      <p:ext uri="{BB962C8B-B14F-4D97-AF65-F5344CB8AC3E}">
        <p14:creationId xmlns:p14="http://schemas.microsoft.com/office/powerpoint/2010/main" val="20946234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In today’s marketplace, you may find foods promoted as “GMO free” or “contains no GMOs.” Before you pay extra for this food, be aware it may not be made with any ingredients that contain GMOs in the first place. In other words, the same type of food without that label may also be free of GMO ingredients. </a:t>
            </a:r>
          </a:p>
          <a:p>
            <a:endParaRPr lang="en-US" sz="1300" dirty="0"/>
          </a:p>
        </p:txBody>
      </p:sp>
      <p:sp>
        <p:nvSpPr>
          <p:cNvPr id="4" name="Slide Number Placeholder 3"/>
          <p:cNvSpPr>
            <a:spLocks noGrp="1"/>
          </p:cNvSpPr>
          <p:nvPr>
            <p:ph type="sldNum" sz="quarter" idx="10"/>
          </p:nvPr>
        </p:nvSpPr>
        <p:spPr/>
        <p:txBody>
          <a:bodyPr/>
          <a:lstStyle/>
          <a:p>
            <a:fld id="{EB37E209-28C7-4512-8DCD-85B19ECA673C}" type="slidenum">
              <a:rPr lang="en-US" smtClean="0"/>
              <a:t>51</a:t>
            </a:fld>
            <a:endParaRPr lang="en-US"/>
          </a:p>
        </p:txBody>
      </p:sp>
    </p:spTree>
    <p:extLst>
      <p:ext uri="{BB962C8B-B14F-4D97-AF65-F5344CB8AC3E}">
        <p14:creationId xmlns:p14="http://schemas.microsoft.com/office/powerpoint/2010/main" val="23426646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a:p>
            <a:r>
              <a:rPr lang="en-US" sz="1300" dirty="0"/>
              <a:t>As to which banana is NOT a GMO food … neither of them are GMO foods and never have been! </a:t>
            </a:r>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52</a:t>
            </a:fld>
            <a:endParaRPr lang="en-US"/>
          </a:p>
        </p:txBody>
      </p:sp>
    </p:spTree>
    <p:extLst>
      <p:ext uri="{BB962C8B-B14F-4D97-AF65-F5344CB8AC3E}">
        <p14:creationId xmlns:p14="http://schemas.microsoft.com/office/powerpoint/2010/main" val="9339722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10"/>
          </p:nvPr>
        </p:nvSpPr>
        <p:spPr/>
        <p:txBody>
          <a:bodyPr/>
          <a:lstStyle/>
          <a:p>
            <a:fld id="{EB37E209-28C7-4512-8DCD-85B19ECA673C}" type="slidenum">
              <a:rPr lang="en-US" smtClean="0"/>
              <a:t>53</a:t>
            </a:fld>
            <a:endParaRPr lang="en-US"/>
          </a:p>
        </p:txBody>
      </p:sp>
    </p:spTree>
    <p:extLst>
      <p:ext uri="{BB962C8B-B14F-4D97-AF65-F5344CB8AC3E}">
        <p14:creationId xmlns:p14="http://schemas.microsoft.com/office/powerpoint/2010/main" val="13417564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on to food date labels …</a:t>
            </a:r>
          </a:p>
        </p:txBody>
      </p:sp>
      <p:sp>
        <p:nvSpPr>
          <p:cNvPr id="4" name="Slide Number Placeholder 3"/>
          <p:cNvSpPr>
            <a:spLocks noGrp="1"/>
          </p:cNvSpPr>
          <p:nvPr>
            <p:ph type="sldNum" sz="quarter" idx="5"/>
          </p:nvPr>
        </p:nvSpPr>
        <p:spPr/>
        <p:txBody>
          <a:bodyPr/>
          <a:lstStyle/>
          <a:p>
            <a:fld id="{EB37E209-28C7-4512-8DCD-85B19ECA673C}" type="slidenum">
              <a:rPr lang="en-US" smtClean="0"/>
              <a:t>54</a:t>
            </a:fld>
            <a:endParaRPr lang="en-US"/>
          </a:p>
        </p:txBody>
      </p:sp>
    </p:spTree>
    <p:extLst>
      <p:ext uri="{BB962C8B-B14F-4D97-AF65-F5344CB8AC3E}">
        <p14:creationId xmlns:p14="http://schemas.microsoft.com/office/powerpoint/2010/main" val="10232945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r>
              <a:rPr lang="en-US" dirty="0">
                <a:hlinkClick r:id="rId3"/>
              </a:rPr>
              <a:t>https://www.sciencedaily.com/releases/2019/02/190219132805.htm</a:t>
            </a:r>
            <a:r>
              <a:rPr lang="en-US" dirty="0"/>
              <a:t> </a:t>
            </a:r>
          </a:p>
        </p:txBody>
      </p:sp>
      <p:sp>
        <p:nvSpPr>
          <p:cNvPr id="4" name="Slide Number Placeholder 3"/>
          <p:cNvSpPr>
            <a:spLocks noGrp="1"/>
          </p:cNvSpPr>
          <p:nvPr>
            <p:ph type="sldNum" sz="quarter" idx="5"/>
          </p:nvPr>
        </p:nvSpPr>
        <p:spPr/>
        <p:txBody>
          <a:bodyPr/>
          <a:lstStyle/>
          <a:p>
            <a:fld id="{EB37E209-28C7-4512-8DCD-85B19ECA673C}" type="slidenum">
              <a:rPr lang="en-US" smtClean="0"/>
              <a:t>55</a:t>
            </a:fld>
            <a:endParaRPr lang="en-US"/>
          </a:p>
        </p:txBody>
      </p:sp>
    </p:spTree>
    <p:extLst>
      <p:ext uri="{BB962C8B-B14F-4D97-AF65-F5344CB8AC3E}">
        <p14:creationId xmlns:p14="http://schemas.microsoft.com/office/powerpoint/2010/main" val="7772663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700" dirty="0">
                <a:ea typeface="Calibri" panose="020F0502020204030204" pitchFamily="34" charset="0"/>
                <a:cs typeface="Times New Roman" panose="02020603050405020304" pitchFamily="18" charset="0"/>
              </a:rPr>
              <a:t> These are examples of types of dating that have been used on foods. </a:t>
            </a:r>
          </a:p>
          <a:p>
            <a:pPr>
              <a:lnSpc>
                <a:spcPct val="107000"/>
              </a:lnSpc>
              <a:spcAft>
                <a:spcPts val="846"/>
              </a:spcAft>
            </a:pPr>
            <a:endParaRPr lang="en-US" sz="1700" b="1" dirty="0">
              <a:ea typeface="Calibri" panose="020F0502020204030204" pitchFamily="34" charset="0"/>
              <a:cs typeface="Times New Roman" panose="02020603050405020304" pitchFamily="18" charset="0"/>
            </a:endParaRPr>
          </a:p>
          <a:p>
            <a:pPr>
              <a:lnSpc>
                <a:spcPct val="107000"/>
              </a:lnSpc>
              <a:spcAft>
                <a:spcPts val="846"/>
              </a:spcAft>
            </a:pPr>
            <a:r>
              <a:rPr lang="en-US" sz="1700" b="1" dirty="0">
                <a:ea typeface="Calibri" panose="020F0502020204030204" pitchFamily="34" charset="0"/>
                <a:cs typeface="Times New Roman" panose="02020603050405020304" pitchFamily="18" charset="0"/>
              </a:rPr>
              <a:t>“Use By” Date (or expiration date) </a:t>
            </a:r>
          </a:p>
          <a:p>
            <a:pPr marL="302066" indent="-302066">
              <a:lnSpc>
                <a:spcPct val="107000"/>
              </a:lnSpc>
              <a:spcAft>
                <a:spcPts val="846"/>
              </a:spcAft>
              <a:buFont typeface="Arial" panose="020B0604020202020204" pitchFamily="34" charset="0"/>
              <a:buChar char="•"/>
            </a:pPr>
            <a:r>
              <a:rPr lang="en-US" sz="1500" dirty="0">
                <a:ea typeface="Calibri" panose="020F0502020204030204" pitchFamily="34" charset="0"/>
                <a:cs typeface="Times New Roman" panose="02020603050405020304" pitchFamily="18" charset="0"/>
              </a:rPr>
              <a:t>last date recommended for the use of the food product while it is at peak quality. </a:t>
            </a:r>
          </a:p>
          <a:p>
            <a:pPr marL="302066" indent="-302066">
              <a:lnSpc>
                <a:spcPct val="107000"/>
              </a:lnSpc>
              <a:spcAft>
                <a:spcPts val="846"/>
              </a:spcAft>
              <a:buFont typeface="Arial" panose="020B0604020202020204" pitchFamily="34" charset="0"/>
              <a:buChar char="•"/>
            </a:pPr>
            <a:r>
              <a:rPr lang="en-US" sz="1500" dirty="0">
                <a:ea typeface="Calibri" panose="020F0502020204030204" pitchFamily="34" charset="0"/>
                <a:cs typeface="Times New Roman" panose="02020603050405020304" pitchFamily="18" charset="0"/>
              </a:rPr>
              <a:t>Infant formula is required to have a “Use By”, do not purchase formula that is past this date. </a:t>
            </a:r>
          </a:p>
          <a:p>
            <a:endParaRPr lang="en-US" sz="1500" dirty="0"/>
          </a:p>
          <a:p>
            <a:pPr>
              <a:lnSpc>
                <a:spcPct val="107000"/>
              </a:lnSpc>
              <a:spcAft>
                <a:spcPts val="846"/>
              </a:spcAft>
            </a:pPr>
            <a:r>
              <a:rPr lang="en-US" sz="1500" b="1" dirty="0">
                <a:ea typeface="Calibri" panose="020F0502020204030204" pitchFamily="34" charset="0"/>
                <a:cs typeface="Times New Roman" panose="02020603050405020304" pitchFamily="18" charset="0"/>
              </a:rPr>
              <a:t>“Sell-By” Date</a:t>
            </a:r>
          </a:p>
          <a:p>
            <a:pPr marL="302066" indent="-302066">
              <a:lnSpc>
                <a:spcPct val="107000"/>
              </a:lnSpc>
              <a:spcAft>
                <a:spcPts val="846"/>
              </a:spcAft>
              <a:buFont typeface="Arial" panose="020B0604020202020204" pitchFamily="34" charset="0"/>
              <a:buChar char="•"/>
            </a:pPr>
            <a:r>
              <a:rPr lang="en-US" sz="1300" dirty="0">
                <a:ea typeface="Calibri" panose="020F0502020204030204" pitchFamily="34" charset="0"/>
                <a:cs typeface="Times New Roman" panose="02020603050405020304" pitchFamily="18" charset="0"/>
              </a:rPr>
              <a:t>lets the store know how long to display the product for sale. Consumers should buy the food product before this “sell by” date.</a:t>
            </a:r>
          </a:p>
          <a:p>
            <a:pPr>
              <a:lnSpc>
                <a:spcPct val="107000"/>
              </a:lnSpc>
              <a:spcAft>
                <a:spcPts val="846"/>
              </a:spcAft>
            </a:pPr>
            <a:endParaRPr lang="en-US" sz="1300" b="1" dirty="0">
              <a:ea typeface="Calibri" panose="020F0502020204030204" pitchFamily="34" charset="0"/>
              <a:cs typeface="Times New Roman" panose="02020603050405020304" pitchFamily="18" charset="0"/>
            </a:endParaRPr>
          </a:p>
          <a:p>
            <a:pPr>
              <a:lnSpc>
                <a:spcPct val="107000"/>
              </a:lnSpc>
              <a:spcAft>
                <a:spcPts val="846"/>
              </a:spcAft>
            </a:pPr>
            <a:r>
              <a:rPr lang="en-US" sz="1500" b="1" dirty="0">
                <a:ea typeface="Calibri" panose="020F0502020204030204" pitchFamily="34" charset="0"/>
                <a:cs typeface="Times New Roman" panose="02020603050405020304" pitchFamily="18" charset="0"/>
              </a:rPr>
              <a:t>“Best if Used by (or Before)” Date </a:t>
            </a:r>
          </a:p>
          <a:p>
            <a:pPr marL="302066" indent="-302066">
              <a:lnSpc>
                <a:spcPct val="107000"/>
              </a:lnSpc>
              <a:spcAft>
                <a:spcPts val="846"/>
              </a:spcAft>
              <a:buFont typeface="Arial" panose="020B0604020202020204" pitchFamily="34" charset="0"/>
              <a:buChar char="•"/>
            </a:pPr>
            <a:r>
              <a:rPr lang="en-US" sz="1300" dirty="0">
                <a:ea typeface="Calibri" panose="020F0502020204030204" pitchFamily="34" charset="0"/>
                <a:cs typeface="Times New Roman" panose="02020603050405020304" pitchFamily="18" charset="0"/>
              </a:rPr>
              <a:t>lets you know the best flavor or quality of the product. This date is not a purchase or safety date. </a:t>
            </a:r>
          </a:p>
          <a:p>
            <a:pPr>
              <a:lnSpc>
                <a:spcPct val="107000"/>
              </a:lnSpc>
              <a:spcAft>
                <a:spcPts val="846"/>
              </a:spcAft>
            </a:pPr>
            <a:endParaRPr lang="en-US" sz="1300" b="1" dirty="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B37E209-28C7-4512-8DCD-85B19ECA673C}" type="slidenum">
              <a:rPr lang="en-US" smtClean="0"/>
              <a:t>56</a:t>
            </a:fld>
            <a:endParaRPr lang="en-US"/>
          </a:p>
        </p:txBody>
      </p:sp>
    </p:spTree>
    <p:extLst>
      <p:ext uri="{BB962C8B-B14F-4D97-AF65-F5344CB8AC3E}">
        <p14:creationId xmlns:p14="http://schemas.microsoft.com/office/powerpoint/2010/main" val="37340837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300" b="1" dirty="0"/>
              <a:t>Read slide.</a:t>
            </a:r>
          </a:p>
          <a:p>
            <a:endParaRPr lang="en-US" sz="1300" b="1" dirty="0"/>
          </a:p>
          <a:p>
            <a:r>
              <a:rPr lang="en-US" sz="1300" b="0" dirty="0"/>
              <a:t>Source: </a:t>
            </a:r>
            <a:r>
              <a:rPr lang="en-US" sz="1400" dirty="0">
                <a:hlinkClick r:id="rId3"/>
              </a:rPr>
              <a:t>https://www.congress.gov/116/bills/hr3981/BILLS-116hr3981ih.pdf</a:t>
            </a:r>
            <a:endParaRPr lang="en-US" sz="1300" b="1" dirty="0"/>
          </a:p>
          <a:p>
            <a:pPr rtl="0"/>
            <a:endParaRPr lang="en-US" sz="1300" dirty="0"/>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ＭＳ Ｐゴシック" charset="0"/>
                <a:cs typeface="ＭＳ Ｐゴシック" charset="0"/>
              </a:defRPr>
            </a:lvl1pPr>
            <a:lvl2pPr marL="785372" indent="-302066">
              <a:defRPr sz="2500">
                <a:solidFill>
                  <a:schemeClr val="tx1"/>
                </a:solidFill>
                <a:latin typeface="Arial" charset="0"/>
                <a:ea typeface="ＭＳ Ｐゴシック" charset="0"/>
              </a:defRPr>
            </a:lvl2pPr>
            <a:lvl3pPr marL="1208265" indent="-241653">
              <a:defRPr sz="2500">
                <a:solidFill>
                  <a:schemeClr val="tx1"/>
                </a:solidFill>
                <a:latin typeface="Arial" charset="0"/>
                <a:ea typeface="ＭＳ Ｐゴシック" charset="0"/>
              </a:defRPr>
            </a:lvl3pPr>
            <a:lvl4pPr marL="1691571" indent="-241653">
              <a:defRPr sz="2500">
                <a:solidFill>
                  <a:schemeClr val="tx1"/>
                </a:solidFill>
                <a:latin typeface="Arial" charset="0"/>
                <a:ea typeface="ＭＳ Ｐゴシック" charset="0"/>
              </a:defRPr>
            </a:lvl4pPr>
            <a:lvl5pPr marL="2174878" indent="-241653">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pPr defTabSz="966612" fontAlgn="base">
              <a:spcBef>
                <a:spcPct val="0"/>
              </a:spcBef>
              <a:spcAft>
                <a:spcPct val="0"/>
              </a:spcAft>
              <a:defRPr/>
            </a:pPr>
            <a:fld id="{943659ED-9F65-5B4D-9BC7-3E0BE6FCDE74}" type="slidenum">
              <a:rPr lang="en-US" sz="1300">
                <a:solidFill>
                  <a:prstClr val="black"/>
                </a:solidFill>
              </a:rPr>
              <a:pPr defTabSz="966612" fontAlgn="base">
                <a:spcBef>
                  <a:spcPct val="0"/>
                </a:spcBef>
                <a:spcAft>
                  <a:spcPct val="0"/>
                </a:spcAft>
                <a:defRPr/>
              </a:pPr>
              <a:t>57</a:t>
            </a:fld>
            <a:endParaRPr lang="en-US" sz="1300">
              <a:solidFill>
                <a:prstClr val="black"/>
              </a:solidFill>
            </a:endParaRPr>
          </a:p>
        </p:txBody>
      </p:sp>
    </p:spTree>
    <p:extLst>
      <p:ext uri="{BB962C8B-B14F-4D97-AF65-F5344CB8AC3E}">
        <p14:creationId xmlns:p14="http://schemas.microsoft.com/office/powerpoint/2010/main" val="27184679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hlinkClick r:id="rId3"/>
              </a:rPr>
              <a:t>https://www.fda.gov/food/foodborneillnesscontaminants/peopleatrisk/ucm108079.htm#9</a:t>
            </a:r>
            <a:r>
              <a:rPr lang="en-US" dirty="0"/>
              <a:t> </a:t>
            </a:r>
          </a:p>
        </p:txBody>
      </p:sp>
      <p:sp>
        <p:nvSpPr>
          <p:cNvPr id="4" name="Slide Number Placeholder 3"/>
          <p:cNvSpPr>
            <a:spLocks noGrp="1"/>
          </p:cNvSpPr>
          <p:nvPr>
            <p:ph type="sldNum" sz="quarter" idx="5"/>
          </p:nvPr>
        </p:nvSpPr>
        <p:spPr/>
        <p:txBody>
          <a:bodyPr/>
          <a:lstStyle/>
          <a:p>
            <a:fld id="{EB37E209-28C7-4512-8DCD-85B19ECA673C}" type="slidenum">
              <a:rPr lang="en-US" smtClean="0"/>
              <a:t>58</a:t>
            </a:fld>
            <a:endParaRPr lang="en-US"/>
          </a:p>
        </p:txBody>
      </p:sp>
    </p:spTree>
    <p:extLst>
      <p:ext uri="{BB962C8B-B14F-4D97-AF65-F5344CB8AC3E}">
        <p14:creationId xmlns:p14="http://schemas.microsoft.com/office/powerpoint/2010/main" val="8248253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10"/>
          </p:nvPr>
        </p:nvSpPr>
        <p:spPr/>
        <p:txBody>
          <a:bodyPr/>
          <a:lstStyle/>
          <a:p>
            <a:fld id="{21E00FD5-6644-4EA0-ACD0-A9794211D202}" type="slidenum">
              <a:rPr lang="en-US" smtClean="0"/>
              <a:t>59</a:t>
            </a:fld>
            <a:endParaRPr lang="en-US"/>
          </a:p>
        </p:txBody>
      </p:sp>
    </p:spTree>
    <p:extLst>
      <p:ext uri="{BB962C8B-B14F-4D97-AF65-F5344CB8AC3E}">
        <p14:creationId xmlns:p14="http://schemas.microsoft.com/office/powerpoint/2010/main" val="7158443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Summarize slide</a:t>
            </a:r>
          </a:p>
          <a:p>
            <a:endParaRPr lang="en-US" dirty="0"/>
          </a:p>
          <a:p>
            <a:r>
              <a:rPr lang="en-US" dirty="0">
                <a:hlinkClick r:id="rId3"/>
              </a:rPr>
              <a:t>https://www.fsis.usda.gov/wps/wcm/connect/77ffde83-dc51-4fdf-93be-048110fe47d6/Shelf_Stable_Food_Safety.pdf?MOD=AJPERES</a:t>
            </a:r>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60</a:t>
            </a:fld>
            <a:endParaRPr lang="en-US"/>
          </a:p>
        </p:txBody>
      </p:sp>
    </p:spTree>
    <p:extLst>
      <p:ext uri="{BB962C8B-B14F-4D97-AF65-F5344CB8AC3E}">
        <p14:creationId xmlns:p14="http://schemas.microsoft.com/office/powerpoint/2010/main" val="2114293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7</a:t>
            </a:fld>
            <a:endParaRPr lang="en-US"/>
          </a:p>
        </p:txBody>
      </p:sp>
    </p:spTree>
    <p:extLst>
      <p:ext uri="{BB962C8B-B14F-4D97-AF65-F5344CB8AC3E}">
        <p14:creationId xmlns:p14="http://schemas.microsoft.com/office/powerpoint/2010/main" val="42421239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Read the slide.</a:t>
            </a:r>
          </a:p>
          <a:p>
            <a:endParaRPr lang="en-US" dirty="0">
              <a:hlinkClick r:id="rId3"/>
            </a:endParaRPr>
          </a:p>
          <a:p>
            <a:r>
              <a:rPr lang="en-US" dirty="0">
                <a:hlinkClick r:id="rId3"/>
              </a:rPr>
              <a:t> https://www.fsis.usda.gov/wps/wcm/connect/77ffde83-dc51-4fdf-93be-048110fe47d6/Shelf_Stable_Food_Safety.pdf?MOD=AJPERES</a:t>
            </a:r>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61</a:t>
            </a:fld>
            <a:endParaRPr lang="en-US"/>
          </a:p>
        </p:txBody>
      </p:sp>
    </p:spTree>
    <p:extLst>
      <p:ext uri="{BB962C8B-B14F-4D97-AF65-F5344CB8AC3E}">
        <p14:creationId xmlns:p14="http://schemas.microsoft.com/office/powerpoint/2010/main" val="42251187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Summarize slide.</a:t>
            </a:r>
            <a:r>
              <a:rPr lang="en-US" dirty="0">
                <a:hlinkClick r:id="rId3"/>
              </a:rPr>
              <a:t> https://www.fsis.usda.gov/wps/wcm/connect/77ffde83-dc51-4fdf-93be-048110fe47d6/Shelf_Stable_Food_Safety.pdf?MOD=AJPERES</a:t>
            </a:r>
            <a:endParaRPr lang="en-US" dirty="0"/>
          </a:p>
        </p:txBody>
      </p:sp>
      <p:sp>
        <p:nvSpPr>
          <p:cNvPr id="4" name="Slide Number Placeholder 3"/>
          <p:cNvSpPr>
            <a:spLocks noGrp="1"/>
          </p:cNvSpPr>
          <p:nvPr>
            <p:ph type="sldNum" sz="quarter" idx="5"/>
          </p:nvPr>
        </p:nvSpPr>
        <p:spPr/>
        <p:txBody>
          <a:bodyPr/>
          <a:lstStyle/>
          <a:p>
            <a:fld id="{EB37E209-28C7-4512-8DCD-85B19ECA673C}" type="slidenum">
              <a:rPr lang="en-US" smtClean="0"/>
              <a:t>62</a:t>
            </a:fld>
            <a:endParaRPr lang="en-US"/>
          </a:p>
        </p:txBody>
      </p:sp>
    </p:spTree>
    <p:extLst>
      <p:ext uri="{BB962C8B-B14F-4D97-AF65-F5344CB8AC3E}">
        <p14:creationId xmlns:p14="http://schemas.microsoft.com/office/powerpoint/2010/main" val="16941196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Summarize slide </a:t>
            </a:r>
          </a:p>
          <a:p>
            <a:endParaRPr lang="en-US" dirty="0"/>
          </a:p>
          <a:p>
            <a:r>
              <a:rPr lang="en-US" dirty="0">
                <a:hlinkClick r:id="rId3"/>
              </a:rPr>
              <a:t>https://www.fsis.usda.gov/wps/wcm/connect/77ffde83-dc51-4fdf-93be-048110fe47d6/Shelf_Stable_Food_Safety.pdf?MOD=AJPERES</a:t>
            </a:r>
            <a:r>
              <a:rPr lang="en-US" dirty="0"/>
              <a:t> </a:t>
            </a:r>
          </a:p>
        </p:txBody>
      </p:sp>
      <p:sp>
        <p:nvSpPr>
          <p:cNvPr id="4" name="Slide Number Placeholder 3"/>
          <p:cNvSpPr>
            <a:spLocks noGrp="1"/>
          </p:cNvSpPr>
          <p:nvPr>
            <p:ph type="sldNum" sz="quarter" idx="5"/>
          </p:nvPr>
        </p:nvSpPr>
        <p:spPr/>
        <p:txBody>
          <a:bodyPr/>
          <a:lstStyle/>
          <a:p>
            <a:fld id="{EB37E209-28C7-4512-8DCD-85B19ECA673C}" type="slidenum">
              <a:rPr lang="en-US" smtClean="0"/>
              <a:t>63</a:t>
            </a:fld>
            <a:endParaRPr lang="en-US"/>
          </a:p>
        </p:txBody>
      </p:sp>
    </p:spTree>
    <p:extLst>
      <p:ext uri="{BB962C8B-B14F-4D97-AF65-F5344CB8AC3E}">
        <p14:creationId xmlns:p14="http://schemas.microsoft.com/office/powerpoint/2010/main" val="23141578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https://www.fsis.usda.gov/wps/wcm/connect/77ffde83-dc51-4fdf-93be-048110fe47d6/Shelf_Stable_Food_Safety.pdf?MOD=AJPERES</a:t>
            </a:r>
            <a:r>
              <a:rPr lang="en-US" dirty="0"/>
              <a:t> </a:t>
            </a:r>
          </a:p>
        </p:txBody>
      </p:sp>
      <p:sp>
        <p:nvSpPr>
          <p:cNvPr id="4" name="Slide Number Placeholder 3"/>
          <p:cNvSpPr>
            <a:spLocks noGrp="1"/>
          </p:cNvSpPr>
          <p:nvPr>
            <p:ph type="sldNum" sz="quarter" idx="5"/>
          </p:nvPr>
        </p:nvSpPr>
        <p:spPr/>
        <p:txBody>
          <a:bodyPr/>
          <a:lstStyle/>
          <a:p>
            <a:fld id="{EB37E209-28C7-4512-8DCD-85B19ECA673C}" type="slidenum">
              <a:rPr lang="en-US" smtClean="0"/>
              <a:t>64</a:t>
            </a:fld>
            <a:endParaRPr lang="en-US"/>
          </a:p>
        </p:txBody>
      </p:sp>
    </p:spTree>
    <p:extLst>
      <p:ext uri="{BB962C8B-B14F-4D97-AF65-F5344CB8AC3E}">
        <p14:creationId xmlns:p14="http://schemas.microsoft.com/office/powerpoint/2010/main" val="13226410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Remember … if a food is stored constantly at 0 degrees F, it will always be safe but the quality may go down considerably. </a:t>
            </a:r>
          </a:p>
          <a:p>
            <a:pPr defTabSz="966612">
              <a:defRPr/>
            </a:pPr>
            <a:endParaRPr lang="en-US" dirty="0"/>
          </a:p>
          <a:p>
            <a:pPr defTabSz="966612">
              <a:defRPr/>
            </a:pPr>
            <a:endParaRPr lang="en-US" dirty="0"/>
          </a:p>
          <a:p>
            <a:pPr defTabSz="966612">
              <a:defRPr/>
            </a:pPr>
            <a:endParaRPr lang="en-US" dirty="0"/>
          </a:p>
          <a:p>
            <a:pPr defTabSz="966612">
              <a:defRPr/>
            </a:pPr>
            <a:endParaRPr lang="en-US" dirty="0"/>
          </a:p>
          <a:p>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65</a:t>
            </a:fld>
            <a:endParaRPr lang="en-US"/>
          </a:p>
        </p:txBody>
      </p:sp>
    </p:spTree>
    <p:extLst>
      <p:ext uri="{BB962C8B-B14F-4D97-AF65-F5344CB8AC3E}">
        <p14:creationId xmlns:p14="http://schemas.microsoft.com/office/powerpoint/2010/main" val="13480256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Read the slide.</a:t>
            </a:r>
          </a:p>
          <a:p>
            <a:endParaRPr lang="en-US" dirty="0"/>
          </a:p>
          <a:p>
            <a:r>
              <a:rPr lang="en-US" dirty="0"/>
              <a:t>Sources: </a:t>
            </a:r>
          </a:p>
          <a:p>
            <a:endParaRPr lang="en-US" dirty="0"/>
          </a:p>
          <a:p>
            <a:r>
              <a:rPr lang="en-US" dirty="0">
                <a:hlinkClick r:id="rId3"/>
              </a:rPr>
              <a:t>https://www.incredibleegg.org/cooking-school/tips-tricks/egg-storage/</a:t>
            </a:r>
            <a:r>
              <a:rPr lang="en-US" dirty="0"/>
              <a:t> </a:t>
            </a:r>
          </a:p>
          <a:p>
            <a:r>
              <a:rPr lang="en-US" dirty="0">
                <a:hlinkClick r:id="rId4"/>
              </a:rPr>
              <a:t>https://www.incredibleegg.org/eggcyclopedia/c/carton-dates/</a:t>
            </a:r>
            <a:r>
              <a:rPr lang="en-US" dirty="0"/>
              <a:t> </a:t>
            </a:r>
          </a:p>
          <a:p>
            <a:r>
              <a:rPr lang="en-US" dirty="0">
                <a:hlinkClick r:id="rId5"/>
              </a:rPr>
              <a:t>https://www.incredibleegg.org/cooking-school/faqs/egg-carton-dates/</a:t>
            </a:r>
            <a:endParaRPr lang="en-US" dirty="0"/>
          </a:p>
          <a:p>
            <a:r>
              <a:rPr lang="en-US" dirty="0">
                <a:hlinkClick r:id="rId6"/>
              </a:rPr>
              <a:t>https://stilltasty.com/fooditems/index/17144</a:t>
            </a:r>
            <a:endParaRPr lang="en-US" dirty="0">
              <a:hlinkClick r:id="rId7"/>
            </a:endParaRPr>
          </a:p>
          <a:p>
            <a:r>
              <a:rPr lang="en-US" dirty="0">
                <a:hlinkClick r:id="rId7"/>
              </a:rPr>
              <a:t>https://www.fsis.usda.gov/wps/portal/fsis/topics/food-safety-education/get-answers/food-safety-fact-sheets/egg-products-preparation/shell-eggs-from-farm-to-table/CT_Index</a:t>
            </a:r>
            <a:endParaRPr lang="en-US" dirty="0"/>
          </a:p>
          <a:p>
            <a:r>
              <a:rPr lang="en-US" dirty="0">
                <a:hlinkClick r:id="rId8"/>
              </a:rPr>
              <a:t>https://www.fsis.usda.gov/shared/PDF/Egg_Products_and_Food_Safety.pdf</a:t>
            </a:r>
            <a:endParaRPr lang="en-US" dirty="0"/>
          </a:p>
          <a:p>
            <a:r>
              <a:rPr lang="en-US" dirty="0">
                <a:hlinkClick r:id="rId9"/>
              </a:rPr>
              <a:t>https://www.fsis.usda.gov/wps/portal/fsis/topics/food-safety-education/get-answers/food-safety-fact-sheets/food-labeling/food-product-dating/food-product-dating#12</a:t>
            </a:r>
            <a:r>
              <a:rPr lang="en-US" dirty="0"/>
              <a:t> </a:t>
            </a:r>
          </a:p>
        </p:txBody>
      </p:sp>
      <p:sp>
        <p:nvSpPr>
          <p:cNvPr id="4" name="Slide Number Placeholder 3"/>
          <p:cNvSpPr>
            <a:spLocks noGrp="1"/>
          </p:cNvSpPr>
          <p:nvPr>
            <p:ph type="sldNum" sz="quarter" idx="10"/>
          </p:nvPr>
        </p:nvSpPr>
        <p:spPr/>
        <p:txBody>
          <a:bodyPr/>
          <a:lstStyle/>
          <a:p>
            <a:fld id="{21E00FD5-6644-4EA0-ACD0-A9794211D202}" type="slidenum">
              <a:rPr lang="en-US" smtClean="0"/>
              <a:t>66</a:t>
            </a:fld>
            <a:endParaRPr lang="en-US"/>
          </a:p>
        </p:txBody>
      </p:sp>
    </p:spTree>
    <p:extLst>
      <p:ext uri="{BB962C8B-B14F-4D97-AF65-F5344CB8AC3E}">
        <p14:creationId xmlns:p14="http://schemas.microsoft.com/office/powerpoint/2010/main" val="36012143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t>
            </a:r>
          </a:p>
          <a:p>
            <a:endParaRPr lang="en-US" dirty="0"/>
          </a:p>
          <a:p>
            <a:r>
              <a:rPr lang="en-US" dirty="0"/>
              <a:t>Note:</a:t>
            </a:r>
            <a:r>
              <a:rPr lang="en-US" baseline="0" dirty="0"/>
              <a:t>  if you have a smart phone bring up the app and show participants how the app works. It is available as a mobile application for Android and Apple devices.</a:t>
            </a:r>
          </a:p>
          <a:p>
            <a:pPr defTabSz="966612">
              <a:defRPr/>
            </a:pPr>
            <a:endParaRPr lang="en-US" sz="1200" baseline="0" dirty="0"/>
          </a:p>
          <a:p>
            <a:pPr marL="0" marR="0" lvl="0" indent="0" algn="l" defTabSz="966612" rtl="0" eaLnBrk="1" fontAlgn="auto" latinLnBrk="0" hangingPunct="1">
              <a:lnSpc>
                <a:spcPct val="100000"/>
              </a:lnSpc>
              <a:spcBef>
                <a:spcPts val="0"/>
              </a:spcBef>
              <a:spcAft>
                <a:spcPts val="0"/>
              </a:spcAft>
              <a:buClrTx/>
              <a:buSzTx/>
              <a:buFontTx/>
              <a:buNone/>
              <a:tabLst/>
              <a:defRPr/>
            </a:pPr>
            <a:r>
              <a:rPr lang="en-US" sz="1400" dirty="0">
                <a:hlinkClick r:id="rId3"/>
              </a:rPr>
              <a:t>http://blogs.usda.gov/2015/04/02/new-usda-foodkeeper-app-your-new-tool-for-smart-food-storage/</a:t>
            </a:r>
            <a:endParaRPr lang="en-US" sz="1400" dirty="0"/>
          </a:p>
          <a:p>
            <a:pPr defTabSz="966612">
              <a:defRPr/>
            </a:pPr>
            <a:endParaRPr lang="en-US" sz="130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67</a:t>
            </a:fld>
            <a:endParaRPr lang="en-US"/>
          </a:p>
        </p:txBody>
      </p:sp>
    </p:spTree>
    <p:extLst>
      <p:ext uri="{BB962C8B-B14F-4D97-AF65-F5344CB8AC3E}">
        <p14:creationId xmlns:p14="http://schemas.microsoft.com/office/powerpoint/2010/main" val="7907846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10"/>
          </p:nvPr>
        </p:nvSpPr>
        <p:spPr/>
        <p:txBody>
          <a:bodyPr/>
          <a:lstStyle/>
          <a:p>
            <a:fld id="{EB37E209-28C7-4512-8DCD-85B19ECA673C}" type="slidenum">
              <a:rPr lang="en-US" smtClean="0"/>
              <a:t>68</a:t>
            </a:fld>
            <a:endParaRPr lang="en-US"/>
          </a:p>
        </p:txBody>
      </p:sp>
    </p:spTree>
    <p:extLst>
      <p:ext uri="{BB962C8B-B14F-4D97-AF65-F5344CB8AC3E}">
        <p14:creationId xmlns:p14="http://schemas.microsoft.com/office/powerpoint/2010/main" val="33331198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This is the general reference used. Additional references are in the speaker’s notes and can be provided to participants if desired. </a:t>
            </a:r>
          </a:p>
        </p:txBody>
      </p:sp>
      <p:sp>
        <p:nvSpPr>
          <p:cNvPr id="4" name="Slide Number Placeholder 3"/>
          <p:cNvSpPr>
            <a:spLocks noGrp="1"/>
          </p:cNvSpPr>
          <p:nvPr>
            <p:ph type="sldNum" sz="quarter" idx="10"/>
          </p:nvPr>
        </p:nvSpPr>
        <p:spPr/>
        <p:txBody>
          <a:bodyPr/>
          <a:lstStyle/>
          <a:p>
            <a:fld id="{21E00FD5-6644-4EA0-ACD0-A9794211D202}" type="slidenum">
              <a:rPr lang="en-US" smtClean="0"/>
              <a:t>69</a:t>
            </a:fld>
            <a:endParaRPr lang="en-US"/>
          </a:p>
        </p:txBody>
      </p:sp>
    </p:spTree>
    <p:extLst>
      <p:ext uri="{BB962C8B-B14F-4D97-AF65-F5344CB8AC3E}">
        <p14:creationId xmlns:p14="http://schemas.microsoft.com/office/powerpoint/2010/main" val="9546084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questions?</a:t>
            </a:r>
          </a:p>
          <a:p>
            <a:endParaRPr lang="en-US" dirty="0"/>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70</a:t>
            </a:fld>
            <a:endParaRPr lang="en-US"/>
          </a:p>
        </p:txBody>
      </p:sp>
    </p:spTree>
    <p:extLst>
      <p:ext uri="{BB962C8B-B14F-4D97-AF65-F5344CB8AC3E}">
        <p14:creationId xmlns:p14="http://schemas.microsoft.com/office/powerpoint/2010/main" val="368058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edible product in the container is listed by weight, volume, or numerical count depending on the product. The weight and volume must be listed in both English and metric units. </a:t>
            </a:r>
          </a:p>
          <a:p>
            <a:r>
              <a:rPr lang="en-US" b="1" dirty="0"/>
              <a:t> </a:t>
            </a:r>
            <a:endParaRPr lang="en-US" dirty="0"/>
          </a:p>
          <a:p>
            <a:r>
              <a:rPr lang="en-US" dirty="0"/>
              <a:t>The weight or contents statement must be located on the lower 30% of the container.</a:t>
            </a:r>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8</a:t>
            </a:fld>
            <a:endParaRPr lang="en-US"/>
          </a:p>
        </p:txBody>
      </p:sp>
    </p:spTree>
    <p:extLst>
      <p:ext uri="{BB962C8B-B14F-4D97-AF65-F5344CB8AC3E}">
        <p14:creationId xmlns:p14="http://schemas.microsoft.com/office/powerpoint/2010/main" val="1120924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10"/>
          </p:nvPr>
        </p:nvSpPr>
        <p:spPr/>
        <p:txBody>
          <a:bodyPr/>
          <a:lstStyle/>
          <a:p>
            <a:fld id="{EB37E209-28C7-4512-8DCD-85B19ECA673C}" type="slidenum">
              <a:rPr lang="en-US" smtClean="0"/>
              <a:t>9</a:t>
            </a:fld>
            <a:endParaRPr lang="en-US"/>
          </a:p>
        </p:txBody>
      </p:sp>
    </p:spTree>
    <p:extLst>
      <p:ext uri="{BB962C8B-B14F-4D97-AF65-F5344CB8AC3E}">
        <p14:creationId xmlns:p14="http://schemas.microsoft.com/office/powerpoint/2010/main" val="2240440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net weight is 15</a:t>
            </a:r>
            <a:r>
              <a:rPr lang="en-US" baseline="0" dirty="0"/>
              <a:t> ounces  or 425 grams.</a:t>
            </a:r>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10</a:t>
            </a:fld>
            <a:endParaRPr lang="en-US"/>
          </a:p>
        </p:txBody>
      </p:sp>
    </p:spTree>
    <p:extLst>
      <p:ext uri="{BB962C8B-B14F-4D97-AF65-F5344CB8AC3E}">
        <p14:creationId xmlns:p14="http://schemas.microsoft.com/office/powerpoint/2010/main" val="372991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877CF1-8A70-4CF2-ABBC-F68CC71C6F13}" type="datetimeFigureOut">
              <a:rPr lang="en-US" smtClean="0"/>
              <a:t>8/22/2019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2360332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877CF1-8A70-4CF2-ABBC-F68CC71C6F13}" type="datetimeFigureOut">
              <a:rPr lang="en-US" smtClean="0"/>
              <a:t>8/22/2019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2189518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877CF1-8A70-4CF2-ABBC-F68CC71C6F13}" type="datetimeFigureOut">
              <a:rPr lang="en-US" smtClean="0"/>
              <a:t>8/22/2019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1013519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877CF1-8A70-4CF2-ABBC-F68CC71C6F13}" type="datetimeFigureOut">
              <a:rPr lang="en-US" smtClean="0"/>
              <a:t>8/22/2019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26761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1877CF1-8A70-4CF2-ABBC-F68CC71C6F13}" type="datetimeFigureOut">
              <a:rPr lang="en-US" smtClean="0"/>
              <a:t>8/22/2019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1591067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877CF1-8A70-4CF2-ABBC-F68CC71C6F13}" type="datetimeFigureOut">
              <a:rPr lang="en-US" smtClean="0"/>
              <a:t>8/22/2019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2484798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877CF1-8A70-4CF2-ABBC-F68CC71C6F13}" type="datetimeFigureOut">
              <a:rPr lang="en-US" smtClean="0"/>
              <a:t>8/22/2019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1806267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877CF1-8A70-4CF2-ABBC-F68CC71C6F13}" type="datetimeFigureOut">
              <a:rPr lang="en-US" smtClean="0"/>
              <a:t>8/22/2019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1152002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877CF1-8A70-4CF2-ABBC-F68CC71C6F13}" type="datetimeFigureOut">
              <a:rPr lang="en-US" smtClean="0"/>
              <a:t>8/22/2019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3161881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1877CF1-8A70-4CF2-ABBC-F68CC71C6F13}" type="datetimeFigureOut">
              <a:rPr lang="en-US" smtClean="0"/>
              <a:t>8/22/2019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513834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1877CF1-8A70-4CF2-ABBC-F68CC71C6F13}" type="datetimeFigureOut">
              <a:rPr lang="en-US" smtClean="0"/>
              <a:t>8/22/2019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114309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877CF1-8A70-4CF2-ABBC-F68CC71C6F13}" type="datetimeFigureOut">
              <a:rPr lang="en-US" smtClean="0"/>
              <a:t>8/22/2019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286F89-D25A-445F-8CD8-39F29F2A4A88}" type="slidenum">
              <a:rPr lang="en-US" smtClean="0"/>
              <a:t>‹#›</a:t>
            </a:fld>
            <a:endParaRPr lang="en-US"/>
          </a:p>
        </p:txBody>
      </p:sp>
    </p:spTree>
    <p:extLst>
      <p:ext uri="{BB962C8B-B14F-4D97-AF65-F5344CB8AC3E}">
        <p14:creationId xmlns:p14="http://schemas.microsoft.com/office/powerpoint/2010/main" val="17627995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hyperlink" Target="mailto:carol.schwarz@unl.edu" TargetMode="External"/><Relationship Id="rId2" Type="http://schemas.openxmlformats.org/officeDocument/2006/relationships/hyperlink" Target="http://food.unl.edu/" TargetMode="Externa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2.jpeg"/><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1.svg"/><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hyperlink" Target="https://www.fda.gov/media/81606/download"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2302ED5-0FBB-4466-B94E-C737BD6A1427}"/>
              </a:ext>
            </a:extLst>
          </p:cNvPr>
          <p:cNvGrpSpPr/>
          <p:nvPr/>
        </p:nvGrpSpPr>
        <p:grpSpPr>
          <a:xfrm>
            <a:off x="1" y="1"/>
            <a:ext cx="9143999" cy="6902068"/>
            <a:chOff x="1" y="-23591"/>
            <a:chExt cx="9143999" cy="6881591"/>
          </a:xfrm>
        </p:grpSpPr>
        <p:pic>
          <p:nvPicPr>
            <p:cNvPr id="5" name="Picture 4" descr="A person standing in front of a store&#10;&#10;Description generated with high confidence">
              <a:extLst>
                <a:ext uri="{FF2B5EF4-FFF2-40B4-BE49-F238E27FC236}">
                  <a16:creationId xmlns:a16="http://schemas.microsoft.com/office/drawing/2014/main" id="{ED2F1C90-E40D-461F-83B5-0355D7472897}"/>
                </a:ext>
              </a:extLst>
            </p:cNvPr>
            <p:cNvPicPr>
              <a:picLocks noChangeAspect="1"/>
            </p:cNvPicPr>
            <p:nvPr/>
          </p:nvPicPr>
          <p:blipFill rotWithShape="1">
            <a:blip r:embed="rId3">
              <a:extLst>
                <a:ext uri="{28A0092B-C50C-407E-A947-70E740481C1C}">
                  <a14:useLocalDpi xmlns:a14="http://schemas.microsoft.com/office/drawing/2010/main" val="0"/>
                </a:ext>
              </a:extLst>
            </a:blip>
            <a:srcRect t="3815" b="35060"/>
            <a:stretch/>
          </p:blipFill>
          <p:spPr>
            <a:xfrm>
              <a:off x="20" y="-23591"/>
              <a:ext cx="9143980" cy="6857990"/>
            </a:xfrm>
            <a:prstGeom prst="rect">
              <a:avLst/>
            </a:prstGeom>
          </p:spPr>
        </p:pic>
        <p:pic>
          <p:nvPicPr>
            <p:cNvPr id="14" name="Picture 13">
              <a:extLst>
                <a:ext uri="{FF2B5EF4-FFF2-40B4-BE49-F238E27FC236}">
                  <a16:creationId xmlns:a16="http://schemas.microsoft.com/office/drawing/2014/main" id="{2ADC87B7-91D3-4CB5-8FAC-3CEE34E4C0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7941"/>
            <a:stretch/>
          </p:blipFill>
          <p:spPr>
            <a:xfrm>
              <a:off x="1" y="5933300"/>
              <a:ext cx="1778370" cy="924700"/>
            </a:xfrm>
            <a:prstGeom prst="rect">
              <a:avLst/>
            </a:prstGeom>
            <a:solidFill>
              <a:schemeClr val="bg1"/>
            </a:solidFill>
          </p:spPr>
        </p:pic>
        <p:pic>
          <p:nvPicPr>
            <p:cNvPr id="15" name="Picture 14">
              <a:extLst>
                <a:ext uri="{FF2B5EF4-FFF2-40B4-BE49-F238E27FC236}">
                  <a16:creationId xmlns:a16="http://schemas.microsoft.com/office/drawing/2014/main" id="{8B634E4F-6A95-41F2-BB69-40908D2D33D2}"/>
                </a:ext>
              </a:extLst>
            </p:cNvPr>
            <p:cNvPicPr>
              <a:picLocks noChangeAspect="1"/>
            </p:cNvPicPr>
            <p:nvPr/>
          </p:nvPicPr>
          <p:blipFill>
            <a:blip r:embed="rId5"/>
            <a:stretch>
              <a:fillRect/>
            </a:stretch>
          </p:blipFill>
          <p:spPr>
            <a:xfrm>
              <a:off x="8038357" y="5944317"/>
              <a:ext cx="1105643" cy="901099"/>
            </a:xfrm>
            <a:prstGeom prst="rect">
              <a:avLst/>
            </a:prstGeom>
          </p:spPr>
        </p:pic>
      </p:grpSp>
      <p:sp>
        <p:nvSpPr>
          <p:cNvPr id="6" name="Title 5">
            <a:extLst>
              <a:ext uri="{FF2B5EF4-FFF2-40B4-BE49-F238E27FC236}">
                <a16:creationId xmlns:a16="http://schemas.microsoft.com/office/drawing/2014/main" id="{C9459546-D75E-4312-88D8-5146637654F2}"/>
              </a:ext>
            </a:extLst>
          </p:cNvPr>
          <p:cNvSpPr>
            <a:spLocks noGrp="1"/>
          </p:cNvSpPr>
          <p:nvPr>
            <p:ph type="title"/>
          </p:nvPr>
        </p:nvSpPr>
        <p:spPr>
          <a:xfrm>
            <a:off x="570593" y="924335"/>
            <a:ext cx="3812721" cy="2308717"/>
          </a:xfrm>
          <a:prstGeom prst="wedgeRoundRectCallout">
            <a:avLst>
              <a:gd name="adj1" fmla="val 60940"/>
              <a:gd name="adj2" fmla="val 32947"/>
              <a:gd name="adj3" fmla="val 16667"/>
            </a:avLst>
          </a:prstGeom>
          <a:solidFill>
            <a:srgbClr val="C00000">
              <a:alpha val="80000"/>
            </a:srgbClr>
          </a:solidFill>
        </p:spPr>
        <p:txBody>
          <a:bodyPr>
            <a:spAutoFit/>
          </a:bodyPr>
          <a:lstStyle/>
          <a:p>
            <a:pPr algn="ctr"/>
            <a:r>
              <a:rPr lang="en-US" sz="4800" b="1" dirty="0">
                <a:solidFill>
                  <a:schemeClr val="bg1"/>
                </a:solidFill>
                <a:effectLst>
                  <a:outerShdw blurRad="38100" dist="38100" dir="2700000" algn="tl">
                    <a:srgbClr val="000000">
                      <a:alpha val="43137"/>
                    </a:srgbClr>
                  </a:outerShdw>
                </a:effectLst>
                <a:latin typeface="Arial Black" panose="020B0A04020102020204" pitchFamily="34" charset="0"/>
              </a:rPr>
              <a:t>What’s on a Food Label?</a:t>
            </a:r>
          </a:p>
        </p:txBody>
      </p:sp>
      <p:sp>
        <p:nvSpPr>
          <p:cNvPr id="7" name="TextBox 6">
            <a:extLst>
              <a:ext uri="{FF2B5EF4-FFF2-40B4-BE49-F238E27FC236}">
                <a16:creationId xmlns:a16="http://schemas.microsoft.com/office/drawing/2014/main" id="{ED0FFE72-303A-40DB-B21F-A07BB0F2EBD3}"/>
              </a:ext>
            </a:extLst>
          </p:cNvPr>
          <p:cNvSpPr txBox="1"/>
          <p:nvPr/>
        </p:nvSpPr>
        <p:spPr>
          <a:xfrm>
            <a:off x="1778371" y="6655847"/>
            <a:ext cx="1965603" cy="246221"/>
          </a:xfrm>
          <a:prstGeom prst="rect">
            <a:avLst/>
          </a:prstGeom>
          <a:noFill/>
        </p:spPr>
        <p:txBody>
          <a:bodyPr wrap="none" rtlCol="0">
            <a:spAutoFit/>
          </a:bodyPr>
          <a:lstStyle/>
          <a:p>
            <a:r>
              <a:rPr lang="en-US" sz="1000" dirty="0"/>
              <a:t>Image source: USDA/SNAP-Ed</a:t>
            </a:r>
          </a:p>
        </p:txBody>
      </p:sp>
    </p:spTree>
    <p:extLst>
      <p:ext uri="{BB962C8B-B14F-4D97-AF65-F5344CB8AC3E}">
        <p14:creationId xmlns:p14="http://schemas.microsoft.com/office/powerpoint/2010/main" val="2592109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004"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19772" y="2220753"/>
            <a:ext cx="3204048" cy="1311128"/>
          </a:xfrm>
          <a:prstGeom prst="rect">
            <a:avLst/>
          </a:prstGeom>
        </p:spPr>
        <p:txBody>
          <a:bodyPr wrap="square">
            <a:spAutoFit/>
          </a:bodyPr>
          <a:lstStyle/>
          <a:p>
            <a:r>
              <a:rPr lang="en-US" b="1" dirty="0">
                <a:solidFill>
                  <a:schemeClr val="bg1"/>
                </a:solidFill>
              </a:rPr>
              <a:t>Find the Net Weight </a:t>
            </a:r>
          </a:p>
        </p:txBody>
      </p:sp>
      <p:pic>
        <p:nvPicPr>
          <p:cNvPr id="4" name="Picture 3"/>
          <p:cNvPicPr>
            <a:picLocks noChangeAspect="1"/>
          </p:cNvPicPr>
          <p:nvPr/>
        </p:nvPicPr>
        <p:blipFill>
          <a:blip r:embed="rId3"/>
          <a:stretch>
            <a:fillRect/>
          </a:stretch>
        </p:blipFill>
        <p:spPr>
          <a:xfrm>
            <a:off x="8038357" y="5956901"/>
            <a:ext cx="1105643" cy="901099"/>
          </a:xfrm>
          <a:prstGeom prst="rect">
            <a:avLst/>
          </a:prstGeom>
        </p:spPr>
      </p:pic>
      <p:grpSp>
        <p:nvGrpSpPr>
          <p:cNvPr id="2" name="Group 1">
            <a:extLst>
              <a:ext uri="{FF2B5EF4-FFF2-40B4-BE49-F238E27FC236}">
                <a16:creationId xmlns:a16="http://schemas.microsoft.com/office/drawing/2014/main" id="{FC9E8423-9554-4D81-898E-760ED1B7511C}"/>
              </a:ext>
            </a:extLst>
          </p:cNvPr>
          <p:cNvGrpSpPr/>
          <p:nvPr/>
        </p:nvGrpSpPr>
        <p:grpSpPr>
          <a:xfrm>
            <a:off x="3550596" y="553006"/>
            <a:ext cx="5483849" cy="5751987"/>
            <a:chOff x="3550596" y="553006"/>
            <a:chExt cx="5483849" cy="5751987"/>
          </a:xfrm>
        </p:grpSpPr>
        <p:pic>
          <p:nvPicPr>
            <p:cNvPr id="10" name="Picture 9" descr="A close up of food&#10;&#10;Description generated with high confidence">
              <a:extLst>
                <a:ext uri="{FF2B5EF4-FFF2-40B4-BE49-F238E27FC236}">
                  <a16:creationId xmlns:a16="http://schemas.microsoft.com/office/drawing/2014/main" id="{41EE3D1F-CAFC-4458-82BD-2EFC87311F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0596" y="553006"/>
              <a:ext cx="5483849" cy="5751987"/>
            </a:xfrm>
            <a:prstGeom prst="rect">
              <a:avLst/>
            </a:prstGeom>
          </p:spPr>
        </p:pic>
        <p:sp>
          <p:nvSpPr>
            <p:cNvPr id="8" name="Arrow: Right 7">
              <a:extLst>
                <a:ext uri="{FF2B5EF4-FFF2-40B4-BE49-F238E27FC236}">
                  <a16:creationId xmlns:a16="http://schemas.microsoft.com/office/drawing/2014/main" id="{5D931BB6-9CAC-4B25-BC7D-05DEEBCDEC8F}"/>
                </a:ext>
              </a:extLst>
            </p:cNvPr>
            <p:cNvSpPr/>
            <p:nvPr/>
          </p:nvSpPr>
          <p:spPr>
            <a:xfrm rot="19984249">
              <a:off x="3767899" y="5161704"/>
              <a:ext cx="1651725" cy="92860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944219C7-8C2F-4AC1-B875-6D371F3C5DF1}"/>
              </a:ext>
            </a:extLst>
          </p:cNvPr>
          <p:cNvSpPr txBox="1"/>
          <p:nvPr/>
        </p:nvSpPr>
        <p:spPr>
          <a:xfrm>
            <a:off x="3661724" y="6616798"/>
            <a:ext cx="2585964"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366809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itle 1"/>
          <p:cNvSpPr>
            <a:spLocks noGrp="1"/>
          </p:cNvSpPr>
          <p:nvPr>
            <p:ph type="title"/>
          </p:nvPr>
        </p:nvSpPr>
        <p:spPr>
          <a:xfrm>
            <a:off x="90736" y="245886"/>
            <a:ext cx="3515333" cy="1311128"/>
          </a:xfrm>
          <a:prstGeom prst="rect">
            <a:avLst/>
          </a:prstGeom>
        </p:spPr>
        <p:txBody>
          <a:bodyPr wrap="square">
            <a:spAutoFit/>
          </a:bodyPr>
          <a:lstStyle/>
          <a:p>
            <a:r>
              <a:rPr lang="en-US" b="1" dirty="0">
                <a:solidFill>
                  <a:schemeClr val="bg1"/>
                </a:solidFill>
              </a:rPr>
              <a:t>Ingredient Statement</a:t>
            </a:r>
            <a:endParaRPr lang="en-US" sz="6000" b="1" dirty="0">
              <a:solidFill>
                <a:schemeClr val="bg1"/>
              </a:solidFill>
            </a:endParaRPr>
          </a:p>
        </p:txBody>
      </p:sp>
      <p:sp>
        <p:nvSpPr>
          <p:cNvPr id="2" name="TextBox 1"/>
          <p:cNvSpPr txBox="1"/>
          <p:nvPr/>
        </p:nvSpPr>
        <p:spPr>
          <a:xfrm>
            <a:off x="43041" y="1802900"/>
            <a:ext cx="3614559" cy="4401205"/>
          </a:xfrm>
          <a:prstGeom prst="rect">
            <a:avLst/>
          </a:prstGeom>
          <a:noFill/>
        </p:spPr>
        <p:txBody>
          <a:bodyPr wrap="square" rtlCol="0">
            <a:spAutoFit/>
          </a:bodyPr>
          <a:lstStyle/>
          <a:p>
            <a:r>
              <a:rPr lang="en-US" sz="2800" dirty="0">
                <a:solidFill>
                  <a:schemeClr val="bg1"/>
                </a:solidFill>
              </a:rPr>
              <a:t>Ingredients are listed:</a:t>
            </a:r>
            <a:br>
              <a:rPr lang="en-US" sz="2800" dirty="0">
                <a:solidFill>
                  <a:schemeClr val="bg1"/>
                </a:solidFill>
              </a:rPr>
            </a:br>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ea typeface="Calibri" panose="020F0502020204030204" pitchFamily="34" charset="0"/>
                <a:cs typeface="Times New Roman" panose="02020603050405020304" pitchFamily="18" charset="0"/>
              </a:rPr>
              <a:t>Below the Nutrition Facts panel</a:t>
            </a:r>
          </a:p>
          <a:p>
            <a:pPr marL="285750" indent="-285750">
              <a:buFont typeface="Arial" panose="020B0604020202020204" pitchFamily="34" charset="0"/>
              <a:buChar char="•"/>
            </a:pPr>
            <a:endParaRPr lang="en-US" sz="2800" dirty="0">
              <a:solidFill>
                <a:schemeClr val="bg1"/>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2800" dirty="0">
                <a:solidFill>
                  <a:schemeClr val="bg1"/>
                </a:solidFill>
                <a:ea typeface="Calibri" panose="020F0502020204030204" pitchFamily="34" charset="0"/>
                <a:cs typeface="Times New Roman" panose="02020603050405020304" pitchFamily="18" charset="0"/>
              </a:rPr>
              <a:t>By common name in descending order by weight</a:t>
            </a:r>
          </a:p>
          <a:p>
            <a:pPr marL="742950" lvl="1" indent="-285750">
              <a:buFont typeface="Arial" panose="020B0604020202020204" pitchFamily="34" charset="0"/>
              <a:buChar char="•"/>
            </a:pPr>
            <a:endParaRPr lang="en-US" sz="2800" b="1" dirty="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endParaRPr lang="en-US" sz="2800" dirty="0">
              <a:solidFill>
                <a:schemeClr val="bg1"/>
              </a:solidFill>
            </a:endParaRPr>
          </a:p>
        </p:txBody>
      </p:sp>
      <p:pic>
        <p:nvPicPr>
          <p:cNvPr id="5" name="Picture 4"/>
          <p:cNvPicPr>
            <a:picLocks noChangeAspect="1"/>
          </p:cNvPicPr>
          <p:nvPr/>
        </p:nvPicPr>
        <p:blipFill>
          <a:blip r:embed="rId3"/>
          <a:stretch>
            <a:fillRect/>
          </a:stretch>
        </p:blipFill>
        <p:spPr>
          <a:xfrm>
            <a:off x="8038357" y="5956901"/>
            <a:ext cx="1105643" cy="901099"/>
          </a:xfrm>
          <a:prstGeom prst="rect">
            <a:avLst/>
          </a:prstGeom>
        </p:spPr>
      </p:pic>
      <p:pic>
        <p:nvPicPr>
          <p:cNvPr id="3" name="Picture 2">
            <a:extLst>
              <a:ext uri="{FF2B5EF4-FFF2-40B4-BE49-F238E27FC236}">
                <a16:creationId xmlns:a16="http://schemas.microsoft.com/office/drawing/2014/main" id="{968A1BAB-21C4-40F6-90A8-B19EC00C381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993617" y="731764"/>
            <a:ext cx="4597561" cy="5394472"/>
          </a:xfrm>
          <a:prstGeom prst="rect">
            <a:avLst/>
          </a:prstGeom>
        </p:spPr>
      </p:pic>
      <p:sp>
        <p:nvSpPr>
          <p:cNvPr id="8" name="TextBox 7">
            <a:extLst>
              <a:ext uri="{FF2B5EF4-FFF2-40B4-BE49-F238E27FC236}">
                <a16:creationId xmlns:a16="http://schemas.microsoft.com/office/drawing/2014/main" id="{329C95AD-1FD3-4AB3-94F9-B5741A4A724B}"/>
              </a:ext>
            </a:extLst>
          </p:cNvPr>
          <p:cNvSpPr txBox="1"/>
          <p:nvPr/>
        </p:nvSpPr>
        <p:spPr>
          <a:xfrm>
            <a:off x="3661724" y="6616798"/>
            <a:ext cx="1284326" cy="246221"/>
          </a:xfrm>
          <a:prstGeom prst="rect">
            <a:avLst/>
          </a:prstGeom>
          <a:noFill/>
        </p:spPr>
        <p:txBody>
          <a:bodyPr wrap="none" rtlCol="0">
            <a:spAutoFit/>
          </a:bodyPr>
          <a:lstStyle/>
          <a:p>
            <a:r>
              <a:rPr lang="en-US" sz="1000" dirty="0">
                <a:solidFill>
                  <a:schemeClr val="bg1">
                    <a:lumMod val="50000"/>
                  </a:schemeClr>
                </a:solidFill>
              </a:rPr>
              <a:t>Image source: FDA</a:t>
            </a:r>
          </a:p>
        </p:txBody>
      </p:sp>
    </p:spTree>
    <p:extLst>
      <p:ext uri="{BB962C8B-B14F-4D97-AF65-F5344CB8AC3E}">
        <p14:creationId xmlns:p14="http://schemas.microsoft.com/office/powerpoint/2010/main" val="2507993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itle 1"/>
          <p:cNvSpPr>
            <a:spLocks noGrp="1"/>
          </p:cNvSpPr>
          <p:nvPr>
            <p:ph type="title"/>
          </p:nvPr>
        </p:nvSpPr>
        <p:spPr>
          <a:xfrm>
            <a:off x="353825" y="595351"/>
            <a:ext cx="3214354" cy="5078313"/>
          </a:xfrm>
          <a:prstGeom prst="rect">
            <a:avLst/>
          </a:prstGeom>
        </p:spPr>
        <p:txBody>
          <a:bodyPr wrap="square">
            <a:spAutoFit/>
          </a:bodyPr>
          <a:lstStyle/>
          <a:p>
            <a:r>
              <a:rPr lang="en-US" sz="4000" b="1" dirty="0">
                <a:solidFill>
                  <a:schemeClr val="bg1"/>
                </a:solidFill>
              </a:rPr>
              <a:t>Which of these ingredient statements lists sugar as its largest ingredient by weight?   </a:t>
            </a:r>
            <a:endParaRPr lang="en-US" sz="5400" b="1" dirty="0">
              <a:solidFill>
                <a:schemeClr val="bg1"/>
              </a:solidFill>
            </a:endParaRPr>
          </a:p>
        </p:txBody>
      </p:sp>
      <p:grpSp>
        <p:nvGrpSpPr>
          <p:cNvPr id="2" name="Group 1">
            <a:extLst>
              <a:ext uri="{FF2B5EF4-FFF2-40B4-BE49-F238E27FC236}">
                <a16:creationId xmlns:a16="http://schemas.microsoft.com/office/drawing/2014/main" id="{968D41F4-D50C-4F49-81A8-F606167FA6F6}"/>
              </a:ext>
            </a:extLst>
          </p:cNvPr>
          <p:cNvGrpSpPr/>
          <p:nvPr/>
        </p:nvGrpSpPr>
        <p:grpSpPr>
          <a:xfrm>
            <a:off x="4115392" y="641516"/>
            <a:ext cx="4435814" cy="5493812"/>
            <a:chOff x="4357763" y="795754"/>
            <a:chExt cx="4435814" cy="5493812"/>
          </a:xfrm>
        </p:grpSpPr>
        <p:sp>
          <p:nvSpPr>
            <p:cNvPr id="3" name="Rectangle 2"/>
            <p:cNvSpPr/>
            <p:nvPr/>
          </p:nvSpPr>
          <p:spPr>
            <a:xfrm>
              <a:off x="4357763" y="795754"/>
              <a:ext cx="4435814" cy="1200329"/>
            </a:xfrm>
            <a:prstGeom prst="rect">
              <a:avLst/>
            </a:prstGeom>
            <a:ln w="28575"/>
          </p:spPr>
          <p:style>
            <a:lnRef idx="2">
              <a:schemeClr val="dk1"/>
            </a:lnRef>
            <a:fillRef idx="1">
              <a:schemeClr val="lt1"/>
            </a:fillRef>
            <a:effectRef idx="0">
              <a:schemeClr val="dk1"/>
            </a:effectRef>
            <a:fontRef idx="minor">
              <a:schemeClr val="dk1"/>
            </a:fontRef>
          </p:style>
          <p:txBody>
            <a:bodyPr rtlCol="0" anchor="ctr">
              <a:spAutoFit/>
            </a:bodyPr>
            <a:lstStyle/>
            <a:p>
              <a:r>
                <a:rPr lang="en-US" sz="2400" b="1" dirty="0"/>
                <a:t>Ingredients: </a:t>
              </a:r>
              <a:r>
                <a:rPr lang="en-US" sz="2400" dirty="0"/>
                <a:t>wheat flour, whole oat flour, corn syrup, sugar, soybean and palm oil …</a:t>
              </a:r>
            </a:p>
          </p:txBody>
        </p:sp>
        <p:sp>
          <p:nvSpPr>
            <p:cNvPr id="4" name="TextBox 3"/>
            <p:cNvSpPr txBox="1"/>
            <p:nvPr/>
          </p:nvSpPr>
          <p:spPr>
            <a:xfrm>
              <a:off x="4357763" y="4719906"/>
              <a:ext cx="3563724" cy="1569660"/>
            </a:xfrm>
            <a:prstGeom prst="rect">
              <a:avLst/>
            </a:prstGeom>
            <a:ln w="28575"/>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b="1" dirty="0"/>
                <a:t>Ingredients: </a:t>
              </a:r>
              <a:r>
                <a:rPr lang="en-US" sz="2400" dirty="0"/>
                <a:t>water, vegetable oils, sugar, vinegar, modified starch, wheat starch, salt …  </a:t>
              </a:r>
            </a:p>
          </p:txBody>
        </p:sp>
        <p:sp>
          <p:nvSpPr>
            <p:cNvPr id="5" name="TextBox 4"/>
            <p:cNvSpPr txBox="1"/>
            <p:nvPr/>
          </p:nvSpPr>
          <p:spPr>
            <a:xfrm>
              <a:off x="4357763" y="2388498"/>
              <a:ext cx="3815379" cy="1938992"/>
            </a:xfrm>
            <a:prstGeom prst="rect">
              <a:avLst/>
            </a:prstGeom>
            <a:ln w="28575">
              <a:solidFill>
                <a:schemeClr val="tx1"/>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b="1" dirty="0"/>
                <a:t>Ingredients: </a:t>
              </a:r>
              <a:r>
                <a:rPr lang="en-US" sz="2400" dirty="0"/>
                <a:t>sugar, whole grain corn flour, wheat flour, whole oat flour, oat fiber, soluble corn fiber, vegetable oil …</a:t>
              </a:r>
            </a:p>
          </p:txBody>
        </p:sp>
      </p:grpSp>
      <p:pic>
        <p:nvPicPr>
          <p:cNvPr id="8" name="Picture 7"/>
          <p:cNvPicPr>
            <a:picLocks noChangeAspect="1"/>
          </p:cNvPicPr>
          <p:nvPr/>
        </p:nvPicPr>
        <p:blipFill>
          <a:blip r:embed="rId3"/>
          <a:stretch>
            <a:fillRect/>
          </a:stretch>
        </p:blipFill>
        <p:spPr>
          <a:xfrm>
            <a:off x="8038357" y="5956901"/>
            <a:ext cx="1105643" cy="901099"/>
          </a:xfrm>
          <a:prstGeom prst="rect">
            <a:avLst/>
          </a:prstGeom>
        </p:spPr>
      </p:pic>
    </p:spTree>
    <p:extLst>
      <p:ext uri="{BB962C8B-B14F-4D97-AF65-F5344CB8AC3E}">
        <p14:creationId xmlns:p14="http://schemas.microsoft.com/office/powerpoint/2010/main" val="2174135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itle 1"/>
          <p:cNvSpPr>
            <a:spLocks noGrp="1"/>
          </p:cNvSpPr>
          <p:nvPr>
            <p:ph type="title"/>
          </p:nvPr>
        </p:nvSpPr>
        <p:spPr>
          <a:xfrm>
            <a:off x="353825" y="595351"/>
            <a:ext cx="3214354" cy="5078313"/>
          </a:xfrm>
          <a:prstGeom prst="rect">
            <a:avLst/>
          </a:prstGeom>
        </p:spPr>
        <p:txBody>
          <a:bodyPr wrap="square">
            <a:spAutoFit/>
          </a:bodyPr>
          <a:lstStyle/>
          <a:p>
            <a:r>
              <a:rPr lang="en-US" sz="4000" b="1" dirty="0">
                <a:solidFill>
                  <a:schemeClr val="bg1"/>
                </a:solidFill>
              </a:rPr>
              <a:t>Which of these ingredient statements lists sugar as its largest ingredient by weight?   </a:t>
            </a:r>
            <a:endParaRPr lang="en-US" sz="5400" b="1" dirty="0">
              <a:solidFill>
                <a:schemeClr val="bg1"/>
              </a:solidFill>
            </a:endParaRPr>
          </a:p>
        </p:txBody>
      </p:sp>
      <p:grpSp>
        <p:nvGrpSpPr>
          <p:cNvPr id="2" name="Group 1">
            <a:extLst>
              <a:ext uri="{FF2B5EF4-FFF2-40B4-BE49-F238E27FC236}">
                <a16:creationId xmlns:a16="http://schemas.microsoft.com/office/drawing/2014/main" id="{968D41F4-D50C-4F49-81A8-F606167FA6F6}"/>
              </a:ext>
            </a:extLst>
          </p:cNvPr>
          <p:cNvGrpSpPr/>
          <p:nvPr/>
        </p:nvGrpSpPr>
        <p:grpSpPr>
          <a:xfrm>
            <a:off x="4115392" y="641516"/>
            <a:ext cx="4435814" cy="5493812"/>
            <a:chOff x="4357763" y="795754"/>
            <a:chExt cx="4435814" cy="5493812"/>
          </a:xfrm>
        </p:grpSpPr>
        <p:sp>
          <p:nvSpPr>
            <p:cNvPr id="3" name="Rectangle 2"/>
            <p:cNvSpPr/>
            <p:nvPr/>
          </p:nvSpPr>
          <p:spPr>
            <a:xfrm>
              <a:off x="4357763" y="795754"/>
              <a:ext cx="4435814" cy="1200329"/>
            </a:xfrm>
            <a:prstGeom prst="rect">
              <a:avLst/>
            </a:prstGeom>
            <a:ln w="28575"/>
          </p:spPr>
          <p:style>
            <a:lnRef idx="2">
              <a:schemeClr val="dk1"/>
            </a:lnRef>
            <a:fillRef idx="1">
              <a:schemeClr val="lt1"/>
            </a:fillRef>
            <a:effectRef idx="0">
              <a:schemeClr val="dk1"/>
            </a:effectRef>
            <a:fontRef idx="minor">
              <a:schemeClr val="dk1"/>
            </a:fontRef>
          </p:style>
          <p:txBody>
            <a:bodyPr rtlCol="0" anchor="ctr">
              <a:spAutoFit/>
            </a:bodyPr>
            <a:lstStyle/>
            <a:p>
              <a:r>
                <a:rPr lang="en-US" sz="2400" b="1" dirty="0"/>
                <a:t>Ingredients: </a:t>
              </a:r>
              <a:r>
                <a:rPr lang="en-US" sz="2400" dirty="0"/>
                <a:t>wheat flour, whole oat flour, corn syrup, sugar, soybean and palm oil …</a:t>
              </a:r>
            </a:p>
          </p:txBody>
        </p:sp>
        <p:sp>
          <p:nvSpPr>
            <p:cNvPr id="4" name="TextBox 3"/>
            <p:cNvSpPr txBox="1"/>
            <p:nvPr/>
          </p:nvSpPr>
          <p:spPr>
            <a:xfrm>
              <a:off x="4357763" y="4719906"/>
              <a:ext cx="3563724" cy="1569660"/>
            </a:xfrm>
            <a:prstGeom prst="rect">
              <a:avLst/>
            </a:prstGeom>
            <a:ln w="28575"/>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b="1" dirty="0"/>
                <a:t>Ingredients: </a:t>
              </a:r>
              <a:r>
                <a:rPr lang="en-US" sz="2400" dirty="0"/>
                <a:t>water, vegetable oils, sugar, vinegar, modified starch, wheat starch, salt …  </a:t>
              </a:r>
            </a:p>
          </p:txBody>
        </p:sp>
        <p:sp>
          <p:nvSpPr>
            <p:cNvPr id="5" name="TextBox 4"/>
            <p:cNvSpPr txBox="1"/>
            <p:nvPr/>
          </p:nvSpPr>
          <p:spPr>
            <a:xfrm>
              <a:off x="4357763" y="2388498"/>
              <a:ext cx="3815379" cy="1938992"/>
            </a:xfrm>
            <a:prstGeom prst="rect">
              <a:avLst/>
            </a:prstGeom>
            <a:solidFill>
              <a:srgbClr val="FFFF00"/>
            </a:solidFill>
            <a:ln w="76200">
              <a:solidFill>
                <a:schemeClr val="tx1"/>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b="1" dirty="0"/>
                <a:t>Ingredients: </a:t>
              </a:r>
              <a:r>
                <a:rPr lang="en-US" sz="2400" dirty="0"/>
                <a:t>sugar, whole grain corn flour, wheat flour, whole oat flour, oat fiber, soluble corn fiber, vegetable oil …</a:t>
              </a:r>
            </a:p>
          </p:txBody>
        </p:sp>
      </p:grpSp>
      <p:pic>
        <p:nvPicPr>
          <p:cNvPr id="8" name="Picture 7"/>
          <p:cNvPicPr>
            <a:picLocks noChangeAspect="1"/>
          </p:cNvPicPr>
          <p:nvPr/>
        </p:nvPicPr>
        <p:blipFill>
          <a:blip r:embed="rId3"/>
          <a:stretch>
            <a:fillRect/>
          </a:stretch>
        </p:blipFill>
        <p:spPr>
          <a:xfrm>
            <a:off x="8038357" y="5956901"/>
            <a:ext cx="1105643" cy="901099"/>
          </a:xfrm>
          <a:prstGeom prst="rect">
            <a:avLst/>
          </a:prstGeom>
        </p:spPr>
      </p:pic>
    </p:spTree>
    <p:extLst>
      <p:ext uri="{BB962C8B-B14F-4D97-AF65-F5344CB8AC3E}">
        <p14:creationId xmlns:p14="http://schemas.microsoft.com/office/powerpoint/2010/main" val="1811079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58" y="0"/>
            <a:ext cx="416126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TextBox 4"/>
          <p:cNvSpPr txBox="1"/>
          <p:nvPr/>
        </p:nvSpPr>
        <p:spPr>
          <a:xfrm>
            <a:off x="191566" y="252920"/>
            <a:ext cx="3976434" cy="1015663"/>
          </a:xfrm>
          <a:prstGeom prst="rect">
            <a:avLst/>
          </a:prstGeom>
          <a:noFill/>
        </p:spPr>
        <p:txBody>
          <a:bodyPr wrap="square" rtlCol="0">
            <a:spAutoFit/>
          </a:bodyPr>
          <a:lstStyle/>
          <a:p>
            <a:r>
              <a:rPr lang="en-US" sz="3000" b="1" dirty="0">
                <a:solidFill>
                  <a:schemeClr val="bg1"/>
                </a:solidFill>
              </a:rPr>
              <a:t>Ingredient Statement</a:t>
            </a:r>
            <a:br>
              <a:rPr lang="en-US" sz="3000" b="1" dirty="0">
                <a:solidFill>
                  <a:schemeClr val="bg1"/>
                </a:solidFill>
              </a:rPr>
            </a:br>
            <a:r>
              <a:rPr lang="en-US" sz="3000" b="1" dirty="0">
                <a:solidFill>
                  <a:schemeClr val="bg1"/>
                </a:solidFill>
              </a:rPr>
              <a:t>&amp; Allergen Labeling</a:t>
            </a:r>
          </a:p>
        </p:txBody>
      </p:sp>
      <p:sp>
        <p:nvSpPr>
          <p:cNvPr id="7" name="TextBox 6"/>
          <p:cNvSpPr txBox="1"/>
          <p:nvPr/>
        </p:nvSpPr>
        <p:spPr>
          <a:xfrm>
            <a:off x="266242" y="1575358"/>
            <a:ext cx="3542958" cy="5262979"/>
          </a:xfrm>
          <a:prstGeom prst="rect">
            <a:avLst/>
          </a:prstGeom>
          <a:noFill/>
        </p:spPr>
        <p:txBody>
          <a:bodyPr wrap="none" rtlCol="0">
            <a:spAutoFit/>
          </a:bodyPr>
          <a:lstStyle/>
          <a:p>
            <a:r>
              <a:rPr lang="en-US" sz="2800" dirty="0">
                <a:solidFill>
                  <a:schemeClr val="bg1"/>
                </a:solidFill>
              </a:rPr>
              <a:t>Eight allergens must </a:t>
            </a:r>
          </a:p>
          <a:p>
            <a:r>
              <a:rPr lang="en-US" sz="2800" dirty="0">
                <a:solidFill>
                  <a:schemeClr val="bg1"/>
                </a:solidFill>
              </a:rPr>
              <a:t>be identified:</a:t>
            </a:r>
          </a:p>
          <a:p>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Eggs</a:t>
            </a:r>
          </a:p>
          <a:p>
            <a:pPr marL="285750" indent="-285750">
              <a:buFont typeface="Arial" panose="020B0604020202020204" pitchFamily="34" charset="0"/>
              <a:buChar char="•"/>
            </a:pPr>
            <a:r>
              <a:rPr lang="en-US" sz="2800" dirty="0">
                <a:solidFill>
                  <a:schemeClr val="bg1"/>
                </a:solidFill>
              </a:rPr>
              <a:t>Milk</a:t>
            </a:r>
          </a:p>
          <a:p>
            <a:pPr marL="285750" indent="-285750">
              <a:buFont typeface="Arial" panose="020B0604020202020204" pitchFamily="34" charset="0"/>
              <a:buChar char="•"/>
            </a:pPr>
            <a:r>
              <a:rPr lang="en-US" sz="2800" dirty="0">
                <a:solidFill>
                  <a:schemeClr val="bg1"/>
                </a:solidFill>
              </a:rPr>
              <a:t>Wheat</a:t>
            </a:r>
          </a:p>
          <a:p>
            <a:pPr marL="285750" indent="-285750">
              <a:buFont typeface="Arial" panose="020B0604020202020204" pitchFamily="34" charset="0"/>
              <a:buChar char="•"/>
            </a:pPr>
            <a:r>
              <a:rPr lang="en-US" sz="2800" dirty="0">
                <a:solidFill>
                  <a:schemeClr val="bg1"/>
                </a:solidFill>
              </a:rPr>
              <a:t>Soy</a:t>
            </a:r>
          </a:p>
          <a:p>
            <a:pPr marL="285750" indent="-285750">
              <a:buFont typeface="Arial" panose="020B0604020202020204" pitchFamily="34" charset="0"/>
              <a:buChar char="•"/>
            </a:pPr>
            <a:r>
              <a:rPr lang="en-US" sz="2800" dirty="0">
                <a:solidFill>
                  <a:schemeClr val="bg1"/>
                </a:solidFill>
              </a:rPr>
              <a:t>Peanuts</a:t>
            </a:r>
          </a:p>
          <a:p>
            <a:pPr marL="285750" indent="-285750">
              <a:buFont typeface="Arial" panose="020B0604020202020204" pitchFamily="34" charset="0"/>
              <a:buChar char="•"/>
            </a:pPr>
            <a:r>
              <a:rPr lang="en-US" sz="2800" dirty="0">
                <a:solidFill>
                  <a:schemeClr val="bg1"/>
                </a:solidFill>
              </a:rPr>
              <a:t>Type of Tree nuts</a:t>
            </a:r>
          </a:p>
          <a:p>
            <a:pPr marL="285750" indent="-285750">
              <a:buFont typeface="Arial" panose="020B0604020202020204" pitchFamily="34" charset="0"/>
              <a:buChar char="•"/>
            </a:pPr>
            <a:r>
              <a:rPr lang="en-US" sz="2800" dirty="0">
                <a:solidFill>
                  <a:schemeClr val="bg1"/>
                </a:solidFill>
              </a:rPr>
              <a:t>Type of Fish</a:t>
            </a:r>
          </a:p>
          <a:p>
            <a:pPr marL="285750" indent="-285750">
              <a:buFont typeface="Arial" panose="020B0604020202020204" pitchFamily="34" charset="0"/>
              <a:buChar char="•"/>
            </a:pPr>
            <a:r>
              <a:rPr lang="en-US" sz="2800" dirty="0">
                <a:solidFill>
                  <a:schemeClr val="bg1"/>
                </a:solidFill>
              </a:rPr>
              <a:t>Type of Shellfish </a:t>
            </a:r>
          </a:p>
          <a:p>
            <a:pPr marL="285750" indent="-285750">
              <a:buFont typeface="Arial" panose="020B0604020202020204" pitchFamily="34" charset="0"/>
              <a:buChar char="•"/>
            </a:pPr>
            <a:endParaRPr lang="en-US" sz="2800" dirty="0">
              <a:solidFill>
                <a:schemeClr val="bg1"/>
              </a:solidFill>
            </a:endParaRPr>
          </a:p>
        </p:txBody>
      </p:sp>
      <p:grpSp>
        <p:nvGrpSpPr>
          <p:cNvPr id="10" name="Group 9">
            <a:extLst>
              <a:ext uri="{FF2B5EF4-FFF2-40B4-BE49-F238E27FC236}">
                <a16:creationId xmlns:a16="http://schemas.microsoft.com/office/drawing/2014/main" id="{CDD7C08F-DDC2-4F5A-9B78-4EB75D677341}"/>
              </a:ext>
            </a:extLst>
          </p:cNvPr>
          <p:cNvGrpSpPr/>
          <p:nvPr/>
        </p:nvGrpSpPr>
        <p:grpSpPr>
          <a:xfrm>
            <a:off x="4600734" y="418121"/>
            <a:ext cx="4543266" cy="6420216"/>
            <a:chOff x="4600734" y="437784"/>
            <a:chExt cx="4543266" cy="6420216"/>
          </a:xfrm>
        </p:grpSpPr>
        <p:pic>
          <p:nvPicPr>
            <p:cNvPr id="9" name="Picture 8"/>
            <p:cNvPicPr>
              <a:picLocks noChangeAspect="1"/>
            </p:cNvPicPr>
            <p:nvPr/>
          </p:nvPicPr>
          <p:blipFill>
            <a:blip r:embed="rId3"/>
            <a:stretch>
              <a:fillRect/>
            </a:stretch>
          </p:blipFill>
          <p:spPr>
            <a:xfrm>
              <a:off x="8038357" y="5956901"/>
              <a:ext cx="1105643" cy="901099"/>
            </a:xfrm>
            <a:prstGeom prst="rect">
              <a:avLst/>
            </a:prstGeom>
          </p:spPr>
        </p:pic>
        <p:pic>
          <p:nvPicPr>
            <p:cNvPr id="3" name="Picture 2" descr="A close up of a sign&#10;&#10;Description generated with very high confidence">
              <a:extLst>
                <a:ext uri="{FF2B5EF4-FFF2-40B4-BE49-F238E27FC236}">
                  <a16:creationId xmlns:a16="http://schemas.microsoft.com/office/drawing/2014/main" id="{66D0B9F9-77D9-4A71-8364-CD02445670C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946565" y="3983187"/>
              <a:ext cx="1462857" cy="1462857"/>
            </a:xfrm>
            <a:prstGeom prst="rect">
              <a:avLst/>
            </a:prstGeom>
          </p:spPr>
        </p:pic>
        <p:pic>
          <p:nvPicPr>
            <p:cNvPr id="8" name="Picture 7" descr="A close up of a sign&#10;&#10;Description generated with very high confidence">
              <a:extLst>
                <a:ext uri="{FF2B5EF4-FFF2-40B4-BE49-F238E27FC236}">
                  <a16:creationId xmlns:a16="http://schemas.microsoft.com/office/drawing/2014/main" id="{D2F90980-AC58-44EE-8F0E-B5D3C8EA631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00734" y="1305814"/>
              <a:ext cx="1462857" cy="1462857"/>
            </a:xfrm>
            <a:prstGeom prst="rect">
              <a:avLst/>
            </a:prstGeom>
          </p:spPr>
        </p:pic>
        <p:pic>
          <p:nvPicPr>
            <p:cNvPr id="11" name="Picture 10" descr="A close up of a sign&#10;&#10;Description generated with very high confidence">
              <a:extLst>
                <a:ext uri="{FF2B5EF4-FFF2-40B4-BE49-F238E27FC236}">
                  <a16:creationId xmlns:a16="http://schemas.microsoft.com/office/drawing/2014/main" id="{BA4BEF4F-90B9-448D-BDBF-0FD9344743D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73650" y="4829182"/>
              <a:ext cx="1462857" cy="1462857"/>
            </a:xfrm>
            <a:prstGeom prst="rect">
              <a:avLst/>
            </a:prstGeom>
          </p:spPr>
        </p:pic>
        <p:pic>
          <p:nvPicPr>
            <p:cNvPr id="13" name="Picture 12" descr="A close up of a sign&#10;&#10;Description generated with very high confidence">
              <a:extLst>
                <a:ext uri="{FF2B5EF4-FFF2-40B4-BE49-F238E27FC236}">
                  <a16:creationId xmlns:a16="http://schemas.microsoft.com/office/drawing/2014/main" id="{379827F2-B0D8-41BC-8D59-26AC1365AF4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73649" y="437784"/>
              <a:ext cx="1462857" cy="1462857"/>
            </a:xfrm>
            <a:prstGeom prst="rect">
              <a:avLst/>
            </a:prstGeom>
          </p:spPr>
        </p:pic>
        <p:pic>
          <p:nvPicPr>
            <p:cNvPr id="15" name="Picture 14" descr="A close up of a sign&#10;&#10;Description generated with high confidence">
              <a:extLst>
                <a:ext uri="{FF2B5EF4-FFF2-40B4-BE49-F238E27FC236}">
                  <a16:creationId xmlns:a16="http://schemas.microsoft.com/office/drawing/2014/main" id="{EADCEC86-4B93-4CD7-A565-DD078A02E4F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403557" y="2671748"/>
              <a:ext cx="1462857" cy="1462857"/>
            </a:xfrm>
            <a:prstGeom prst="rect">
              <a:avLst/>
            </a:prstGeom>
          </p:spPr>
        </p:pic>
        <p:pic>
          <p:nvPicPr>
            <p:cNvPr id="17" name="Picture 16" descr="A close up of a sign&#10;&#10;Description generated with high confidence">
              <a:extLst>
                <a:ext uri="{FF2B5EF4-FFF2-40B4-BE49-F238E27FC236}">
                  <a16:creationId xmlns:a16="http://schemas.microsoft.com/office/drawing/2014/main" id="{8D21FE7D-2AD0-4AB4-846E-433F841C560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991360" y="2671749"/>
              <a:ext cx="1462857" cy="1462857"/>
            </a:xfrm>
            <a:prstGeom prst="rect">
              <a:avLst/>
            </a:prstGeom>
          </p:spPr>
        </p:pic>
        <p:pic>
          <p:nvPicPr>
            <p:cNvPr id="19" name="Picture 18" descr="A close up of a sign&#10;&#10;Description generated with high confidence">
              <a:extLst>
                <a:ext uri="{FF2B5EF4-FFF2-40B4-BE49-F238E27FC236}">
                  <a16:creationId xmlns:a16="http://schemas.microsoft.com/office/drawing/2014/main" id="{4BD18E4D-B464-4341-BB34-B5C7B377866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600734" y="3983186"/>
              <a:ext cx="1462857" cy="1462857"/>
            </a:xfrm>
            <a:prstGeom prst="rect">
              <a:avLst/>
            </a:prstGeom>
          </p:spPr>
        </p:pic>
        <p:pic>
          <p:nvPicPr>
            <p:cNvPr id="21" name="Picture 20" descr="A close up of a sign&#10;&#10;Description generated with high confidence">
              <a:extLst>
                <a:ext uri="{FF2B5EF4-FFF2-40B4-BE49-F238E27FC236}">
                  <a16:creationId xmlns:a16="http://schemas.microsoft.com/office/drawing/2014/main" id="{D67F89AD-35E1-44DE-848D-BF4CBCD4CEA5}"/>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946564" y="1283780"/>
              <a:ext cx="1462857" cy="1462857"/>
            </a:xfrm>
            <a:prstGeom prst="rect">
              <a:avLst/>
            </a:prstGeom>
          </p:spPr>
        </p:pic>
      </p:grpSp>
      <p:sp>
        <p:nvSpPr>
          <p:cNvPr id="16" name="TextBox 15">
            <a:extLst>
              <a:ext uri="{FF2B5EF4-FFF2-40B4-BE49-F238E27FC236}">
                <a16:creationId xmlns:a16="http://schemas.microsoft.com/office/drawing/2014/main" id="{8C98189D-3EF5-4CBB-ABC3-3A171C1187EA}"/>
              </a:ext>
            </a:extLst>
          </p:cNvPr>
          <p:cNvSpPr txBox="1"/>
          <p:nvPr/>
        </p:nvSpPr>
        <p:spPr>
          <a:xfrm>
            <a:off x="4360600" y="6539819"/>
            <a:ext cx="1758815" cy="246221"/>
          </a:xfrm>
          <a:prstGeom prst="rect">
            <a:avLst/>
          </a:prstGeom>
          <a:noFill/>
        </p:spPr>
        <p:txBody>
          <a:bodyPr wrap="none" rtlCol="0">
            <a:spAutoFit/>
          </a:bodyPr>
          <a:lstStyle/>
          <a:p>
            <a:r>
              <a:rPr lang="en-US" sz="1000" dirty="0">
                <a:solidFill>
                  <a:schemeClr val="bg1">
                    <a:lumMod val="50000"/>
                  </a:schemeClr>
                </a:solidFill>
              </a:rPr>
              <a:t>Image source: Pixabay.com</a:t>
            </a:r>
          </a:p>
        </p:txBody>
      </p:sp>
    </p:spTree>
    <p:extLst>
      <p:ext uri="{BB962C8B-B14F-4D97-AF65-F5344CB8AC3E}">
        <p14:creationId xmlns:p14="http://schemas.microsoft.com/office/powerpoint/2010/main" val="585963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3EB0D8-B54F-4C64-ABAA-6F2BDB215167}"/>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Two Ways of Labeling Allergens </a:t>
            </a:r>
          </a:p>
        </p:txBody>
      </p:sp>
      <p:sp>
        <p:nvSpPr>
          <p:cNvPr id="7" name="Oval 6">
            <a:extLst>
              <a:ext uri="{FF2B5EF4-FFF2-40B4-BE49-F238E27FC236}">
                <a16:creationId xmlns:a16="http://schemas.microsoft.com/office/drawing/2014/main" id="{0A4A50EE-A523-4F76-8E4A-C303E0AB89AC}"/>
              </a:ext>
            </a:extLst>
          </p:cNvPr>
          <p:cNvSpPr/>
          <p:nvPr/>
        </p:nvSpPr>
        <p:spPr>
          <a:xfrm>
            <a:off x="1364343" y="5515427"/>
            <a:ext cx="812800" cy="6241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
        <p:nvSpPr>
          <p:cNvPr id="8" name="Oval 7">
            <a:extLst>
              <a:ext uri="{FF2B5EF4-FFF2-40B4-BE49-F238E27FC236}">
                <a16:creationId xmlns:a16="http://schemas.microsoft.com/office/drawing/2014/main" id="{C4CF55B6-3649-483F-9AFB-10D2F2670551}"/>
              </a:ext>
            </a:extLst>
          </p:cNvPr>
          <p:cNvSpPr/>
          <p:nvPr/>
        </p:nvSpPr>
        <p:spPr>
          <a:xfrm>
            <a:off x="7090229" y="5515427"/>
            <a:ext cx="812800" cy="6241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2</a:t>
            </a:r>
          </a:p>
        </p:txBody>
      </p:sp>
      <p:sp>
        <p:nvSpPr>
          <p:cNvPr id="9" name="TextBox 8">
            <a:extLst>
              <a:ext uri="{FF2B5EF4-FFF2-40B4-BE49-F238E27FC236}">
                <a16:creationId xmlns:a16="http://schemas.microsoft.com/office/drawing/2014/main" id="{3B6A6FEC-7DD0-47F8-88C5-E5006AE15833}"/>
              </a:ext>
            </a:extLst>
          </p:cNvPr>
          <p:cNvSpPr txBox="1"/>
          <p:nvPr/>
        </p:nvSpPr>
        <p:spPr>
          <a:xfrm>
            <a:off x="394857" y="6647889"/>
            <a:ext cx="1284326" cy="246221"/>
          </a:xfrm>
          <a:prstGeom prst="rect">
            <a:avLst/>
          </a:prstGeom>
          <a:noFill/>
        </p:spPr>
        <p:txBody>
          <a:bodyPr wrap="none" rtlCol="0">
            <a:spAutoFit/>
          </a:bodyPr>
          <a:lstStyle/>
          <a:p>
            <a:r>
              <a:rPr lang="en-US" sz="1000" dirty="0">
                <a:solidFill>
                  <a:schemeClr val="bg1">
                    <a:lumMod val="50000"/>
                  </a:schemeClr>
                </a:solidFill>
              </a:rPr>
              <a:t>Image source: FDA</a:t>
            </a:r>
          </a:p>
        </p:txBody>
      </p:sp>
      <p:grpSp>
        <p:nvGrpSpPr>
          <p:cNvPr id="18" name="Group 17">
            <a:extLst>
              <a:ext uri="{FF2B5EF4-FFF2-40B4-BE49-F238E27FC236}">
                <a16:creationId xmlns:a16="http://schemas.microsoft.com/office/drawing/2014/main" id="{51E24AAE-51B8-4EF8-9563-FC3A420330A8}"/>
              </a:ext>
            </a:extLst>
          </p:cNvPr>
          <p:cNvGrpSpPr/>
          <p:nvPr/>
        </p:nvGrpSpPr>
        <p:grpSpPr>
          <a:xfrm>
            <a:off x="394857" y="1359394"/>
            <a:ext cx="8749143" cy="5507751"/>
            <a:chOff x="394857" y="1359394"/>
            <a:chExt cx="8749143" cy="5507751"/>
          </a:xfrm>
        </p:grpSpPr>
        <p:grpSp>
          <p:nvGrpSpPr>
            <p:cNvPr id="17" name="Group 16">
              <a:extLst>
                <a:ext uri="{FF2B5EF4-FFF2-40B4-BE49-F238E27FC236}">
                  <a16:creationId xmlns:a16="http://schemas.microsoft.com/office/drawing/2014/main" id="{AEF89D5E-D377-459D-A341-1C0B8C8E9943}"/>
                </a:ext>
              </a:extLst>
            </p:cNvPr>
            <p:cNvGrpSpPr/>
            <p:nvPr/>
          </p:nvGrpSpPr>
          <p:grpSpPr>
            <a:xfrm>
              <a:off x="394857" y="1359394"/>
              <a:ext cx="8354288" cy="5319887"/>
              <a:chOff x="394857" y="1359394"/>
              <a:chExt cx="8354288" cy="5319887"/>
            </a:xfrm>
          </p:grpSpPr>
          <p:pic>
            <p:nvPicPr>
              <p:cNvPr id="6" name="Picture 5" descr="A screenshot of a cell phone&#10;&#10;Description generated with very high confidence">
                <a:extLst>
                  <a:ext uri="{FF2B5EF4-FFF2-40B4-BE49-F238E27FC236}">
                    <a16:creationId xmlns:a16="http://schemas.microsoft.com/office/drawing/2014/main" id="{2651BE1B-645F-447E-9EE2-E7D15C8658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857" y="1359394"/>
                <a:ext cx="8354288" cy="5319887"/>
              </a:xfrm>
              <a:prstGeom prst="rect">
                <a:avLst/>
              </a:prstGeom>
            </p:spPr>
          </p:pic>
          <p:cxnSp>
            <p:nvCxnSpPr>
              <p:cNvPr id="3" name="Straight Connector 2">
                <a:extLst>
                  <a:ext uri="{FF2B5EF4-FFF2-40B4-BE49-F238E27FC236}">
                    <a16:creationId xmlns:a16="http://schemas.microsoft.com/office/drawing/2014/main" id="{1DD97833-CF3C-4D64-9EE8-EAE2117CD9A0}"/>
                  </a:ext>
                </a:extLst>
              </p:cNvPr>
              <p:cNvCxnSpPr/>
              <p:nvPr/>
            </p:nvCxnSpPr>
            <p:spPr>
              <a:xfrm>
                <a:off x="1364343" y="3835400"/>
                <a:ext cx="153125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53BCF-7788-4724-A61E-5CB07DC47E16}"/>
                  </a:ext>
                </a:extLst>
              </p:cNvPr>
              <p:cNvCxnSpPr>
                <a:cxnSpLocks/>
              </p:cNvCxnSpPr>
              <p:nvPr/>
            </p:nvCxnSpPr>
            <p:spPr>
              <a:xfrm flipV="1">
                <a:off x="6184900" y="5384800"/>
                <a:ext cx="2273300" cy="12700"/>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8B634E4F-6A95-41F2-BB69-40908D2D33D2}"/>
                </a:ext>
              </a:extLst>
            </p:cNvPr>
            <p:cNvPicPr>
              <a:picLocks noChangeAspect="1"/>
            </p:cNvPicPr>
            <p:nvPr/>
          </p:nvPicPr>
          <p:blipFill>
            <a:blip r:embed="rId4"/>
            <a:stretch>
              <a:fillRect/>
            </a:stretch>
          </p:blipFill>
          <p:spPr>
            <a:xfrm>
              <a:off x="8038357" y="5963365"/>
              <a:ext cx="1105643" cy="903780"/>
            </a:xfrm>
            <a:prstGeom prst="rect">
              <a:avLst/>
            </a:prstGeom>
          </p:spPr>
        </p:pic>
      </p:grpSp>
      <p:sp>
        <p:nvSpPr>
          <p:cNvPr id="12" name="Oval 11">
            <a:extLst>
              <a:ext uri="{FF2B5EF4-FFF2-40B4-BE49-F238E27FC236}">
                <a16:creationId xmlns:a16="http://schemas.microsoft.com/office/drawing/2014/main" id="{BEE0F637-A9BE-4F8D-AF26-86DB4B501478}"/>
              </a:ext>
            </a:extLst>
          </p:cNvPr>
          <p:cNvSpPr/>
          <p:nvPr/>
        </p:nvSpPr>
        <p:spPr>
          <a:xfrm>
            <a:off x="1296885" y="5435408"/>
            <a:ext cx="812800" cy="62411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
        <p:nvSpPr>
          <p:cNvPr id="13" name="Oval 12">
            <a:extLst>
              <a:ext uri="{FF2B5EF4-FFF2-40B4-BE49-F238E27FC236}">
                <a16:creationId xmlns:a16="http://schemas.microsoft.com/office/drawing/2014/main" id="{184CDF05-907B-4432-BDFD-8C353CC04272}"/>
              </a:ext>
            </a:extLst>
          </p:cNvPr>
          <p:cNvSpPr/>
          <p:nvPr/>
        </p:nvSpPr>
        <p:spPr>
          <a:xfrm>
            <a:off x="6970486" y="5515427"/>
            <a:ext cx="812800" cy="62411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2</a:t>
            </a:r>
          </a:p>
        </p:txBody>
      </p:sp>
    </p:spTree>
    <p:extLst>
      <p:ext uri="{BB962C8B-B14F-4D97-AF65-F5344CB8AC3E}">
        <p14:creationId xmlns:p14="http://schemas.microsoft.com/office/powerpoint/2010/main" val="1574043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TextBox 4"/>
          <p:cNvSpPr txBox="1"/>
          <p:nvPr/>
        </p:nvSpPr>
        <p:spPr>
          <a:xfrm>
            <a:off x="272375" y="1974715"/>
            <a:ext cx="3297676" cy="1754326"/>
          </a:xfrm>
          <a:prstGeom prst="rect">
            <a:avLst/>
          </a:prstGeom>
          <a:noFill/>
        </p:spPr>
        <p:txBody>
          <a:bodyPr wrap="square" rtlCol="0">
            <a:spAutoFit/>
          </a:bodyPr>
          <a:lstStyle/>
          <a:p>
            <a:r>
              <a:rPr lang="en-US" sz="5400" b="1" dirty="0">
                <a:solidFill>
                  <a:schemeClr val="bg1"/>
                </a:solidFill>
              </a:rPr>
              <a:t>Find the Allergen</a:t>
            </a:r>
          </a:p>
        </p:txBody>
      </p:sp>
      <p:sp>
        <p:nvSpPr>
          <p:cNvPr id="2" name="TextBox 1">
            <a:extLst>
              <a:ext uri="{FF2B5EF4-FFF2-40B4-BE49-F238E27FC236}">
                <a16:creationId xmlns:a16="http://schemas.microsoft.com/office/drawing/2014/main" id="{10CA634E-1210-47D7-A3DC-D672205FF40B}"/>
              </a:ext>
            </a:extLst>
          </p:cNvPr>
          <p:cNvSpPr txBox="1"/>
          <p:nvPr/>
        </p:nvSpPr>
        <p:spPr>
          <a:xfrm>
            <a:off x="132822" y="5363200"/>
            <a:ext cx="3437229" cy="1200329"/>
          </a:xfrm>
          <a:prstGeom prst="rect">
            <a:avLst/>
          </a:prstGeom>
          <a:noFill/>
        </p:spPr>
        <p:txBody>
          <a:bodyPr wrap="square" rtlCol="0">
            <a:spAutoFit/>
          </a:bodyPr>
          <a:lstStyle/>
          <a:p>
            <a:r>
              <a:rPr lang="en-US" dirty="0">
                <a:solidFill>
                  <a:schemeClr val="bg1"/>
                </a:solidFill>
              </a:rPr>
              <a:t>Source of example: Jennifer Miner, Canadian Food </a:t>
            </a:r>
          </a:p>
          <a:p>
            <a:r>
              <a:rPr lang="en-US" dirty="0">
                <a:solidFill>
                  <a:schemeClr val="bg1"/>
                </a:solidFill>
              </a:rPr>
              <a:t>Inspection Agency at FSIS Public Meeting on Allergens</a:t>
            </a:r>
          </a:p>
        </p:txBody>
      </p:sp>
      <p:grpSp>
        <p:nvGrpSpPr>
          <p:cNvPr id="13" name="Group 12">
            <a:extLst>
              <a:ext uri="{FF2B5EF4-FFF2-40B4-BE49-F238E27FC236}">
                <a16:creationId xmlns:a16="http://schemas.microsoft.com/office/drawing/2014/main" id="{EDE5FFBA-02B4-450F-9694-BFC1A49B06CE}"/>
              </a:ext>
            </a:extLst>
          </p:cNvPr>
          <p:cNvGrpSpPr/>
          <p:nvPr/>
        </p:nvGrpSpPr>
        <p:grpSpPr>
          <a:xfrm>
            <a:off x="3842426" y="183213"/>
            <a:ext cx="5301574" cy="6683932"/>
            <a:chOff x="3842426" y="183213"/>
            <a:chExt cx="5301574" cy="6683932"/>
          </a:xfrm>
        </p:grpSpPr>
        <p:grpSp>
          <p:nvGrpSpPr>
            <p:cNvPr id="12" name="Group 11">
              <a:extLst>
                <a:ext uri="{FF2B5EF4-FFF2-40B4-BE49-F238E27FC236}">
                  <a16:creationId xmlns:a16="http://schemas.microsoft.com/office/drawing/2014/main" id="{7022796D-1047-499E-85FF-2FBE673DB99F}"/>
                </a:ext>
              </a:extLst>
            </p:cNvPr>
            <p:cNvGrpSpPr/>
            <p:nvPr/>
          </p:nvGrpSpPr>
          <p:grpSpPr>
            <a:xfrm>
              <a:off x="3842426" y="183213"/>
              <a:ext cx="5129003" cy="6391755"/>
              <a:chOff x="3842426" y="183213"/>
              <a:chExt cx="5129003" cy="6391755"/>
            </a:xfrm>
          </p:grpSpPr>
          <p:sp>
            <p:nvSpPr>
              <p:cNvPr id="10" name="TextBox 9">
                <a:extLst>
                  <a:ext uri="{FF2B5EF4-FFF2-40B4-BE49-F238E27FC236}">
                    <a16:creationId xmlns:a16="http://schemas.microsoft.com/office/drawing/2014/main" id="{B8C863A8-4800-405E-934E-D2F98B5CFEC5}"/>
                  </a:ext>
                </a:extLst>
              </p:cNvPr>
              <p:cNvSpPr txBox="1"/>
              <p:nvPr/>
            </p:nvSpPr>
            <p:spPr>
              <a:xfrm>
                <a:off x="3842426" y="3158648"/>
                <a:ext cx="4931776" cy="3416320"/>
              </a:xfrm>
              <a:prstGeom prst="rect">
                <a:avLst/>
              </a:prstGeom>
              <a:ln w="28575">
                <a:solidFill>
                  <a:schemeClr val="tx1"/>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dirty="0">
                    <a:solidFill>
                      <a:schemeClr val="tx1"/>
                    </a:solidFill>
                  </a:rPr>
                  <a:t>Using a </a:t>
                </a:r>
                <a:r>
                  <a:rPr lang="en-US" sz="2400" b="1" dirty="0">
                    <a:solidFill>
                      <a:schemeClr val="tx1"/>
                    </a:solidFill>
                  </a:rPr>
                  <a:t>contains </a:t>
                </a:r>
                <a:r>
                  <a:rPr lang="en-US" sz="2400" dirty="0">
                    <a:solidFill>
                      <a:schemeClr val="tx1"/>
                    </a:solidFill>
                  </a:rPr>
                  <a:t>statement: </a:t>
                </a:r>
              </a:p>
              <a:p>
                <a:endParaRPr lang="en-US" sz="2400" b="1" dirty="0">
                  <a:solidFill>
                    <a:schemeClr val="tx1"/>
                  </a:solidFill>
                </a:endParaRPr>
              </a:p>
              <a:p>
                <a:r>
                  <a:rPr lang="en-US" sz="2400" b="1" dirty="0">
                    <a:solidFill>
                      <a:schemeClr val="tx1"/>
                    </a:solidFill>
                  </a:rPr>
                  <a:t>Ingredients</a:t>
                </a:r>
                <a:r>
                  <a:rPr lang="en-US" sz="2400" dirty="0">
                    <a:solidFill>
                      <a:schemeClr val="tx1"/>
                    </a:solidFill>
                  </a:rPr>
                  <a:t>: apples, pie crust [flour, shortening, liquid albumen, salt], sugar, flour lemon juice, whole milk, cinnamon.</a:t>
                </a:r>
                <a:br>
                  <a:rPr lang="en-US" sz="2400" dirty="0">
                    <a:solidFill>
                      <a:schemeClr val="tx1"/>
                    </a:solidFill>
                  </a:rPr>
                </a:br>
                <a:br>
                  <a:rPr lang="en-US" sz="2400" dirty="0">
                    <a:solidFill>
                      <a:schemeClr val="tx1"/>
                    </a:solidFill>
                  </a:rPr>
                </a:br>
                <a:r>
                  <a:rPr lang="en-US" sz="2400" b="1" dirty="0">
                    <a:solidFill>
                      <a:schemeClr val="tx1"/>
                    </a:solidFill>
                  </a:rPr>
                  <a:t>Contains: </a:t>
                </a:r>
                <a:r>
                  <a:rPr lang="en-US" sz="2400" dirty="0">
                    <a:solidFill>
                      <a:schemeClr val="tx1"/>
                    </a:solidFill>
                  </a:rPr>
                  <a:t>Wheat, Egg, Milk. </a:t>
                </a:r>
                <a:br>
                  <a:rPr lang="en-US" sz="2400" dirty="0">
                    <a:solidFill>
                      <a:schemeClr val="tx1"/>
                    </a:solidFill>
                  </a:rPr>
                </a:br>
                <a:r>
                  <a:rPr lang="en-US" sz="2400" dirty="0">
                    <a:solidFill>
                      <a:schemeClr val="tx1"/>
                    </a:solidFill>
                  </a:rPr>
                  <a:t>May contain pecans.</a:t>
                </a:r>
              </a:p>
            </p:txBody>
          </p:sp>
          <p:sp>
            <p:nvSpPr>
              <p:cNvPr id="7" name="Rectangle 6">
                <a:extLst>
                  <a:ext uri="{FF2B5EF4-FFF2-40B4-BE49-F238E27FC236}">
                    <a16:creationId xmlns:a16="http://schemas.microsoft.com/office/drawing/2014/main" id="{FC67346F-90E9-4C8B-9F98-ED4569E8D88F}"/>
                  </a:ext>
                </a:extLst>
              </p:cNvPr>
              <p:cNvSpPr/>
              <p:nvPr/>
            </p:nvSpPr>
            <p:spPr>
              <a:xfrm>
                <a:off x="3842426" y="334864"/>
                <a:ext cx="4931776" cy="267765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chor="ctr">
                <a:spAutoFit/>
              </a:bodyPr>
              <a:lstStyle/>
              <a:p>
                <a:r>
                  <a:rPr lang="en-US" sz="2400" dirty="0">
                    <a:solidFill>
                      <a:schemeClr val="tx1"/>
                    </a:solidFill>
                  </a:rPr>
                  <a:t>Within the </a:t>
                </a:r>
                <a:r>
                  <a:rPr lang="en-US" sz="2400" b="1" dirty="0">
                    <a:solidFill>
                      <a:schemeClr val="tx1"/>
                    </a:solidFill>
                  </a:rPr>
                  <a:t>ingredients </a:t>
                </a:r>
                <a:r>
                  <a:rPr lang="en-US" sz="2400" dirty="0">
                    <a:solidFill>
                      <a:schemeClr val="tx1"/>
                    </a:solidFill>
                  </a:rPr>
                  <a:t>list:</a:t>
                </a:r>
                <a:br>
                  <a:rPr lang="en-US" sz="2400" dirty="0">
                    <a:solidFill>
                      <a:schemeClr val="tx1"/>
                    </a:solidFill>
                  </a:rPr>
                </a:br>
                <a:endParaRPr lang="en-US" sz="2400" dirty="0">
                  <a:solidFill>
                    <a:schemeClr val="tx1"/>
                  </a:solidFill>
                </a:endParaRPr>
              </a:p>
              <a:p>
                <a:r>
                  <a:rPr lang="en-US" sz="2400" b="1" dirty="0">
                    <a:solidFill>
                      <a:schemeClr val="tx1"/>
                    </a:solidFill>
                  </a:rPr>
                  <a:t>Ingredients: </a:t>
                </a:r>
                <a:r>
                  <a:rPr lang="en-US" sz="2400" dirty="0">
                    <a:solidFill>
                      <a:schemeClr val="tx1"/>
                    </a:solidFill>
                  </a:rPr>
                  <a:t>apples, pie crust [flour (wheat), shortening, liquid albumen (egg), salt], sugar, flour lemon juice, whole milk, cinnamon. </a:t>
                </a:r>
                <a:br>
                  <a:rPr lang="en-US" sz="2400" dirty="0">
                    <a:solidFill>
                      <a:schemeClr val="tx1"/>
                    </a:solidFill>
                  </a:rPr>
                </a:br>
                <a:r>
                  <a:rPr lang="en-US" sz="2400" dirty="0">
                    <a:solidFill>
                      <a:schemeClr val="tx1"/>
                    </a:solidFill>
                  </a:rPr>
                  <a:t>May contain pecans. </a:t>
                </a:r>
                <a:endParaRPr lang="en-US" sz="2000" dirty="0">
                  <a:solidFill>
                    <a:schemeClr val="tx1"/>
                  </a:solidFill>
                </a:endParaRPr>
              </a:p>
            </p:txBody>
          </p:sp>
          <p:sp>
            <p:nvSpPr>
              <p:cNvPr id="3" name="Oval 2">
                <a:extLst>
                  <a:ext uri="{FF2B5EF4-FFF2-40B4-BE49-F238E27FC236}">
                    <a16:creationId xmlns:a16="http://schemas.microsoft.com/office/drawing/2014/main" id="{AA5FD1E3-E65D-423C-978B-9FC29C12187D}"/>
                  </a:ext>
                </a:extLst>
              </p:cNvPr>
              <p:cNvSpPr/>
              <p:nvPr/>
            </p:nvSpPr>
            <p:spPr>
              <a:xfrm>
                <a:off x="8020726" y="183213"/>
                <a:ext cx="938302" cy="93830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t>1</a:t>
                </a:r>
              </a:p>
            </p:txBody>
          </p:sp>
          <p:sp>
            <p:nvSpPr>
              <p:cNvPr id="11" name="Oval 10">
                <a:extLst>
                  <a:ext uri="{FF2B5EF4-FFF2-40B4-BE49-F238E27FC236}">
                    <a16:creationId xmlns:a16="http://schemas.microsoft.com/office/drawing/2014/main" id="{F9FDA218-E622-4536-B496-98F8768B271D}"/>
                  </a:ext>
                </a:extLst>
              </p:cNvPr>
              <p:cNvSpPr/>
              <p:nvPr/>
            </p:nvSpPr>
            <p:spPr>
              <a:xfrm>
                <a:off x="8033127" y="3077204"/>
                <a:ext cx="938302" cy="93830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t>2</a:t>
                </a:r>
              </a:p>
            </p:txBody>
          </p:sp>
        </p:grpSp>
        <p:pic>
          <p:nvPicPr>
            <p:cNvPr id="9" name="Picture 8">
              <a:extLst>
                <a:ext uri="{FF2B5EF4-FFF2-40B4-BE49-F238E27FC236}">
                  <a16:creationId xmlns:a16="http://schemas.microsoft.com/office/drawing/2014/main" id="{8B634E4F-6A95-41F2-BB69-40908D2D33D2}"/>
                </a:ext>
              </a:extLst>
            </p:cNvPr>
            <p:cNvPicPr>
              <a:picLocks noChangeAspect="1"/>
            </p:cNvPicPr>
            <p:nvPr/>
          </p:nvPicPr>
          <p:blipFill>
            <a:blip r:embed="rId3"/>
            <a:stretch>
              <a:fillRect/>
            </a:stretch>
          </p:blipFill>
          <p:spPr>
            <a:xfrm>
              <a:off x="8038357" y="5963365"/>
              <a:ext cx="1105643" cy="903780"/>
            </a:xfrm>
            <a:prstGeom prst="rect">
              <a:avLst/>
            </a:prstGeom>
          </p:spPr>
        </p:pic>
      </p:grpSp>
    </p:spTree>
    <p:extLst>
      <p:ext uri="{BB962C8B-B14F-4D97-AF65-F5344CB8AC3E}">
        <p14:creationId xmlns:p14="http://schemas.microsoft.com/office/powerpoint/2010/main" val="1567165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328"/>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TextBox 4"/>
          <p:cNvSpPr txBox="1"/>
          <p:nvPr/>
        </p:nvSpPr>
        <p:spPr>
          <a:xfrm>
            <a:off x="272375" y="1974715"/>
            <a:ext cx="3297676" cy="1754326"/>
          </a:xfrm>
          <a:prstGeom prst="rect">
            <a:avLst/>
          </a:prstGeom>
          <a:noFill/>
        </p:spPr>
        <p:txBody>
          <a:bodyPr wrap="square" rtlCol="0">
            <a:spAutoFit/>
          </a:bodyPr>
          <a:lstStyle/>
          <a:p>
            <a:r>
              <a:rPr lang="en-US" sz="5400" b="1" dirty="0">
                <a:solidFill>
                  <a:schemeClr val="bg1"/>
                </a:solidFill>
              </a:rPr>
              <a:t>Find the Allergen</a:t>
            </a:r>
          </a:p>
        </p:txBody>
      </p:sp>
      <p:grpSp>
        <p:nvGrpSpPr>
          <p:cNvPr id="7" name="Group 6">
            <a:extLst>
              <a:ext uri="{FF2B5EF4-FFF2-40B4-BE49-F238E27FC236}">
                <a16:creationId xmlns:a16="http://schemas.microsoft.com/office/drawing/2014/main" id="{51C4016B-54B3-473C-99F3-90001A13B186}"/>
              </a:ext>
            </a:extLst>
          </p:cNvPr>
          <p:cNvGrpSpPr/>
          <p:nvPr/>
        </p:nvGrpSpPr>
        <p:grpSpPr>
          <a:xfrm>
            <a:off x="3842426" y="150198"/>
            <a:ext cx="5301574" cy="6716947"/>
            <a:chOff x="3842426" y="150198"/>
            <a:chExt cx="5301574" cy="6716947"/>
          </a:xfrm>
        </p:grpSpPr>
        <p:grpSp>
          <p:nvGrpSpPr>
            <p:cNvPr id="3" name="Group 2">
              <a:extLst>
                <a:ext uri="{FF2B5EF4-FFF2-40B4-BE49-F238E27FC236}">
                  <a16:creationId xmlns:a16="http://schemas.microsoft.com/office/drawing/2014/main" id="{F8840A60-07D4-4E65-8AD0-982CA0D534E4}"/>
                </a:ext>
              </a:extLst>
            </p:cNvPr>
            <p:cNvGrpSpPr/>
            <p:nvPr/>
          </p:nvGrpSpPr>
          <p:grpSpPr>
            <a:xfrm>
              <a:off x="3842426" y="150198"/>
              <a:ext cx="5217903" cy="6424770"/>
              <a:chOff x="3842426" y="150198"/>
              <a:chExt cx="5217903" cy="6424770"/>
            </a:xfrm>
          </p:grpSpPr>
          <p:sp>
            <p:nvSpPr>
              <p:cNvPr id="6" name="Rectangle 5"/>
              <p:cNvSpPr/>
              <p:nvPr/>
            </p:nvSpPr>
            <p:spPr>
              <a:xfrm>
                <a:off x="3842426" y="150198"/>
                <a:ext cx="4931776" cy="3046988"/>
              </a:xfrm>
              <a:prstGeom prst="rect">
                <a:avLst/>
              </a:prstGeom>
              <a:ln w="28575"/>
            </p:spPr>
            <p:style>
              <a:lnRef idx="2">
                <a:schemeClr val="dk1"/>
              </a:lnRef>
              <a:fillRef idx="1">
                <a:schemeClr val="lt1"/>
              </a:fillRef>
              <a:effectRef idx="0">
                <a:schemeClr val="dk1"/>
              </a:effectRef>
              <a:fontRef idx="minor">
                <a:schemeClr val="dk1"/>
              </a:fontRef>
            </p:style>
            <p:txBody>
              <a:bodyPr wrap="square" rtlCol="0" anchor="ctr">
                <a:spAutoFit/>
              </a:bodyPr>
              <a:lstStyle/>
              <a:p>
                <a:r>
                  <a:rPr lang="en-US" sz="2400" dirty="0"/>
                  <a:t>Within the </a:t>
                </a:r>
                <a:r>
                  <a:rPr lang="en-US" sz="2400" b="1" dirty="0"/>
                  <a:t>ingredients </a:t>
                </a:r>
                <a:r>
                  <a:rPr lang="en-US" sz="2400" dirty="0"/>
                  <a:t>list:</a:t>
                </a:r>
                <a:br>
                  <a:rPr lang="en-US" sz="2400" dirty="0"/>
                </a:br>
                <a:endParaRPr lang="en-US" sz="2400" dirty="0"/>
              </a:p>
              <a:p>
                <a:r>
                  <a:rPr lang="en-US" sz="2400" b="1" dirty="0"/>
                  <a:t>Ingredients: </a:t>
                </a:r>
                <a:r>
                  <a:rPr lang="en-US" sz="2400" dirty="0"/>
                  <a:t>apples, pie crust [</a:t>
                </a:r>
                <a:r>
                  <a:rPr lang="en-US" sz="2400" b="1" dirty="0">
                    <a:solidFill>
                      <a:srgbClr val="C00000"/>
                    </a:solidFill>
                  </a:rPr>
                  <a:t>flour (wheat)</a:t>
                </a:r>
                <a:r>
                  <a:rPr lang="en-US" sz="2400" b="1" dirty="0">
                    <a:solidFill>
                      <a:schemeClr val="tx1"/>
                    </a:solidFill>
                  </a:rPr>
                  <a:t>,</a:t>
                </a:r>
                <a:r>
                  <a:rPr lang="en-US" sz="2400" b="1" dirty="0">
                    <a:solidFill>
                      <a:srgbClr val="C00000"/>
                    </a:solidFill>
                  </a:rPr>
                  <a:t> </a:t>
                </a:r>
                <a:r>
                  <a:rPr lang="en-US" sz="2400" dirty="0"/>
                  <a:t>shortening,</a:t>
                </a:r>
                <a:r>
                  <a:rPr lang="en-US" sz="2400" b="1" dirty="0"/>
                  <a:t> </a:t>
                </a:r>
                <a:r>
                  <a:rPr lang="en-US" sz="2400" b="1" dirty="0">
                    <a:solidFill>
                      <a:schemeClr val="bg2"/>
                    </a:solidFill>
                  </a:rPr>
                  <a:t>liquid albumen (egg)</a:t>
                </a:r>
                <a:r>
                  <a:rPr lang="en-US" sz="2400" b="1" dirty="0"/>
                  <a:t>, </a:t>
                </a:r>
                <a:r>
                  <a:rPr lang="en-US" sz="2400" dirty="0"/>
                  <a:t>salt], sugar, flour lemon juice, whole</a:t>
                </a:r>
                <a:r>
                  <a:rPr lang="en-US" sz="2400" dirty="0">
                    <a:solidFill>
                      <a:schemeClr val="bg2"/>
                    </a:solidFill>
                  </a:rPr>
                  <a:t> </a:t>
                </a:r>
                <a:r>
                  <a:rPr lang="en-US" sz="2400" b="1" dirty="0">
                    <a:solidFill>
                      <a:schemeClr val="bg2"/>
                    </a:solidFill>
                  </a:rPr>
                  <a:t>milk</a:t>
                </a:r>
                <a:r>
                  <a:rPr lang="en-US" sz="2400" b="1" dirty="0"/>
                  <a:t>, </a:t>
                </a:r>
                <a:r>
                  <a:rPr lang="en-US" sz="2400" dirty="0"/>
                  <a:t>cinnamon. </a:t>
                </a:r>
                <a:br>
                  <a:rPr lang="en-US" sz="2400" dirty="0"/>
                </a:br>
                <a:r>
                  <a:rPr lang="en-US" sz="2400" b="1" dirty="0">
                    <a:solidFill>
                      <a:schemeClr val="bg2"/>
                    </a:solidFill>
                  </a:rPr>
                  <a:t>May contain pecans</a:t>
                </a:r>
                <a:r>
                  <a:rPr lang="en-US" sz="2400" dirty="0"/>
                  <a:t>. </a:t>
                </a:r>
                <a:endParaRPr lang="en-US" sz="2000" dirty="0"/>
              </a:p>
            </p:txBody>
          </p:sp>
          <p:sp>
            <p:nvSpPr>
              <p:cNvPr id="8" name="TextBox 7"/>
              <p:cNvSpPr txBox="1"/>
              <p:nvPr/>
            </p:nvSpPr>
            <p:spPr>
              <a:xfrm>
                <a:off x="3842426" y="3158648"/>
                <a:ext cx="4931776" cy="3416320"/>
              </a:xfrm>
              <a:prstGeom prst="rect">
                <a:avLst/>
              </a:prstGeom>
              <a:ln w="28575">
                <a:solidFill>
                  <a:schemeClr val="tx1"/>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dirty="0"/>
                  <a:t>Using a </a:t>
                </a:r>
                <a:r>
                  <a:rPr lang="en-US" sz="2400" b="1" dirty="0"/>
                  <a:t>contains </a:t>
                </a:r>
                <a:r>
                  <a:rPr lang="en-US" sz="2400" dirty="0"/>
                  <a:t>statement: </a:t>
                </a:r>
              </a:p>
              <a:p>
                <a:endParaRPr lang="en-US" sz="2400" b="1" dirty="0"/>
              </a:p>
              <a:p>
                <a:r>
                  <a:rPr lang="en-US" sz="2400" b="1" dirty="0"/>
                  <a:t>Ingredients</a:t>
                </a:r>
                <a:r>
                  <a:rPr lang="en-US" sz="2400" dirty="0"/>
                  <a:t>: apples, pie crust </a:t>
                </a:r>
                <a:r>
                  <a:rPr lang="en-US" sz="2400" dirty="0">
                    <a:solidFill>
                      <a:schemeClr val="tx1"/>
                    </a:solidFill>
                  </a:rPr>
                  <a:t>[flour, shortening, liquid albumen, salt], sugar, flour lemon juice, whole milk, cinnamon.</a:t>
                </a:r>
              </a:p>
              <a:p>
                <a:br>
                  <a:rPr lang="en-US" sz="2400" dirty="0">
                    <a:solidFill>
                      <a:schemeClr val="tx1"/>
                    </a:solidFill>
                  </a:rPr>
                </a:br>
                <a:r>
                  <a:rPr lang="en-US" sz="2400" b="1" dirty="0">
                    <a:solidFill>
                      <a:schemeClr val="bg2"/>
                    </a:solidFill>
                  </a:rPr>
                  <a:t>Contains: Wheat, Egg, Milk. </a:t>
                </a:r>
                <a:br>
                  <a:rPr lang="en-US" sz="2400" b="1" dirty="0">
                    <a:solidFill>
                      <a:schemeClr val="bg2"/>
                    </a:solidFill>
                  </a:rPr>
                </a:br>
                <a:r>
                  <a:rPr lang="en-US" sz="2400" b="1" dirty="0">
                    <a:solidFill>
                      <a:schemeClr val="bg2"/>
                    </a:solidFill>
                  </a:rPr>
                  <a:t>May contain pecans.</a:t>
                </a:r>
              </a:p>
            </p:txBody>
          </p:sp>
          <p:sp>
            <p:nvSpPr>
              <p:cNvPr id="10" name="Oval 9">
                <a:extLst>
                  <a:ext uri="{FF2B5EF4-FFF2-40B4-BE49-F238E27FC236}">
                    <a16:creationId xmlns:a16="http://schemas.microsoft.com/office/drawing/2014/main" id="{1223E674-A049-4F28-9E50-9EF169B036D0}"/>
                  </a:ext>
                </a:extLst>
              </p:cNvPr>
              <p:cNvSpPr/>
              <p:nvPr/>
            </p:nvSpPr>
            <p:spPr>
              <a:xfrm>
                <a:off x="8020726" y="183213"/>
                <a:ext cx="938302" cy="93830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t>1</a:t>
                </a:r>
              </a:p>
            </p:txBody>
          </p:sp>
          <p:sp>
            <p:nvSpPr>
              <p:cNvPr id="11" name="Oval 10">
                <a:extLst>
                  <a:ext uri="{FF2B5EF4-FFF2-40B4-BE49-F238E27FC236}">
                    <a16:creationId xmlns:a16="http://schemas.microsoft.com/office/drawing/2014/main" id="{2CD9FA17-C04C-4EDB-B854-BAAE1A6BCCD1}"/>
                  </a:ext>
                </a:extLst>
              </p:cNvPr>
              <p:cNvSpPr/>
              <p:nvPr/>
            </p:nvSpPr>
            <p:spPr>
              <a:xfrm>
                <a:off x="8122027" y="3073289"/>
                <a:ext cx="938302" cy="93830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t>2</a:t>
                </a:r>
              </a:p>
            </p:txBody>
          </p:sp>
        </p:grpSp>
        <p:pic>
          <p:nvPicPr>
            <p:cNvPr id="9" name="Picture 8">
              <a:extLst>
                <a:ext uri="{FF2B5EF4-FFF2-40B4-BE49-F238E27FC236}">
                  <a16:creationId xmlns:a16="http://schemas.microsoft.com/office/drawing/2014/main" id="{8B634E4F-6A95-41F2-BB69-40908D2D33D2}"/>
                </a:ext>
              </a:extLst>
            </p:cNvPr>
            <p:cNvPicPr>
              <a:picLocks noChangeAspect="1"/>
            </p:cNvPicPr>
            <p:nvPr/>
          </p:nvPicPr>
          <p:blipFill>
            <a:blip r:embed="rId3"/>
            <a:stretch>
              <a:fillRect/>
            </a:stretch>
          </p:blipFill>
          <p:spPr>
            <a:xfrm>
              <a:off x="8038357" y="5963365"/>
              <a:ext cx="1105643" cy="903780"/>
            </a:xfrm>
            <a:prstGeom prst="rect">
              <a:avLst/>
            </a:prstGeom>
          </p:spPr>
        </p:pic>
      </p:grpSp>
      <p:sp>
        <p:nvSpPr>
          <p:cNvPr id="12" name="TextBox 11">
            <a:extLst>
              <a:ext uri="{FF2B5EF4-FFF2-40B4-BE49-F238E27FC236}">
                <a16:creationId xmlns:a16="http://schemas.microsoft.com/office/drawing/2014/main" id="{CC57F91E-8E26-4A77-A3E8-F3A04047A549}"/>
              </a:ext>
            </a:extLst>
          </p:cNvPr>
          <p:cNvSpPr txBox="1"/>
          <p:nvPr/>
        </p:nvSpPr>
        <p:spPr>
          <a:xfrm>
            <a:off x="132822" y="5363200"/>
            <a:ext cx="3437229" cy="1200329"/>
          </a:xfrm>
          <a:prstGeom prst="rect">
            <a:avLst/>
          </a:prstGeom>
          <a:noFill/>
        </p:spPr>
        <p:txBody>
          <a:bodyPr wrap="square" rtlCol="0">
            <a:spAutoFit/>
          </a:bodyPr>
          <a:lstStyle/>
          <a:p>
            <a:r>
              <a:rPr lang="en-US" dirty="0">
                <a:solidFill>
                  <a:schemeClr val="bg1"/>
                </a:solidFill>
              </a:rPr>
              <a:t>Source of example: Jennifer Miner, Canadian Food </a:t>
            </a:r>
          </a:p>
          <a:p>
            <a:r>
              <a:rPr lang="en-US" dirty="0">
                <a:solidFill>
                  <a:schemeClr val="bg1"/>
                </a:solidFill>
              </a:rPr>
              <a:t>Inspection Agency at FSIS Public Meeting on Allergens</a:t>
            </a:r>
          </a:p>
        </p:txBody>
      </p:sp>
    </p:spTree>
    <p:extLst>
      <p:ext uri="{BB962C8B-B14F-4D97-AF65-F5344CB8AC3E}">
        <p14:creationId xmlns:p14="http://schemas.microsoft.com/office/powerpoint/2010/main" val="1253491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3446"/>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6" name="TextBox 5"/>
          <p:cNvSpPr txBox="1"/>
          <p:nvPr/>
        </p:nvSpPr>
        <p:spPr>
          <a:xfrm>
            <a:off x="184346" y="237536"/>
            <a:ext cx="3846286" cy="3970318"/>
          </a:xfrm>
          <a:prstGeom prst="rect">
            <a:avLst/>
          </a:prstGeom>
          <a:noFill/>
        </p:spPr>
        <p:txBody>
          <a:bodyPr wrap="square" rtlCol="0">
            <a:spAutoFit/>
          </a:bodyPr>
          <a:lstStyle/>
          <a:p>
            <a:r>
              <a:rPr lang="en-US" sz="3600" b="1" dirty="0">
                <a:solidFill>
                  <a:schemeClr val="bg1"/>
                </a:solidFill>
              </a:rPr>
              <a:t>Statement </a:t>
            </a:r>
            <a:br>
              <a:rPr lang="en-US" sz="3600" b="1" dirty="0">
                <a:solidFill>
                  <a:schemeClr val="bg1"/>
                </a:solidFill>
              </a:rPr>
            </a:br>
            <a:r>
              <a:rPr lang="en-US" sz="3600" b="1" dirty="0">
                <a:solidFill>
                  <a:schemeClr val="bg1"/>
                </a:solidFill>
              </a:rPr>
              <a:t>with Name and </a:t>
            </a:r>
          </a:p>
          <a:p>
            <a:r>
              <a:rPr lang="en-US" sz="3600" b="1" dirty="0">
                <a:solidFill>
                  <a:schemeClr val="bg1"/>
                </a:solidFill>
              </a:rPr>
              <a:t>Place of Business</a:t>
            </a:r>
          </a:p>
          <a:p>
            <a:endParaRPr lang="en-US" sz="3600" b="1" dirty="0">
              <a:solidFill>
                <a:schemeClr val="bg1"/>
              </a:solidFill>
            </a:endParaRPr>
          </a:p>
          <a:p>
            <a:endParaRPr lang="en-US" sz="3600" b="1" dirty="0">
              <a:solidFill>
                <a:schemeClr val="bg1"/>
              </a:solidFill>
            </a:endParaRPr>
          </a:p>
          <a:p>
            <a:endParaRPr lang="en-US" sz="3600" b="1" dirty="0">
              <a:solidFill>
                <a:schemeClr val="bg1"/>
              </a:solidFill>
            </a:endParaRPr>
          </a:p>
        </p:txBody>
      </p:sp>
      <p:sp>
        <p:nvSpPr>
          <p:cNvPr id="7" name="Rectangle 6"/>
          <p:cNvSpPr/>
          <p:nvPr/>
        </p:nvSpPr>
        <p:spPr>
          <a:xfrm>
            <a:off x="-218198" y="2713199"/>
            <a:ext cx="3730171" cy="3523465"/>
          </a:xfrm>
          <a:prstGeom prst="rect">
            <a:avLst/>
          </a:prstGeom>
        </p:spPr>
        <p:txBody>
          <a:bodyPr wrap="square">
            <a:spAutoFit/>
          </a:bodyPr>
          <a:lstStyle/>
          <a:p>
            <a:pPr marL="465138" marR="0" indent="-7938">
              <a:lnSpc>
                <a:spcPct val="107000"/>
              </a:lnSpc>
              <a:spcBef>
                <a:spcPts val="0"/>
              </a:spcBef>
              <a:spcAft>
                <a:spcPts val="800"/>
              </a:spcAft>
            </a:pPr>
            <a:r>
              <a:rPr lang="en-US" sz="3200" dirty="0">
                <a:solidFill>
                  <a:schemeClr val="bg1"/>
                </a:solidFill>
                <a:ea typeface="Calibri" panose="020F0502020204030204" pitchFamily="34" charset="0"/>
                <a:cs typeface="Times New Roman" panose="02020603050405020304" pitchFamily="18" charset="0"/>
              </a:rPr>
              <a:t>The statement can be of the product’s: </a:t>
            </a:r>
          </a:p>
          <a:p>
            <a:pPr marL="914400" marR="0" indent="-457200">
              <a:lnSpc>
                <a:spcPct val="107000"/>
              </a:lnSpc>
              <a:spcBef>
                <a:spcPts val="0"/>
              </a:spcBef>
              <a:spcAft>
                <a:spcPts val="800"/>
              </a:spcAft>
              <a:buFont typeface="Arial" panose="020B0604020202020204" pitchFamily="34" charset="0"/>
              <a:buChar char="•"/>
            </a:pPr>
            <a:r>
              <a:rPr lang="en-US" sz="3200" dirty="0">
                <a:solidFill>
                  <a:schemeClr val="bg1"/>
                </a:solidFill>
                <a:ea typeface="Calibri" panose="020F0502020204030204" pitchFamily="34" charset="0"/>
                <a:cs typeface="Times New Roman" panose="02020603050405020304" pitchFamily="18" charset="0"/>
              </a:rPr>
              <a:t>Manufacturer</a:t>
            </a:r>
          </a:p>
          <a:p>
            <a:pPr marL="914400" marR="0" indent="-457200">
              <a:lnSpc>
                <a:spcPct val="107000"/>
              </a:lnSpc>
              <a:spcBef>
                <a:spcPts val="0"/>
              </a:spcBef>
              <a:spcAft>
                <a:spcPts val="800"/>
              </a:spcAft>
              <a:buFont typeface="Arial" panose="020B0604020202020204" pitchFamily="34" charset="0"/>
              <a:buChar char="•"/>
            </a:pPr>
            <a:r>
              <a:rPr lang="en-US" sz="3200" dirty="0">
                <a:solidFill>
                  <a:schemeClr val="bg1"/>
                </a:solidFill>
                <a:ea typeface="Calibri" panose="020F0502020204030204" pitchFamily="34" charset="0"/>
                <a:cs typeface="Times New Roman" panose="02020603050405020304" pitchFamily="18" charset="0"/>
              </a:rPr>
              <a:t>Packer or </a:t>
            </a:r>
          </a:p>
          <a:p>
            <a:pPr marL="914400" marR="0" indent="-457200">
              <a:lnSpc>
                <a:spcPct val="107000"/>
              </a:lnSpc>
              <a:spcBef>
                <a:spcPts val="0"/>
              </a:spcBef>
              <a:spcAft>
                <a:spcPts val="800"/>
              </a:spcAft>
              <a:buFont typeface="Arial" panose="020B0604020202020204" pitchFamily="34" charset="0"/>
              <a:buChar char="•"/>
            </a:pPr>
            <a:r>
              <a:rPr lang="en-US" sz="3200" dirty="0">
                <a:solidFill>
                  <a:schemeClr val="bg1"/>
                </a:solidFill>
                <a:ea typeface="Calibri" panose="020F0502020204030204" pitchFamily="34" charset="0"/>
                <a:cs typeface="Times New Roman" panose="02020603050405020304" pitchFamily="18" charset="0"/>
              </a:rPr>
              <a:t>Distributor </a:t>
            </a:r>
            <a:endParaRPr lang="en-US" sz="3200" dirty="0">
              <a:solidFill>
                <a:schemeClr val="bg1"/>
              </a:solidFill>
              <a:effectLst/>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8038357" y="5956901"/>
            <a:ext cx="1105643" cy="901099"/>
          </a:xfrm>
          <a:prstGeom prst="rect">
            <a:avLst/>
          </a:prstGeom>
        </p:spPr>
      </p:pic>
      <p:grpSp>
        <p:nvGrpSpPr>
          <p:cNvPr id="4" name="Group 3">
            <a:extLst>
              <a:ext uri="{FF2B5EF4-FFF2-40B4-BE49-F238E27FC236}">
                <a16:creationId xmlns:a16="http://schemas.microsoft.com/office/drawing/2014/main" id="{6395AF99-EE9A-476D-BE86-0B5453A85D05}"/>
              </a:ext>
            </a:extLst>
          </p:cNvPr>
          <p:cNvGrpSpPr/>
          <p:nvPr/>
        </p:nvGrpSpPr>
        <p:grpSpPr>
          <a:xfrm>
            <a:off x="3841946" y="912621"/>
            <a:ext cx="5151921" cy="5191171"/>
            <a:chOff x="3841946" y="1408386"/>
            <a:chExt cx="5151921" cy="5191171"/>
          </a:xfrm>
        </p:grpSpPr>
        <p:pic>
          <p:nvPicPr>
            <p:cNvPr id="3" name="Picture 2" descr="A close up of a newspaper&#10;&#10;Description generated with very high confidence">
              <a:extLst>
                <a:ext uri="{FF2B5EF4-FFF2-40B4-BE49-F238E27FC236}">
                  <a16:creationId xmlns:a16="http://schemas.microsoft.com/office/drawing/2014/main" id="{08DD30EF-2854-4EF5-A333-E8513467F5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41946" y="1408386"/>
              <a:ext cx="5151921" cy="3943202"/>
            </a:xfrm>
            <a:prstGeom prst="rect">
              <a:avLst/>
            </a:prstGeom>
          </p:spPr>
        </p:pic>
        <p:sp>
          <p:nvSpPr>
            <p:cNvPr id="10" name="Callout: Line with Border and Accent Bar 9">
              <a:extLst>
                <a:ext uri="{FF2B5EF4-FFF2-40B4-BE49-F238E27FC236}">
                  <a16:creationId xmlns:a16="http://schemas.microsoft.com/office/drawing/2014/main" id="{AAE1E027-EF1A-48A1-8B45-FF0830BF80D9}"/>
                </a:ext>
              </a:extLst>
            </p:cNvPr>
            <p:cNvSpPr/>
            <p:nvPr/>
          </p:nvSpPr>
          <p:spPr>
            <a:xfrm flipH="1">
              <a:off x="3875798" y="5645450"/>
              <a:ext cx="2077531" cy="954107"/>
            </a:xfrm>
            <a:prstGeom prst="accentBorderCallout1">
              <a:avLst>
                <a:gd name="adj1" fmla="val 18750"/>
                <a:gd name="adj2" fmla="val -8333"/>
                <a:gd name="adj3" fmla="val -139221"/>
                <a:gd name="adj4" fmla="val -32929"/>
              </a:avLst>
            </a:prstGeom>
            <a:solidFill>
              <a:schemeClr val="tx1">
                <a:lumMod val="75000"/>
                <a:lumOff val="2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800" dirty="0"/>
                <a:t>distributor:</a:t>
              </a:r>
            </a:p>
            <a:p>
              <a:pPr algn="ctr"/>
              <a:r>
                <a:rPr lang="en-US" sz="2800" dirty="0"/>
                <a:t>HY-VEE </a:t>
              </a:r>
            </a:p>
          </p:txBody>
        </p:sp>
      </p:grpSp>
      <p:sp>
        <p:nvSpPr>
          <p:cNvPr id="9" name="TextBox 8">
            <a:extLst>
              <a:ext uri="{FF2B5EF4-FFF2-40B4-BE49-F238E27FC236}">
                <a16:creationId xmlns:a16="http://schemas.microsoft.com/office/drawing/2014/main" id="{D20B6244-ADCF-486C-A6E1-7E615335B59B}"/>
              </a:ext>
            </a:extLst>
          </p:cNvPr>
          <p:cNvSpPr txBox="1"/>
          <p:nvPr/>
        </p:nvSpPr>
        <p:spPr>
          <a:xfrm>
            <a:off x="3661724" y="6616798"/>
            <a:ext cx="2585964"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445260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6" name="TextBox 5"/>
          <p:cNvSpPr txBox="1"/>
          <p:nvPr/>
        </p:nvSpPr>
        <p:spPr>
          <a:xfrm>
            <a:off x="184346" y="237536"/>
            <a:ext cx="3846286" cy="1200329"/>
          </a:xfrm>
          <a:prstGeom prst="rect">
            <a:avLst/>
          </a:prstGeom>
          <a:noFill/>
        </p:spPr>
        <p:txBody>
          <a:bodyPr wrap="square" rtlCol="0">
            <a:spAutoFit/>
          </a:bodyPr>
          <a:lstStyle/>
          <a:p>
            <a:r>
              <a:rPr lang="en-US" sz="3600" b="1" dirty="0">
                <a:solidFill>
                  <a:schemeClr val="bg1"/>
                </a:solidFill>
              </a:rPr>
              <a:t>Country of Origin</a:t>
            </a:r>
          </a:p>
        </p:txBody>
      </p:sp>
      <p:sp>
        <p:nvSpPr>
          <p:cNvPr id="7" name="Rectangle 6"/>
          <p:cNvSpPr/>
          <p:nvPr/>
        </p:nvSpPr>
        <p:spPr>
          <a:xfrm>
            <a:off x="184346" y="2239582"/>
            <a:ext cx="3473253" cy="2589042"/>
          </a:xfrm>
          <a:prstGeom prst="rect">
            <a:avLst/>
          </a:prstGeom>
        </p:spPr>
        <p:txBody>
          <a:bodyPr wrap="square">
            <a:spAutoFit/>
          </a:bodyPr>
          <a:lstStyle/>
          <a:p>
            <a:r>
              <a:rPr lang="en-US" sz="3200" dirty="0">
                <a:solidFill>
                  <a:schemeClr val="bg1"/>
                </a:solidFill>
              </a:rPr>
              <a:t>Required by U.S. Customs and Border Protection for imported foods</a:t>
            </a:r>
          </a:p>
          <a:p>
            <a:pPr marL="457200" marR="0">
              <a:lnSpc>
                <a:spcPct val="107000"/>
              </a:lnSpc>
              <a:spcBef>
                <a:spcPts val="0"/>
              </a:spcBef>
              <a:spcAft>
                <a:spcPts val="800"/>
              </a:spcAft>
            </a:pPr>
            <a:r>
              <a:rPr lang="en-US" sz="3200" dirty="0">
                <a:solidFill>
                  <a:schemeClr val="bg1"/>
                </a:solidFill>
                <a:ea typeface="Calibri" panose="020F0502020204030204" pitchFamily="34" charset="0"/>
                <a:cs typeface="Times New Roman" panose="02020603050405020304" pitchFamily="18" charset="0"/>
              </a:rPr>
              <a:t> </a:t>
            </a:r>
            <a:endParaRPr lang="en-US" sz="3200" dirty="0">
              <a:solidFill>
                <a:schemeClr val="bg1"/>
              </a:solidFill>
              <a:effectLst/>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8038357" y="5956901"/>
            <a:ext cx="1105643" cy="901099"/>
          </a:xfrm>
          <a:prstGeom prst="rect">
            <a:avLst/>
          </a:prstGeom>
        </p:spPr>
      </p:pic>
      <p:grpSp>
        <p:nvGrpSpPr>
          <p:cNvPr id="2" name="Group 1">
            <a:extLst>
              <a:ext uri="{FF2B5EF4-FFF2-40B4-BE49-F238E27FC236}">
                <a16:creationId xmlns:a16="http://schemas.microsoft.com/office/drawing/2014/main" id="{A6836294-EAF0-4846-9F4F-4366F3083171}"/>
              </a:ext>
            </a:extLst>
          </p:cNvPr>
          <p:cNvGrpSpPr/>
          <p:nvPr/>
        </p:nvGrpSpPr>
        <p:grpSpPr>
          <a:xfrm>
            <a:off x="3935924" y="308072"/>
            <a:ext cx="4806625" cy="5648829"/>
            <a:chOff x="3935924" y="308072"/>
            <a:chExt cx="4806625" cy="5648829"/>
          </a:xfrm>
        </p:grpSpPr>
        <p:pic>
          <p:nvPicPr>
            <p:cNvPr id="18" name="Picture 17">
              <a:extLst>
                <a:ext uri="{FF2B5EF4-FFF2-40B4-BE49-F238E27FC236}">
                  <a16:creationId xmlns:a16="http://schemas.microsoft.com/office/drawing/2014/main" id="{C1F6F83B-42CD-4910-BC48-85F2D024CF6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5423" r="21792"/>
            <a:stretch/>
          </p:blipFill>
          <p:spPr>
            <a:xfrm>
              <a:off x="3935924" y="308072"/>
              <a:ext cx="4728826" cy="5648829"/>
            </a:xfrm>
            <a:prstGeom prst="rect">
              <a:avLst/>
            </a:prstGeom>
          </p:spPr>
        </p:pic>
        <p:sp>
          <p:nvSpPr>
            <p:cNvPr id="19" name="Arrow: Right 18">
              <a:extLst>
                <a:ext uri="{FF2B5EF4-FFF2-40B4-BE49-F238E27FC236}">
                  <a16:creationId xmlns:a16="http://schemas.microsoft.com/office/drawing/2014/main" id="{032D86F6-983D-4392-96BC-0C8C8719EB9C}"/>
                </a:ext>
              </a:extLst>
            </p:cNvPr>
            <p:cNvSpPr/>
            <p:nvPr/>
          </p:nvSpPr>
          <p:spPr>
            <a:xfrm rot="12937307">
              <a:off x="7334163" y="1840189"/>
              <a:ext cx="1408386" cy="798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A99A85F4-0745-41A9-B512-E4868D575C68}"/>
              </a:ext>
            </a:extLst>
          </p:cNvPr>
          <p:cNvSpPr txBox="1"/>
          <p:nvPr/>
        </p:nvSpPr>
        <p:spPr>
          <a:xfrm>
            <a:off x="3661724" y="6616798"/>
            <a:ext cx="2585964"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994896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44A410-AD9A-40D9-B601-1E0ACB480D06}"/>
              </a:ext>
            </a:extLst>
          </p:cNvPr>
          <p:cNvSpPr/>
          <p:nvPr/>
        </p:nvSpPr>
        <p:spPr>
          <a:xfrm>
            <a:off x="279698" y="823906"/>
            <a:ext cx="8487784" cy="5509200"/>
          </a:xfrm>
          <a:prstGeom prst="rect">
            <a:avLst/>
          </a:prstGeom>
        </p:spPr>
        <p:txBody>
          <a:bodyPr wrap="square">
            <a:spAutoFit/>
          </a:bodyPr>
          <a:lstStyle/>
          <a:p>
            <a:pPr algn="ctr"/>
            <a:r>
              <a:rPr lang="en-US" sz="3200" b="1" dirty="0">
                <a:solidFill>
                  <a:srgbClr val="C00000"/>
                </a:solidFill>
                <a:latin typeface="Arial" panose="020B0604020202020204" pitchFamily="34" charset="0"/>
              </a:rPr>
              <a:t>Julie Albrecht, PhD, RD</a:t>
            </a:r>
          </a:p>
          <a:p>
            <a:pPr algn="ctr"/>
            <a:r>
              <a:rPr lang="en-US" sz="3200" b="1" dirty="0">
                <a:solidFill>
                  <a:srgbClr val="C00000"/>
                </a:solidFill>
                <a:latin typeface="Arial" panose="020B0604020202020204" pitchFamily="34" charset="0"/>
              </a:rPr>
              <a:t>Carol Schwarz, MS, RD</a:t>
            </a:r>
          </a:p>
          <a:p>
            <a:pPr algn="ctr"/>
            <a:r>
              <a:rPr lang="en-US" sz="3200" b="1" dirty="0">
                <a:solidFill>
                  <a:srgbClr val="C00000"/>
                </a:solidFill>
                <a:latin typeface="Arial" panose="020B0604020202020204" pitchFamily="34" charset="0"/>
              </a:rPr>
              <a:t>Alice Henneman, MS, RDN</a:t>
            </a:r>
            <a:br>
              <a:rPr lang="en-US" sz="3200" b="1" dirty="0">
                <a:solidFill>
                  <a:srgbClr val="C00000"/>
                </a:solidFill>
                <a:latin typeface="Arial" panose="020B0604020202020204" pitchFamily="34" charset="0"/>
              </a:rPr>
            </a:br>
            <a:endParaRPr lang="en-US" sz="3200" b="1" dirty="0">
              <a:solidFill>
                <a:srgbClr val="C00000"/>
              </a:solidFill>
              <a:latin typeface="Arial" panose="020B0604020202020204" pitchFamily="34" charset="0"/>
            </a:endParaRPr>
          </a:p>
          <a:p>
            <a:pPr algn="ctr"/>
            <a:r>
              <a:rPr lang="en-US" sz="3200" b="1" dirty="0">
                <a:solidFill>
                  <a:srgbClr val="C00000"/>
                </a:solidFill>
                <a:latin typeface="Arial" panose="020B0604020202020204" pitchFamily="34" charset="0"/>
              </a:rPr>
              <a:t>University of Nebraska–Lincoln Extension</a:t>
            </a:r>
          </a:p>
          <a:p>
            <a:pPr algn="ctr"/>
            <a:r>
              <a:rPr lang="en-US" sz="3200" b="1" dirty="0">
                <a:solidFill>
                  <a:srgbClr val="C00000"/>
                </a:solidFill>
                <a:latin typeface="Arial" panose="020B0604020202020204" pitchFamily="34" charset="0"/>
                <a:hlinkClick r:id="rId2"/>
              </a:rPr>
              <a:t>food.unl.edu</a:t>
            </a:r>
            <a:r>
              <a:rPr lang="en-US" sz="3200" b="1" dirty="0">
                <a:solidFill>
                  <a:srgbClr val="C00000"/>
                </a:solidFill>
                <a:latin typeface="Arial" panose="020B0604020202020204" pitchFamily="34" charset="0"/>
              </a:rPr>
              <a:t>  </a:t>
            </a:r>
            <a:br>
              <a:rPr lang="en-US" sz="3200" b="1" dirty="0">
                <a:solidFill>
                  <a:srgbClr val="C00000"/>
                </a:solidFill>
                <a:latin typeface="Arial" panose="020B0604020202020204" pitchFamily="34" charset="0"/>
              </a:rPr>
            </a:br>
            <a:endParaRPr lang="en-US" sz="3200" b="1" dirty="0">
              <a:solidFill>
                <a:srgbClr val="C00000"/>
              </a:solidFill>
              <a:latin typeface="Arial" panose="020B0604020202020204" pitchFamily="34" charset="0"/>
            </a:endParaRPr>
          </a:p>
          <a:p>
            <a:pPr algn="ctr"/>
            <a:r>
              <a:rPr lang="en-US" sz="3200" b="1" dirty="0">
                <a:solidFill>
                  <a:srgbClr val="C00000"/>
                </a:solidFill>
                <a:latin typeface="Arial" panose="020B0604020202020204" pitchFamily="34" charset="0"/>
              </a:rPr>
              <a:t>For more information, email </a:t>
            </a:r>
          </a:p>
          <a:p>
            <a:pPr algn="ctr"/>
            <a:r>
              <a:rPr lang="en-US" sz="3200" b="1" dirty="0">
                <a:solidFill>
                  <a:srgbClr val="C00000"/>
                </a:solidFill>
                <a:latin typeface="Arial" panose="020B0604020202020204" pitchFamily="34" charset="0"/>
                <a:hlinkClick r:id="rId3"/>
              </a:rPr>
              <a:t>carol.schwarz@unl.edu</a:t>
            </a:r>
            <a:endParaRPr lang="en-US" sz="3200" b="1" dirty="0">
              <a:solidFill>
                <a:srgbClr val="C00000"/>
              </a:solidFill>
              <a:latin typeface="Arial" panose="020B0604020202020204" pitchFamily="34" charset="0"/>
            </a:endParaRPr>
          </a:p>
          <a:p>
            <a:pPr algn="ctr"/>
            <a:endParaRPr lang="en-US" sz="3200" b="1" dirty="0">
              <a:solidFill>
                <a:srgbClr val="C00000"/>
              </a:solidFill>
              <a:latin typeface="Arial" panose="020B0604020202020204" pitchFamily="34" charset="0"/>
            </a:endParaRPr>
          </a:p>
          <a:p>
            <a:pPr algn="ctr"/>
            <a:r>
              <a:rPr lang="en-US" sz="2400" b="1" dirty="0">
                <a:solidFill>
                  <a:srgbClr val="C00000"/>
                </a:solidFill>
                <a:latin typeface="Arial" panose="020B0604020202020204" pitchFamily="34" charset="0"/>
              </a:rPr>
              <a:t>Updated August 22, 2019 </a:t>
            </a:r>
            <a:endParaRPr lang="en-US" sz="2400" b="1" i="0" dirty="0">
              <a:solidFill>
                <a:srgbClr val="C00000"/>
              </a:solidFill>
              <a:effectLst/>
              <a:latin typeface="Arial" panose="020B0604020202020204" pitchFamily="34" charset="0"/>
            </a:endParaRPr>
          </a:p>
        </p:txBody>
      </p:sp>
      <p:pic>
        <p:nvPicPr>
          <p:cNvPr id="4" name="Picture 3">
            <a:extLst>
              <a:ext uri="{FF2B5EF4-FFF2-40B4-BE49-F238E27FC236}">
                <a16:creationId xmlns:a16="http://schemas.microsoft.com/office/drawing/2014/main" id="{535C3CA5-2984-4CD5-B976-4FB33D0D730E}"/>
              </a:ext>
            </a:extLst>
          </p:cNvPr>
          <p:cNvPicPr>
            <a:picLocks noChangeAspect="1"/>
          </p:cNvPicPr>
          <p:nvPr/>
        </p:nvPicPr>
        <p:blipFill>
          <a:blip r:embed="rId4"/>
          <a:stretch>
            <a:fillRect/>
          </a:stretch>
        </p:blipFill>
        <p:spPr>
          <a:xfrm>
            <a:off x="8038357" y="5956901"/>
            <a:ext cx="1105643" cy="901099"/>
          </a:xfrm>
          <a:prstGeom prst="rect">
            <a:avLst/>
          </a:prstGeom>
        </p:spPr>
      </p:pic>
    </p:spTree>
    <p:extLst>
      <p:ext uri="{BB962C8B-B14F-4D97-AF65-F5344CB8AC3E}">
        <p14:creationId xmlns:p14="http://schemas.microsoft.com/office/powerpoint/2010/main" val="3756986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close up of text on a white background&#10;&#10;Description generated with very high confidence">
            <a:extLst>
              <a:ext uri="{FF2B5EF4-FFF2-40B4-BE49-F238E27FC236}">
                <a16:creationId xmlns:a16="http://schemas.microsoft.com/office/drawing/2014/main" id="{B14C7101-DF1B-46FF-BD2F-07E656505C0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8135" y="1901578"/>
            <a:ext cx="3461252" cy="4292691"/>
          </a:xfrm>
        </p:spPr>
      </p:pic>
      <p:sp>
        <p:nvSpPr>
          <p:cNvPr id="5" name="Rectangle 4"/>
          <p:cNvSpPr/>
          <p:nvPr/>
        </p:nvSpPr>
        <p:spPr>
          <a:xfrm>
            <a:off x="3219680" y="1700128"/>
            <a:ext cx="4572000" cy="314638"/>
          </a:xfrm>
          <a:prstGeom prst="rect">
            <a:avLst/>
          </a:prstGeom>
        </p:spPr>
        <p:txBody>
          <a:bodyPr>
            <a:spAutoFit/>
          </a:bodyPr>
          <a:lstStyle/>
          <a:p>
            <a:pPr marL="342900">
              <a:lnSpc>
                <a:spcPct val="107000"/>
              </a:lnSpc>
              <a:spcAft>
                <a:spcPts val="600"/>
              </a:spcAft>
            </a:pPr>
            <a:r>
              <a:rPr lang="en-US" sz="1350" dirty="0">
                <a:latin typeface="Arial Black" panose="020B0A04020102020204" pitchFamily="34" charset="0"/>
                <a:ea typeface="Calibri" panose="020F0502020204030204" pitchFamily="34" charset="0"/>
                <a:cs typeface="Times New Roman" panose="02020603050405020304" pitchFamily="18" charset="0"/>
              </a:rPr>
              <a:t> </a:t>
            </a:r>
          </a:p>
        </p:txBody>
      </p:sp>
      <p:pic>
        <p:nvPicPr>
          <p:cNvPr id="6" name="Picture 5"/>
          <p:cNvPicPr>
            <a:picLocks noChangeAspect="1"/>
          </p:cNvPicPr>
          <p:nvPr/>
        </p:nvPicPr>
        <p:blipFill>
          <a:blip r:embed="rId4"/>
          <a:stretch>
            <a:fillRect/>
          </a:stretch>
        </p:blipFill>
        <p:spPr>
          <a:xfrm>
            <a:off x="8038357" y="5956901"/>
            <a:ext cx="1105643" cy="901099"/>
          </a:xfrm>
          <a:prstGeom prst="rect">
            <a:avLst/>
          </a:prstGeom>
        </p:spPr>
      </p:pic>
      <p:sp>
        <p:nvSpPr>
          <p:cNvPr id="8" name="Rectangle 7">
            <a:extLst>
              <a:ext uri="{FF2B5EF4-FFF2-40B4-BE49-F238E27FC236}">
                <a16:creationId xmlns:a16="http://schemas.microsoft.com/office/drawing/2014/main" id="{ED54EE4A-E6A7-464B-BA9E-D93AC52A4F1A}"/>
              </a:ext>
            </a:extLst>
          </p:cNvPr>
          <p:cNvSpPr/>
          <p:nvPr/>
        </p:nvSpPr>
        <p:spPr>
          <a:xfrm>
            <a:off x="1" y="435429"/>
            <a:ext cx="9144000" cy="1143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p>
          <a:p>
            <a:pPr algn="ctr"/>
            <a:r>
              <a:rPr lang="en-US" sz="3200" b="1" dirty="0">
                <a:solidFill>
                  <a:schemeClr val="bg1"/>
                </a:solidFill>
              </a:rPr>
              <a:t>What is the country of origin on this label?</a:t>
            </a:r>
            <a:endParaRPr lang="en-US" sz="3200" dirty="0">
              <a:solidFill>
                <a:schemeClr val="bg1"/>
              </a:solidFill>
            </a:endParaRPr>
          </a:p>
          <a:p>
            <a:pPr algn="ctr"/>
            <a:r>
              <a:rPr lang="en-US" sz="3800" b="1" dirty="0"/>
              <a:t> </a:t>
            </a:r>
          </a:p>
        </p:txBody>
      </p:sp>
      <p:sp>
        <p:nvSpPr>
          <p:cNvPr id="11" name="TextBox 10">
            <a:extLst>
              <a:ext uri="{FF2B5EF4-FFF2-40B4-BE49-F238E27FC236}">
                <a16:creationId xmlns:a16="http://schemas.microsoft.com/office/drawing/2014/main" id="{DDF4BF88-2230-4536-B3E3-F1F1DC2166DB}"/>
              </a:ext>
            </a:extLst>
          </p:cNvPr>
          <p:cNvSpPr txBox="1"/>
          <p:nvPr/>
        </p:nvSpPr>
        <p:spPr>
          <a:xfrm>
            <a:off x="228206" y="6516914"/>
            <a:ext cx="2710999" cy="246221"/>
          </a:xfrm>
          <a:prstGeom prst="rect">
            <a:avLst/>
          </a:prstGeom>
          <a:noFill/>
        </p:spPr>
        <p:txBody>
          <a:bodyPr wrap="none" rtlCol="0">
            <a:spAutoFit/>
          </a:bodyPr>
          <a:lstStyle/>
          <a:p>
            <a:r>
              <a:rPr lang="en-US" sz="1000" dirty="0">
                <a:solidFill>
                  <a:schemeClr val="tx2">
                    <a:lumMod val="60000"/>
                    <a:lumOff val="40000"/>
                  </a:schemeClr>
                </a:solidFill>
              </a:rPr>
              <a:t>Image source: USDA, CC license CC BY 2.0</a:t>
            </a:r>
          </a:p>
        </p:txBody>
      </p:sp>
      <p:pic>
        <p:nvPicPr>
          <p:cNvPr id="13" name="Picture 12" descr="A close up of a sign&#10;&#10;Description generated with very high confidence">
            <a:extLst>
              <a:ext uri="{FF2B5EF4-FFF2-40B4-BE49-F238E27FC236}">
                <a16:creationId xmlns:a16="http://schemas.microsoft.com/office/drawing/2014/main" id="{1B65E899-7A39-4477-9586-5CBB006AB5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094" y="1901578"/>
            <a:ext cx="4327792" cy="3573234"/>
          </a:xfrm>
          <a:prstGeom prst="rect">
            <a:avLst/>
          </a:prstGeom>
        </p:spPr>
      </p:pic>
    </p:spTree>
    <p:extLst>
      <p:ext uri="{BB962C8B-B14F-4D97-AF65-F5344CB8AC3E}">
        <p14:creationId xmlns:p14="http://schemas.microsoft.com/office/powerpoint/2010/main" val="2902095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close up of text on a white background&#10;&#10;Description generated with very high confidence">
            <a:extLst>
              <a:ext uri="{FF2B5EF4-FFF2-40B4-BE49-F238E27FC236}">
                <a16:creationId xmlns:a16="http://schemas.microsoft.com/office/drawing/2014/main" id="{B14C7101-DF1B-46FF-BD2F-07E656505C0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8135" y="1901578"/>
            <a:ext cx="3461252" cy="4292691"/>
          </a:xfrm>
        </p:spPr>
      </p:pic>
      <p:sp>
        <p:nvSpPr>
          <p:cNvPr id="5" name="Rectangle 4"/>
          <p:cNvSpPr/>
          <p:nvPr/>
        </p:nvSpPr>
        <p:spPr>
          <a:xfrm>
            <a:off x="3219680" y="1700128"/>
            <a:ext cx="4572000" cy="314638"/>
          </a:xfrm>
          <a:prstGeom prst="rect">
            <a:avLst/>
          </a:prstGeom>
        </p:spPr>
        <p:txBody>
          <a:bodyPr>
            <a:spAutoFit/>
          </a:bodyPr>
          <a:lstStyle/>
          <a:p>
            <a:pPr marL="342900">
              <a:lnSpc>
                <a:spcPct val="107000"/>
              </a:lnSpc>
              <a:spcAft>
                <a:spcPts val="600"/>
              </a:spcAft>
            </a:pPr>
            <a:r>
              <a:rPr lang="en-US" sz="1350" dirty="0">
                <a:latin typeface="Arial Black" panose="020B0A04020102020204" pitchFamily="34" charset="0"/>
                <a:ea typeface="Calibri" panose="020F0502020204030204" pitchFamily="34" charset="0"/>
                <a:cs typeface="Times New Roman" panose="02020603050405020304" pitchFamily="18" charset="0"/>
              </a:rPr>
              <a:t> </a:t>
            </a:r>
          </a:p>
        </p:txBody>
      </p:sp>
      <p:pic>
        <p:nvPicPr>
          <p:cNvPr id="6" name="Picture 5"/>
          <p:cNvPicPr>
            <a:picLocks noChangeAspect="1"/>
          </p:cNvPicPr>
          <p:nvPr/>
        </p:nvPicPr>
        <p:blipFill>
          <a:blip r:embed="rId4"/>
          <a:stretch>
            <a:fillRect/>
          </a:stretch>
        </p:blipFill>
        <p:spPr>
          <a:xfrm>
            <a:off x="8038357" y="5956901"/>
            <a:ext cx="1105643" cy="901099"/>
          </a:xfrm>
          <a:prstGeom prst="rect">
            <a:avLst/>
          </a:prstGeom>
        </p:spPr>
      </p:pic>
      <p:sp>
        <p:nvSpPr>
          <p:cNvPr id="8" name="Rectangle 7">
            <a:extLst>
              <a:ext uri="{FF2B5EF4-FFF2-40B4-BE49-F238E27FC236}">
                <a16:creationId xmlns:a16="http://schemas.microsoft.com/office/drawing/2014/main" id="{ED54EE4A-E6A7-464B-BA9E-D93AC52A4F1A}"/>
              </a:ext>
            </a:extLst>
          </p:cNvPr>
          <p:cNvSpPr/>
          <p:nvPr/>
        </p:nvSpPr>
        <p:spPr>
          <a:xfrm>
            <a:off x="1" y="435429"/>
            <a:ext cx="9144000" cy="1143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p>
          <a:p>
            <a:pPr algn="ctr"/>
            <a:r>
              <a:rPr lang="en-US" sz="3200" b="1" dirty="0">
                <a:solidFill>
                  <a:schemeClr val="bg1"/>
                </a:solidFill>
              </a:rPr>
              <a:t>What is the country of origin on this label?</a:t>
            </a:r>
            <a:endParaRPr lang="en-US" sz="3200" dirty="0">
              <a:solidFill>
                <a:schemeClr val="bg1"/>
              </a:solidFill>
            </a:endParaRPr>
          </a:p>
          <a:p>
            <a:pPr algn="ctr"/>
            <a:r>
              <a:rPr lang="en-US" sz="3800" b="1" dirty="0"/>
              <a:t> </a:t>
            </a:r>
          </a:p>
        </p:txBody>
      </p:sp>
      <p:sp>
        <p:nvSpPr>
          <p:cNvPr id="11" name="TextBox 10">
            <a:extLst>
              <a:ext uri="{FF2B5EF4-FFF2-40B4-BE49-F238E27FC236}">
                <a16:creationId xmlns:a16="http://schemas.microsoft.com/office/drawing/2014/main" id="{DDF4BF88-2230-4536-B3E3-F1F1DC2166DB}"/>
              </a:ext>
            </a:extLst>
          </p:cNvPr>
          <p:cNvSpPr txBox="1"/>
          <p:nvPr/>
        </p:nvSpPr>
        <p:spPr>
          <a:xfrm>
            <a:off x="228206" y="6516914"/>
            <a:ext cx="2710999" cy="246221"/>
          </a:xfrm>
          <a:prstGeom prst="rect">
            <a:avLst/>
          </a:prstGeom>
          <a:noFill/>
        </p:spPr>
        <p:txBody>
          <a:bodyPr wrap="none" rtlCol="0">
            <a:spAutoFit/>
          </a:bodyPr>
          <a:lstStyle/>
          <a:p>
            <a:r>
              <a:rPr lang="en-US" sz="1000" dirty="0">
                <a:solidFill>
                  <a:schemeClr val="tx2">
                    <a:lumMod val="60000"/>
                    <a:lumOff val="40000"/>
                  </a:schemeClr>
                </a:solidFill>
              </a:rPr>
              <a:t>Image source: USDA, CC license CC BY 2.0</a:t>
            </a:r>
          </a:p>
        </p:txBody>
      </p:sp>
      <p:pic>
        <p:nvPicPr>
          <p:cNvPr id="13" name="Picture 12" descr="A close up of a sign&#10;&#10;Description generated with very high confidence">
            <a:extLst>
              <a:ext uri="{FF2B5EF4-FFF2-40B4-BE49-F238E27FC236}">
                <a16:creationId xmlns:a16="http://schemas.microsoft.com/office/drawing/2014/main" id="{1B65E899-7A39-4477-9586-5CBB006AB5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094" y="1901578"/>
            <a:ext cx="4327792" cy="3573234"/>
          </a:xfrm>
          <a:prstGeom prst="rect">
            <a:avLst/>
          </a:prstGeom>
        </p:spPr>
      </p:pic>
      <p:sp>
        <p:nvSpPr>
          <p:cNvPr id="9" name="Arrow: Right 8">
            <a:extLst>
              <a:ext uri="{FF2B5EF4-FFF2-40B4-BE49-F238E27FC236}">
                <a16:creationId xmlns:a16="http://schemas.microsoft.com/office/drawing/2014/main" id="{98294152-5450-4437-925E-01F2D1DE1E8A}"/>
              </a:ext>
            </a:extLst>
          </p:cNvPr>
          <p:cNvSpPr/>
          <p:nvPr/>
        </p:nvSpPr>
        <p:spPr>
          <a:xfrm rot="11672413">
            <a:off x="2735829" y="5794875"/>
            <a:ext cx="1408386" cy="798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5688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7DB24-3DB1-42F2-877C-82AF0C482A62}"/>
              </a:ext>
            </a:extLst>
          </p:cNvPr>
          <p:cNvSpPr>
            <a:spLocks noGrp="1"/>
          </p:cNvSpPr>
          <p:nvPr>
            <p:ph type="title"/>
          </p:nvPr>
        </p:nvSpPr>
        <p:spPr>
          <a:xfrm>
            <a:off x="3766365" y="3812954"/>
            <a:ext cx="4848966" cy="1516014"/>
          </a:xfrm>
        </p:spPr>
        <p:txBody>
          <a:bodyPr vert="horz" lIns="91440" tIns="45720" rIns="91440" bIns="45720" rtlCol="0" anchor="b">
            <a:normAutofit/>
          </a:bodyPr>
          <a:lstStyle/>
          <a:p>
            <a:r>
              <a:rPr lang="en-US" sz="3900" kern="1200">
                <a:solidFill>
                  <a:srgbClr val="FFFFFF"/>
                </a:solidFill>
                <a:latin typeface="+mj-lt"/>
                <a:ea typeface="+mj-ea"/>
                <a:cs typeface="+mj-cs"/>
              </a:rPr>
              <a:t>The Facts about the Nutrition Facts Label</a:t>
            </a:r>
          </a:p>
        </p:txBody>
      </p:sp>
      <p:sp>
        <p:nvSpPr>
          <p:cNvPr id="10" name="Content Placeholder 9">
            <a:extLst>
              <a:ext uri="{FF2B5EF4-FFF2-40B4-BE49-F238E27FC236}">
                <a16:creationId xmlns:a16="http://schemas.microsoft.com/office/drawing/2014/main" id="{229EBFF3-255E-44E9-8128-F984F115260E}"/>
              </a:ext>
            </a:extLst>
          </p:cNvPr>
          <p:cNvSpPr>
            <a:spLocks noGrp="1"/>
          </p:cNvSpPr>
          <p:nvPr>
            <p:ph idx="1"/>
          </p:nvPr>
        </p:nvSpPr>
        <p:spPr>
          <a:xfrm>
            <a:off x="3766365" y="5550568"/>
            <a:ext cx="4848965" cy="602551"/>
          </a:xfrm>
        </p:spPr>
        <p:txBody>
          <a:bodyPr vert="horz" lIns="91440" tIns="45720" rIns="91440" bIns="45720" rtlCol="0">
            <a:normAutofit fontScale="92500"/>
          </a:bodyPr>
          <a:lstStyle/>
          <a:p>
            <a:pPr marL="0" indent="0">
              <a:buNone/>
            </a:pPr>
            <a:r>
              <a:rPr lang="en-US" kern="1200" dirty="0">
                <a:solidFill>
                  <a:srgbClr val="80B4EF"/>
                </a:solidFill>
                <a:latin typeface="+mn-lt"/>
                <a:ea typeface="+mn-ea"/>
                <a:cs typeface="+mn-cs"/>
              </a:rPr>
              <a:t>Interpreting the Updated Labels</a:t>
            </a:r>
          </a:p>
        </p:txBody>
      </p:sp>
      <p:cxnSp>
        <p:nvCxnSpPr>
          <p:cNvPr id="24" name="Straight Connector 23">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marketplace, scene, building&#10;&#10;Description automatically generated">
            <a:extLst>
              <a:ext uri="{FF2B5EF4-FFF2-40B4-BE49-F238E27FC236}">
                <a16:creationId xmlns:a16="http://schemas.microsoft.com/office/drawing/2014/main" id="{C0440913-64D7-4551-A11E-B9729ACA27BD}"/>
              </a:ext>
            </a:extLst>
          </p:cNvPr>
          <p:cNvPicPr>
            <a:picLocks noChangeAspect="1"/>
          </p:cNvPicPr>
          <p:nvPr/>
        </p:nvPicPr>
        <p:blipFill rotWithShape="1">
          <a:blip r:embed="rId3">
            <a:extLst>
              <a:ext uri="{28A0092B-C50C-407E-A947-70E740481C1C}">
                <a14:useLocalDpi xmlns:a14="http://schemas.microsoft.com/office/drawing/2010/main" val="0"/>
              </a:ext>
            </a:extLst>
          </a:blip>
          <a:srcRect t="4181"/>
          <a:stretch/>
        </p:blipFill>
        <p:spPr>
          <a:xfrm>
            <a:off x="3490722" y="299363"/>
            <a:ext cx="5412813" cy="3008188"/>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32B46132-EA1B-45AA-86A6-AF7E2BFCD96F}"/>
              </a:ext>
            </a:extLst>
          </p:cNvPr>
          <p:cNvPicPr>
            <a:picLocks noChangeAspect="1"/>
          </p:cNvPicPr>
          <p:nvPr/>
        </p:nvPicPr>
        <p:blipFill rotWithShape="1">
          <a:blip r:embed="rId4">
            <a:extLst>
              <a:ext uri="{28A0092B-C50C-407E-A947-70E740481C1C}">
                <a14:useLocalDpi xmlns:a14="http://schemas.microsoft.com/office/drawing/2010/main" val="0"/>
              </a:ext>
            </a:extLst>
          </a:blip>
          <a:srcRect b="945"/>
          <a:stretch/>
        </p:blipFill>
        <p:spPr>
          <a:xfrm>
            <a:off x="117763" y="288746"/>
            <a:ext cx="3309161" cy="6242222"/>
          </a:xfrm>
          <a:prstGeom prst="rect">
            <a:avLst/>
          </a:prstGeom>
        </p:spPr>
      </p:pic>
      <p:pic>
        <p:nvPicPr>
          <p:cNvPr id="14" name="Picture 13">
            <a:extLst>
              <a:ext uri="{FF2B5EF4-FFF2-40B4-BE49-F238E27FC236}">
                <a16:creationId xmlns:a16="http://schemas.microsoft.com/office/drawing/2014/main" id="{062C1C0D-6B9D-4BB8-9F4A-E9B9D41C267F}"/>
              </a:ext>
            </a:extLst>
          </p:cNvPr>
          <p:cNvPicPr>
            <a:picLocks noChangeAspect="1"/>
          </p:cNvPicPr>
          <p:nvPr/>
        </p:nvPicPr>
        <p:blipFill>
          <a:blip r:embed="rId5"/>
          <a:stretch>
            <a:fillRect/>
          </a:stretch>
        </p:blipFill>
        <p:spPr>
          <a:xfrm>
            <a:off x="8038357" y="5942097"/>
            <a:ext cx="1105643" cy="903780"/>
          </a:xfrm>
          <a:prstGeom prst="rect">
            <a:avLst/>
          </a:prstGeom>
        </p:spPr>
      </p:pic>
      <p:sp>
        <p:nvSpPr>
          <p:cNvPr id="9" name="TextBox 8">
            <a:extLst>
              <a:ext uri="{FF2B5EF4-FFF2-40B4-BE49-F238E27FC236}">
                <a16:creationId xmlns:a16="http://schemas.microsoft.com/office/drawing/2014/main" id="{A0B0D4B7-F0F1-4340-8305-37C76891CAFB}"/>
              </a:ext>
            </a:extLst>
          </p:cNvPr>
          <p:cNvSpPr txBox="1"/>
          <p:nvPr/>
        </p:nvSpPr>
        <p:spPr>
          <a:xfrm>
            <a:off x="2660713" y="6576291"/>
            <a:ext cx="3530134" cy="246221"/>
          </a:xfrm>
          <a:prstGeom prst="rect">
            <a:avLst/>
          </a:prstGeom>
          <a:noFill/>
        </p:spPr>
        <p:txBody>
          <a:bodyPr wrap="none" rtlCol="0">
            <a:spAutoFit/>
          </a:bodyPr>
          <a:lstStyle/>
          <a:p>
            <a:r>
              <a:rPr lang="en-US" sz="1000" dirty="0">
                <a:solidFill>
                  <a:schemeClr val="bg1">
                    <a:lumMod val="50000"/>
                  </a:schemeClr>
                </a:solidFill>
              </a:rPr>
              <a:t>Image source: Label, FDA and grocery store, Pixabay.com</a:t>
            </a:r>
          </a:p>
        </p:txBody>
      </p:sp>
    </p:spTree>
    <p:extLst>
      <p:ext uri="{BB962C8B-B14F-4D97-AF65-F5344CB8AC3E}">
        <p14:creationId xmlns:p14="http://schemas.microsoft.com/office/powerpoint/2010/main" val="2840291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3007" r="2403" b="1768"/>
          <a:stretch/>
        </p:blipFill>
        <p:spPr>
          <a:xfrm>
            <a:off x="1722425" y="1431660"/>
            <a:ext cx="5307026" cy="5286641"/>
          </a:xfrm>
          <a:prstGeom prst="rect">
            <a:avLst/>
          </a:prstGeom>
        </p:spPr>
      </p:pic>
      <p:sp>
        <p:nvSpPr>
          <p:cNvPr id="6" name="Rectangle 5"/>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Nutrition Facts Label </a:t>
            </a:r>
          </a:p>
        </p:txBody>
      </p:sp>
      <p:grpSp>
        <p:nvGrpSpPr>
          <p:cNvPr id="3" name="Group 2">
            <a:extLst>
              <a:ext uri="{FF2B5EF4-FFF2-40B4-BE49-F238E27FC236}">
                <a16:creationId xmlns:a16="http://schemas.microsoft.com/office/drawing/2014/main" id="{10A907E4-6510-4316-9A9A-B30228176191}"/>
              </a:ext>
            </a:extLst>
          </p:cNvPr>
          <p:cNvGrpSpPr/>
          <p:nvPr/>
        </p:nvGrpSpPr>
        <p:grpSpPr>
          <a:xfrm>
            <a:off x="71356" y="1700128"/>
            <a:ext cx="9072644" cy="5157872"/>
            <a:chOff x="71356" y="1700128"/>
            <a:chExt cx="9072644" cy="5157872"/>
          </a:xfrm>
        </p:grpSpPr>
        <p:sp>
          <p:nvSpPr>
            <p:cNvPr id="5" name="Rectangle 4"/>
            <p:cNvSpPr/>
            <p:nvPr/>
          </p:nvSpPr>
          <p:spPr>
            <a:xfrm>
              <a:off x="3219680" y="1700128"/>
              <a:ext cx="4572000" cy="314638"/>
            </a:xfrm>
            <a:prstGeom prst="rect">
              <a:avLst/>
            </a:prstGeom>
          </p:spPr>
          <p:txBody>
            <a:bodyPr>
              <a:spAutoFit/>
            </a:bodyPr>
            <a:lstStyle/>
            <a:p>
              <a:pPr marL="342900">
                <a:lnSpc>
                  <a:spcPct val="107000"/>
                </a:lnSpc>
                <a:spcAft>
                  <a:spcPts val="600"/>
                </a:spcAft>
              </a:pPr>
              <a:r>
                <a:rPr lang="en-US" sz="1350" dirty="0">
                  <a:latin typeface="Arial Black" panose="020B0A04020102020204" pitchFamily="34" charset="0"/>
                  <a:ea typeface="Calibri" panose="020F0502020204030204" pitchFamily="34" charset="0"/>
                  <a:cs typeface="Times New Roman" panose="02020603050405020304" pitchFamily="18" charset="0"/>
                </a:rPr>
                <a:t> </a:t>
              </a:r>
            </a:p>
          </p:txBody>
        </p:sp>
        <p:pic>
          <p:nvPicPr>
            <p:cNvPr id="10" name="Picture 9"/>
            <p:cNvPicPr>
              <a:picLocks noChangeAspect="1"/>
            </p:cNvPicPr>
            <p:nvPr/>
          </p:nvPicPr>
          <p:blipFill>
            <a:blip r:embed="rId4"/>
            <a:stretch>
              <a:fillRect/>
            </a:stretch>
          </p:blipFill>
          <p:spPr>
            <a:xfrm>
              <a:off x="8038357" y="5956901"/>
              <a:ext cx="1105643" cy="901099"/>
            </a:xfrm>
            <a:prstGeom prst="rect">
              <a:avLst/>
            </a:prstGeom>
          </p:spPr>
        </p:pic>
        <p:sp>
          <p:nvSpPr>
            <p:cNvPr id="7" name="TextBox 6">
              <a:extLst>
                <a:ext uri="{FF2B5EF4-FFF2-40B4-BE49-F238E27FC236}">
                  <a16:creationId xmlns:a16="http://schemas.microsoft.com/office/drawing/2014/main" id="{312A0031-4017-401B-B7F0-4871F9D3A75E}"/>
                </a:ext>
              </a:extLst>
            </p:cNvPr>
            <p:cNvSpPr txBox="1"/>
            <p:nvPr/>
          </p:nvSpPr>
          <p:spPr>
            <a:xfrm>
              <a:off x="71356" y="6584173"/>
              <a:ext cx="1284326" cy="246221"/>
            </a:xfrm>
            <a:prstGeom prst="rect">
              <a:avLst/>
            </a:prstGeom>
            <a:noFill/>
          </p:spPr>
          <p:txBody>
            <a:bodyPr wrap="none" rtlCol="0">
              <a:spAutoFit/>
            </a:bodyPr>
            <a:lstStyle/>
            <a:p>
              <a:r>
                <a:rPr lang="en-US" sz="1000" dirty="0">
                  <a:solidFill>
                    <a:schemeClr val="bg1">
                      <a:lumMod val="50000"/>
                    </a:schemeClr>
                  </a:solidFill>
                </a:rPr>
                <a:t>Image source: FDA</a:t>
              </a:r>
            </a:p>
          </p:txBody>
        </p:sp>
        <p:sp>
          <p:nvSpPr>
            <p:cNvPr id="11" name="Oval 10">
              <a:extLst>
                <a:ext uri="{FF2B5EF4-FFF2-40B4-BE49-F238E27FC236}">
                  <a16:creationId xmlns:a16="http://schemas.microsoft.com/office/drawing/2014/main" id="{6C8C670F-B5A5-465B-BBB9-9B3D8A53F7D8}"/>
                </a:ext>
              </a:extLst>
            </p:cNvPr>
            <p:cNvSpPr/>
            <p:nvPr/>
          </p:nvSpPr>
          <p:spPr>
            <a:xfrm>
              <a:off x="7087833" y="2252250"/>
              <a:ext cx="567311" cy="56731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t>1</a:t>
              </a:r>
            </a:p>
          </p:txBody>
        </p:sp>
        <p:sp>
          <p:nvSpPr>
            <p:cNvPr id="12" name="Oval 11">
              <a:extLst>
                <a:ext uri="{FF2B5EF4-FFF2-40B4-BE49-F238E27FC236}">
                  <a16:creationId xmlns:a16="http://schemas.microsoft.com/office/drawing/2014/main" id="{F0A2DF70-9B64-4D44-B126-0B36F1935DEF}"/>
                </a:ext>
              </a:extLst>
            </p:cNvPr>
            <p:cNvSpPr/>
            <p:nvPr/>
          </p:nvSpPr>
          <p:spPr>
            <a:xfrm>
              <a:off x="7698712" y="2252250"/>
              <a:ext cx="567311" cy="56731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t>2</a:t>
              </a:r>
            </a:p>
          </p:txBody>
        </p:sp>
        <p:sp>
          <p:nvSpPr>
            <p:cNvPr id="13" name="Oval 12">
              <a:extLst>
                <a:ext uri="{FF2B5EF4-FFF2-40B4-BE49-F238E27FC236}">
                  <a16:creationId xmlns:a16="http://schemas.microsoft.com/office/drawing/2014/main" id="{4FB992BB-1393-480E-8FDC-44B2B732086B}"/>
                </a:ext>
              </a:extLst>
            </p:cNvPr>
            <p:cNvSpPr/>
            <p:nvPr/>
          </p:nvSpPr>
          <p:spPr>
            <a:xfrm>
              <a:off x="7097667" y="3429000"/>
              <a:ext cx="567311" cy="56731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t>3</a:t>
              </a:r>
            </a:p>
          </p:txBody>
        </p:sp>
        <p:sp>
          <p:nvSpPr>
            <p:cNvPr id="14" name="Oval 13">
              <a:extLst>
                <a:ext uri="{FF2B5EF4-FFF2-40B4-BE49-F238E27FC236}">
                  <a16:creationId xmlns:a16="http://schemas.microsoft.com/office/drawing/2014/main" id="{821253CF-B4A8-49B7-A98C-68EC974CD95E}"/>
                </a:ext>
              </a:extLst>
            </p:cNvPr>
            <p:cNvSpPr/>
            <p:nvPr/>
          </p:nvSpPr>
          <p:spPr>
            <a:xfrm>
              <a:off x="7111197" y="4485275"/>
              <a:ext cx="567311" cy="56731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t>4</a:t>
              </a:r>
            </a:p>
          </p:txBody>
        </p:sp>
        <p:sp>
          <p:nvSpPr>
            <p:cNvPr id="15" name="Oval 14">
              <a:extLst>
                <a:ext uri="{FF2B5EF4-FFF2-40B4-BE49-F238E27FC236}">
                  <a16:creationId xmlns:a16="http://schemas.microsoft.com/office/drawing/2014/main" id="{C1446A47-937B-413D-8C62-9559E29EA55A}"/>
                </a:ext>
              </a:extLst>
            </p:cNvPr>
            <p:cNvSpPr/>
            <p:nvPr/>
          </p:nvSpPr>
          <p:spPr>
            <a:xfrm>
              <a:off x="7113165" y="5410545"/>
              <a:ext cx="567311" cy="56731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t>5</a:t>
              </a:r>
            </a:p>
          </p:txBody>
        </p:sp>
        <p:sp>
          <p:nvSpPr>
            <p:cNvPr id="16" name="Oval 15">
              <a:extLst>
                <a:ext uri="{FF2B5EF4-FFF2-40B4-BE49-F238E27FC236}">
                  <a16:creationId xmlns:a16="http://schemas.microsoft.com/office/drawing/2014/main" id="{7E683C09-F35F-4106-9C44-1EE51E6046BF}"/>
                </a:ext>
              </a:extLst>
            </p:cNvPr>
            <p:cNvSpPr/>
            <p:nvPr/>
          </p:nvSpPr>
          <p:spPr>
            <a:xfrm>
              <a:off x="8257413" y="4440354"/>
              <a:ext cx="567311" cy="56731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t>6</a:t>
              </a:r>
            </a:p>
          </p:txBody>
        </p:sp>
        <p:sp>
          <p:nvSpPr>
            <p:cNvPr id="2" name="Right Brace 1">
              <a:extLst>
                <a:ext uri="{FF2B5EF4-FFF2-40B4-BE49-F238E27FC236}">
                  <a16:creationId xmlns:a16="http://schemas.microsoft.com/office/drawing/2014/main" id="{E39A60C2-CDB1-45CA-A567-6A742627D6DE}"/>
                </a:ext>
              </a:extLst>
            </p:cNvPr>
            <p:cNvSpPr/>
            <p:nvPr/>
          </p:nvSpPr>
          <p:spPr>
            <a:xfrm>
              <a:off x="7791680" y="3428998"/>
              <a:ext cx="365857" cy="2677333"/>
            </a:xfrm>
            <a:prstGeom prst="righ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061452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19680" y="1700128"/>
            <a:ext cx="4572000" cy="314638"/>
          </a:xfrm>
          <a:prstGeom prst="rect">
            <a:avLst/>
          </a:prstGeom>
        </p:spPr>
        <p:txBody>
          <a:bodyPr>
            <a:spAutoFit/>
          </a:bodyPr>
          <a:lstStyle/>
          <a:p>
            <a:pPr marL="342900">
              <a:lnSpc>
                <a:spcPct val="107000"/>
              </a:lnSpc>
              <a:spcAft>
                <a:spcPts val="600"/>
              </a:spcAft>
            </a:pPr>
            <a:r>
              <a:rPr lang="en-US" sz="1350" dirty="0">
                <a:latin typeface="Arial Black" panose="020B0A04020102020204" pitchFamily="34" charset="0"/>
                <a:ea typeface="Calibri" panose="020F0502020204030204" pitchFamily="34" charset="0"/>
                <a:cs typeface="Times New Roman" panose="02020603050405020304" pitchFamily="18" charset="0"/>
              </a:rPr>
              <a:t> </a:t>
            </a:r>
          </a:p>
        </p:txBody>
      </p:sp>
      <p:sp>
        <p:nvSpPr>
          <p:cNvPr id="8" name="Title 1"/>
          <p:cNvSpPr txBox="1">
            <a:spLocks/>
          </p:cNvSpPr>
          <p:nvPr/>
        </p:nvSpPr>
        <p:spPr>
          <a:xfrm>
            <a:off x="289040" y="2070103"/>
            <a:ext cx="2641600" cy="2529923"/>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Nutrition Facts Label Changes</a:t>
            </a:r>
          </a:p>
        </p:txBody>
      </p:sp>
      <p:sp>
        <p:nvSpPr>
          <p:cNvPr id="6" name="Rectangle 5"/>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Nutrition Facts Label Changes</a:t>
            </a:r>
          </a:p>
        </p:txBody>
      </p:sp>
      <p:pic>
        <p:nvPicPr>
          <p:cNvPr id="10" name="Picture 9"/>
          <p:cNvPicPr>
            <a:picLocks noChangeAspect="1"/>
          </p:cNvPicPr>
          <p:nvPr/>
        </p:nvPicPr>
        <p:blipFill>
          <a:blip r:embed="rId3"/>
          <a:stretch>
            <a:fillRect/>
          </a:stretch>
        </p:blipFill>
        <p:spPr>
          <a:xfrm>
            <a:off x="8038357" y="5956901"/>
            <a:ext cx="1105643" cy="901099"/>
          </a:xfrm>
          <a:prstGeom prst="rect">
            <a:avLst/>
          </a:prstGeom>
        </p:spPr>
      </p:pic>
      <p:sp>
        <p:nvSpPr>
          <p:cNvPr id="7" name="TextBox 6">
            <a:extLst>
              <a:ext uri="{FF2B5EF4-FFF2-40B4-BE49-F238E27FC236}">
                <a16:creationId xmlns:a16="http://schemas.microsoft.com/office/drawing/2014/main" id="{312A0031-4017-401B-B7F0-4871F9D3A75E}"/>
              </a:ext>
            </a:extLst>
          </p:cNvPr>
          <p:cNvSpPr txBox="1"/>
          <p:nvPr/>
        </p:nvSpPr>
        <p:spPr>
          <a:xfrm>
            <a:off x="-24575" y="6583104"/>
            <a:ext cx="1284326" cy="246221"/>
          </a:xfrm>
          <a:prstGeom prst="rect">
            <a:avLst/>
          </a:prstGeom>
          <a:noFill/>
        </p:spPr>
        <p:txBody>
          <a:bodyPr wrap="none" rtlCol="0">
            <a:spAutoFit/>
          </a:bodyPr>
          <a:lstStyle/>
          <a:p>
            <a:r>
              <a:rPr lang="en-US" sz="1000" dirty="0">
                <a:solidFill>
                  <a:schemeClr val="bg1">
                    <a:lumMod val="50000"/>
                  </a:schemeClr>
                </a:solidFill>
              </a:rPr>
              <a:t>Image source: FDA</a:t>
            </a:r>
          </a:p>
        </p:txBody>
      </p:sp>
      <p:pic>
        <p:nvPicPr>
          <p:cNvPr id="2" name="Picture 1">
            <a:extLst>
              <a:ext uri="{FF2B5EF4-FFF2-40B4-BE49-F238E27FC236}">
                <a16:creationId xmlns:a16="http://schemas.microsoft.com/office/drawing/2014/main" id="{8C084824-D0D9-48DA-9DAF-161E00865A76}"/>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contrast="-40000"/>
                    </a14:imgEffect>
                  </a14:imgLayer>
                </a14:imgProps>
              </a:ext>
            </a:extLst>
          </a:blip>
          <a:srcRect t="19744"/>
          <a:stretch/>
        </p:blipFill>
        <p:spPr>
          <a:xfrm>
            <a:off x="1259751" y="1450535"/>
            <a:ext cx="6624499" cy="5208565"/>
          </a:xfrm>
          <a:prstGeom prst="rect">
            <a:avLst/>
          </a:prstGeom>
        </p:spPr>
      </p:pic>
    </p:spTree>
    <p:extLst>
      <p:ext uri="{BB962C8B-B14F-4D97-AF65-F5344CB8AC3E}">
        <p14:creationId xmlns:p14="http://schemas.microsoft.com/office/powerpoint/2010/main" val="4136874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2814868" y="1213041"/>
          <a:ext cx="5819545"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219680" y="1700128"/>
            <a:ext cx="4572000" cy="314638"/>
          </a:xfrm>
          <a:prstGeom prst="rect">
            <a:avLst/>
          </a:prstGeom>
        </p:spPr>
        <p:txBody>
          <a:bodyPr>
            <a:spAutoFit/>
          </a:bodyPr>
          <a:lstStyle/>
          <a:p>
            <a:pPr marL="342900">
              <a:lnSpc>
                <a:spcPct val="107000"/>
              </a:lnSpc>
              <a:spcAft>
                <a:spcPts val="600"/>
              </a:spcAft>
            </a:pPr>
            <a:r>
              <a:rPr lang="en-US" sz="1350" dirty="0">
                <a:latin typeface="Arial Black" panose="020B0A04020102020204" pitchFamily="34" charset="0"/>
                <a:ea typeface="Calibri" panose="020F0502020204030204" pitchFamily="34" charset="0"/>
                <a:cs typeface="Times New Roman" panose="02020603050405020304" pitchFamily="18" charset="0"/>
              </a:rPr>
              <a:t> </a:t>
            </a:r>
          </a:p>
        </p:txBody>
      </p:sp>
      <p:sp>
        <p:nvSpPr>
          <p:cNvPr id="6" name="Rectangle 5"/>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a:buFont typeface="Arial" panose="020B0604020202020204" pitchFamily="34" charset="0"/>
              <a:buChar char="•"/>
            </a:pPr>
            <a:endParaRPr lang="en-US" sz="2800" dirty="0"/>
          </a:p>
          <a:p>
            <a:pPr marL="742950" lvl="1" indent="-285750">
              <a:buFont typeface="Arial" panose="020B0604020202020204" pitchFamily="34" charset="0"/>
              <a:buChar char="•"/>
            </a:pPr>
            <a:endParaRPr lang="en-US" sz="2800" dirty="0"/>
          </a:p>
          <a:p>
            <a:pPr marL="742950" lvl="1" indent="-285750">
              <a:buFont typeface="Arial" panose="020B0604020202020204" pitchFamily="34" charset="0"/>
              <a:buChar char="•"/>
            </a:pPr>
            <a:endParaRPr lang="en-US" sz="2800" dirty="0"/>
          </a:p>
          <a:p>
            <a:pPr marL="742950" lvl="1" indent="-285750">
              <a:buFont typeface="Arial" panose="020B0604020202020204" pitchFamily="34" charset="0"/>
              <a:buChar char="•"/>
            </a:pPr>
            <a:endParaRPr lang="en-US" sz="2800" dirty="0"/>
          </a:p>
          <a:p>
            <a:pPr marL="742950" lvl="1" indent="-285750">
              <a:buFont typeface="Arial" panose="020B0604020202020204" pitchFamily="34" charset="0"/>
              <a:buChar char="•"/>
            </a:pPr>
            <a:r>
              <a:rPr lang="en-US" sz="2800" dirty="0"/>
              <a:t>New science is available to help consumers make decisions about food</a:t>
            </a:r>
            <a:br>
              <a:rPr lang="en-US" sz="2800" dirty="0"/>
            </a:br>
            <a:endParaRPr lang="en-US" sz="2800" dirty="0"/>
          </a:p>
          <a:p>
            <a:pPr marL="742950" lvl="1" indent="-285750">
              <a:buFont typeface="Arial" panose="020B0604020202020204" pitchFamily="34" charset="0"/>
              <a:buChar char="•"/>
            </a:pPr>
            <a:r>
              <a:rPr lang="en-US" sz="2800" dirty="0"/>
              <a:t>Daily values updated to the 2015-2020 Dietary Guidelines</a:t>
            </a:r>
          </a:p>
          <a:p>
            <a:pPr lvl="1"/>
            <a:r>
              <a:rPr lang="en-US" sz="2800" b="1" dirty="0"/>
              <a:t> </a:t>
            </a:r>
            <a:endParaRPr lang="en-US" sz="2800" dirty="0"/>
          </a:p>
          <a:p>
            <a:endParaRPr lang="en-US" dirty="0"/>
          </a:p>
        </p:txBody>
      </p:sp>
      <p:sp>
        <p:nvSpPr>
          <p:cNvPr id="7" name="Title 1"/>
          <p:cNvSpPr>
            <a:spLocks noGrp="1"/>
          </p:cNvSpPr>
          <p:nvPr>
            <p:ph type="title"/>
          </p:nvPr>
        </p:nvSpPr>
        <p:spPr>
          <a:xfrm>
            <a:off x="519662" y="241189"/>
            <a:ext cx="2898321" cy="1325563"/>
          </a:xfrm>
          <a:prstGeom prst="rect">
            <a:avLst/>
          </a:prstGeom>
        </p:spPr>
        <p:txBody>
          <a:bodyPr>
            <a:noAutofit/>
          </a:bodyPr>
          <a:lstStyle/>
          <a:p>
            <a:r>
              <a:rPr lang="en-US" b="1" dirty="0">
                <a:solidFill>
                  <a:schemeClr val="bg1"/>
                </a:solidFill>
              </a:rPr>
              <a:t>WHY the changes?</a:t>
            </a:r>
          </a:p>
        </p:txBody>
      </p:sp>
      <p:pic>
        <p:nvPicPr>
          <p:cNvPr id="10" name="Picture 9"/>
          <p:cNvPicPr>
            <a:picLocks noChangeAspect="1"/>
          </p:cNvPicPr>
          <p:nvPr/>
        </p:nvPicPr>
        <p:blipFill>
          <a:blip r:embed="rId8"/>
          <a:stretch>
            <a:fillRect/>
          </a:stretch>
        </p:blipFill>
        <p:spPr>
          <a:xfrm>
            <a:off x="8038357" y="5956901"/>
            <a:ext cx="1105643" cy="901099"/>
          </a:xfrm>
          <a:prstGeom prst="rect">
            <a:avLst/>
          </a:prstGeom>
        </p:spPr>
      </p:pic>
    </p:spTree>
    <p:extLst>
      <p:ext uri="{BB962C8B-B14F-4D97-AF65-F5344CB8AC3E}">
        <p14:creationId xmlns:p14="http://schemas.microsoft.com/office/powerpoint/2010/main" val="2898848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E5BD81-D0BF-49B5-A19D-D9A6D352FB62}"/>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Serving Size Changes</a:t>
            </a:r>
          </a:p>
        </p:txBody>
      </p:sp>
      <p:pic>
        <p:nvPicPr>
          <p:cNvPr id="8" name="Picture 7">
            <a:extLst>
              <a:ext uri="{FF2B5EF4-FFF2-40B4-BE49-F238E27FC236}">
                <a16:creationId xmlns:a16="http://schemas.microsoft.com/office/drawing/2014/main" id="{3E72DF34-DA66-4156-9D23-FFD35CA53D5C}"/>
              </a:ext>
            </a:extLst>
          </p:cNvPr>
          <p:cNvPicPr>
            <a:picLocks noChangeAspect="1"/>
          </p:cNvPicPr>
          <p:nvPr/>
        </p:nvPicPr>
        <p:blipFill>
          <a:blip r:embed="rId3"/>
          <a:stretch>
            <a:fillRect/>
          </a:stretch>
        </p:blipFill>
        <p:spPr>
          <a:xfrm>
            <a:off x="892884" y="1461224"/>
            <a:ext cx="7610755" cy="5119341"/>
          </a:xfrm>
          <a:prstGeom prst="rect">
            <a:avLst/>
          </a:prstGeom>
        </p:spPr>
      </p:pic>
      <p:sp>
        <p:nvSpPr>
          <p:cNvPr id="9" name="TextBox 8">
            <a:extLst>
              <a:ext uri="{FF2B5EF4-FFF2-40B4-BE49-F238E27FC236}">
                <a16:creationId xmlns:a16="http://schemas.microsoft.com/office/drawing/2014/main" id="{68F58FB2-7A37-4A91-A671-C2B3171D172D}"/>
              </a:ext>
            </a:extLst>
          </p:cNvPr>
          <p:cNvSpPr txBox="1"/>
          <p:nvPr/>
        </p:nvSpPr>
        <p:spPr>
          <a:xfrm>
            <a:off x="1" y="6609723"/>
            <a:ext cx="1284326" cy="246221"/>
          </a:xfrm>
          <a:prstGeom prst="rect">
            <a:avLst/>
          </a:prstGeom>
          <a:noFill/>
        </p:spPr>
        <p:txBody>
          <a:bodyPr wrap="none" rtlCol="0">
            <a:spAutoFit/>
          </a:bodyPr>
          <a:lstStyle/>
          <a:p>
            <a:r>
              <a:rPr lang="en-US" sz="1000" dirty="0">
                <a:solidFill>
                  <a:schemeClr val="bg1">
                    <a:lumMod val="50000"/>
                  </a:schemeClr>
                </a:solidFill>
              </a:rPr>
              <a:t>Image source: FDA</a:t>
            </a:r>
          </a:p>
        </p:txBody>
      </p:sp>
      <p:pic>
        <p:nvPicPr>
          <p:cNvPr id="5" name="Picture 4">
            <a:extLst>
              <a:ext uri="{FF2B5EF4-FFF2-40B4-BE49-F238E27FC236}">
                <a16:creationId xmlns:a16="http://schemas.microsoft.com/office/drawing/2014/main" id="{8B634E4F-6A95-41F2-BB69-40908D2D33D2}"/>
              </a:ext>
            </a:extLst>
          </p:cNvPr>
          <p:cNvPicPr>
            <a:picLocks noChangeAspect="1"/>
          </p:cNvPicPr>
          <p:nvPr/>
        </p:nvPicPr>
        <p:blipFill>
          <a:blip r:embed="rId4"/>
          <a:stretch>
            <a:fillRect/>
          </a:stretch>
        </p:blipFill>
        <p:spPr>
          <a:xfrm>
            <a:off x="8038357" y="5963365"/>
            <a:ext cx="1105643" cy="903780"/>
          </a:xfrm>
          <a:prstGeom prst="rect">
            <a:avLst/>
          </a:prstGeom>
        </p:spPr>
      </p:pic>
    </p:spTree>
    <p:extLst>
      <p:ext uri="{BB962C8B-B14F-4D97-AF65-F5344CB8AC3E}">
        <p14:creationId xmlns:p14="http://schemas.microsoft.com/office/powerpoint/2010/main" val="3022015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E5BD81-D0BF-49B5-A19D-D9A6D352FB62}"/>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Labeling Single-Serving Packages </a:t>
            </a:r>
          </a:p>
        </p:txBody>
      </p:sp>
      <p:pic>
        <p:nvPicPr>
          <p:cNvPr id="2" name="Picture 1">
            <a:extLst>
              <a:ext uri="{FF2B5EF4-FFF2-40B4-BE49-F238E27FC236}">
                <a16:creationId xmlns:a16="http://schemas.microsoft.com/office/drawing/2014/main" id="{83836281-37B4-4469-AD61-91702AF9E4FD}"/>
              </a:ext>
            </a:extLst>
          </p:cNvPr>
          <p:cNvPicPr>
            <a:picLocks noChangeAspect="1"/>
          </p:cNvPicPr>
          <p:nvPr/>
        </p:nvPicPr>
        <p:blipFill>
          <a:blip r:embed="rId3"/>
          <a:stretch>
            <a:fillRect/>
          </a:stretch>
        </p:blipFill>
        <p:spPr>
          <a:xfrm>
            <a:off x="801904" y="1613647"/>
            <a:ext cx="7327649" cy="4969457"/>
          </a:xfrm>
          <a:prstGeom prst="rect">
            <a:avLst/>
          </a:prstGeom>
        </p:spPr>
      </p:pic>
      <p:sp>
        <p:nvSpPr>
          <p:cNvPr id="5" name="TextBox 4">
            <a:extLst>
              <a:ext uri="{FF2B5EF4-FFF2-40B4-BE49-F238E27FC236}">
                <a16:creationId xmlns:a16="http://schemas.microsoft.com/office/drawing/2014/main" id="{0E787B36-A39F-4F15-A2C3-D206F7399E33}"/>
              </a:ext>
            </a:extLst>
          </p:cNvPr>
          <p:cNvSpPr txBox="1"/>
          <p:nvPr/>
        </p:nvSpPr>
        <p:spPr>
          <a:xfrm>
            <a:off x="-24575" y="6583104"/>
            <a:ext cx="1284326" cy="246221"/>
          </a:xfrm>
          <a:prstGeom prst="rect">
            <a:avLst/>
          </a:prstGeom>
          <a:noFill/>
        </p:spPr>
        <p:txBody>
          <a:bodyPr wrap="none" rtlCol="0">
            <a:spAutoFit/>
          </a:bodyPr>
          <a:lstStyle/>
          <a:p>
            <a:r>
              <a:rPr lang="en-US" sz="1000" dirty="0">
                <a:solidFill>
                  <a:schemeClr val="bg1">
                    <a:lumMod val="50000"/>
                  </a:schemeClr>
                </a:solidFill>
              </a:rPr>
              <a:t>Image source: FDA</a:t>
            </a:r>
          </a:p>
        </p:txBody>
      </p:sp>
      <p:pic>
        <p:nvPicPr>
          <p:cNvPr id="6" name="Picture 5">
            <a:extLst>
              <a:ext uri="{FF2B5EF4-FFF2-40B4-BE49-F238E27FC236}">
                <a16:creationId xmlns:a16="http://schemas.microsoft.com/office/drawing/2014/main" id="{8B634E4F-6A95-41F2-BB69-40908D2D33D2}"/>
              </a:ext>
            </a:extLst>
          </p:cNvPr>
          <p:cNvPicPr>
            <a:picLocks noChangeAspect="1"/>
          </p:cNvPicPr>
          <p:nvPr/>
        </p:nvPicPr>
        <p:blipFill>
          <a:blip r:embed="rId4"/>
          <a:stretch>
            <a:fillRect/>
          </a:stretch>
        </p:blipFill>
        <p:spPr>
          <a:xfrm>
            <a:off x="8038357" y="5963365"/>
            <a:ext cx="1105643" cy="903780"/>
          </a:xfrm>
          <a:prstGeom prst="rect">
            <a:avLst/>
          </a:prstGeom>
        </p:spPr>
      </p:pic>
    </p:spTree>
    <p:extLst>
      <p:ext uri="{BB962C8B-B14F-4D97-AF65-F5344CB8AC3E}">
        <p14:creationId xmlns:p14="http://schemas.microsoft.com/office/powerpoint/2010/main" val="954139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607" y="0"/>
            <a:ext cx="3749674" cy="2168912"/>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15" name="Picture 14" descr="A close up of text on a white background&#10;&#10;Description generated with high confidence">
            <a:extLst>
              <a:ext uri="{FF2B5EF4-FFF2-40B4-BE49-F238E27FC236}">
                <a16:creationId xmlns:a16="http://schemas.microsoft.com/office/drawing/2014/main" id="{44D1321F-5923-479A-B188-75B63412245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8813" r="1" b="13333"/>
          <a:stretch/>
        </p:blipFill>
        <p:spPr>
          <a:xfrm>
            <a:off x="293068" y="10"/>
            <a:ext cx="3458751" cy="2019612"/>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sp>
        <p:nvSpPr>
          <p:cNvPr id="26" name="Freeform: Shape 25">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06164"/>
            <a:ext cx="2798064" cy="3551837"/>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11" name="Picture 10" descr="A close up of food&#10;&#10;Description generated with high confidence">
            <a:extLst>
              <a:ext uri="{FF2B5EF4-FFF2-40B4-BE49-F238E27FC236}">
                <a16:creationId xmlns:a16="http://schemas.microsoft.com/office/drawing/2014/main" id="{9C5E75A0-398F-4CB4-9903-AEC61B54DC1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21205" b="-1"/>
          <a:stretch/>
        </p:blipFill>
        <p:spPr>
          <a:xfrm>
            <a:off x="20" y="3430749"/>
            <a:ext cx="2673459" cy="3427251"/>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28" name="Oval 27">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8436" y="1135543"/>
            <a:ext cx="2679072" cy="267907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0" name="Freeform: Shape 29">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0420" y="-1"/>
            <a:ext cx="2983580" cy="3079565"/>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dirty="0">
              <a:solidFill>
                <a:prstClr val="white"/>
              </a:solidFill>
              <a:latin typeface="Calibri" panose="020F0502020204030204"/>
            </a:endParaRPr>
          </a:p>
        </p:txBody>
      </p:sp>
      <p:pic>
        <p:nvPicPr>
          <p:cNvPr id="5" name="Picture 4" descr="A picture containing green, indoor&#10;&#10;Description generated with high confidence">
            <a:extLst>
              <a:ext uri="{FF2B5EF4-FFF2-40B4-BE49-F238E27FC236}">
                <a16:creationId xmlns:a16="http://schemas.microsoft.com/office/drawing/2014/main" id="{700B4F4A-8609-45B9-BB02-A2A61D985A0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4372" r="7189" b="-4"/>
          <a:stretch/>
        </p:blipFill>
        <p:spPr>
          <a:xfrm>
            <a:off x="6304587" y="10"/>
            <a:ext cx="2839413" cy="2935390"/>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32" name="Freeform: Shape 31">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9497" y="4645063"/>
            <a:ext cx="2244502" cy="2212937"/>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19" name="Picture 18" descr="A picture containing text, bottle, container&#10;&#10;Description generated with high confidence">
            <a:extLst>
              <a:ext uri="{FF2B5EF4-FFF2-40B4-BE49-F238E27FC236}">
                <a16:creationId xmlns:a16="http://schemas.microsoft.com/office/drawing/2014/main" id="{8629164B-5D78-4812-98A9-88140D26887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1456" r="12415" b="4"/>
          <a:stretch/>
        </p:blipFill>
        <p:spPr>
          <a:xfrm>
            <a:off x="7022425" y="4767991"/>
            <a:ext cx="2121574" cy="2090009"/>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
        <p:nvSpPr>
          <p:cNvPr id="12" name="Rectangle 11">
            <a:extLst>
              <a:ext uri="{FF2B5EF4-FFF2-40B4-BE49-F238E27FC236}">
                <a16:creationId xmlns:a16="http://schemas.microsoft.com/office/drawing/2014/main" id="{043869CA-E67F-4894-BC20-91B2AEC10250}"/>
              </a:ext>
            </a:extLst>
          </p:cNvPr>
          <p:cNvSpPr/>
          <p:nvPr/>
        </p:nvSpPr>
        <p:spPr>
          <a:xfrm>
            <a:off x="3093950" y="1668244"/>
            <a:ext cx="4572000" cy="314638"/>
          </a:xfrm>
          <a:prstGeom prst="rect">
            <a:avLst/>
          </a:prstGeom>
        </p:spPr>
        <p:txBody>
          <a:bodyPr>
            <a:spAutoFit/>
          </a:bodyPr>
          <a:lstStyle/>
          <a:p>
            <a:pPr marL="342900">
              <a:lnSpc>
                <a:spcPct val="107000"/>
              </a:lnSpc>
              <a:spcAft>
                <a:spcPts val="600"/>
              </a:spcAft>
            </a:pPr>
            <a:r>
              <a:rPr lang="en-US" sz="1350" dirty="0">
                <a:latin typeface="Arial Black" panose="020B0A04020102020204" pitchFamily="34" charset="0"/>
                <a:ea typeface="Calibri" panose="020F0502020204030204" pitchFamily="34" charset="0"/>
                <a:cs typeface="Times New Roman" panose="02020603050405020304" pitchFamily="18" charset="0"/>
              </a:rPr>
              <a:t> </a:t>
            </a:r>
          </a:p>
        </p:txBody>
      </p:sp>
      <p:pic>
        <p:nvPicPr>
          <p:cNvPr id="13" name="Picture 12">
            <a:extLst>
              <a:ext uri="{FF2B5EF4-FFF2-40B4-BE49-F238E27FC236}">
                <a16:creationId xmlns:a16="http://schemas.microsoft.com/office/drawing/2014/main" id="{99019836-BCBE-481A-A277-11E729574831}"/>
              </a:ext>
            </a:extLst>
          </p:cNvPr>
          <p:cNvPicPr>
            <a:picLocks noChangeAspect="1"/>
          </p:cNvPicPr>
          <p:nvPr/>
        </p:nvPicPr>
        <p:blipFill>
          <a:blip r:embed="rId7"/>
          <a:stretch>
            <a:fillRect/>
          </a:stretch>
        </p:blipFill>
        <p:spPr>
          <a:xfrm>
            <a:off x="8038357" y="5956901"/>
            <a:ext cx="1105643" cy="901099"/>
          </a:xfrm>
          <a:prstGeom prst="rect">
            <a:avLst/>
          </a:prstGeom>
        </p:spPr>
      </p:pic>
      <p:sp>
        <p:nvSpPr>
          <p:cNvPr id="3" name="Oval 2">
            <a:extLst>
              <a:ext uri="{FF2B5EF4-FFF2-40B4-BE49-F238E27FC236}">
                <a16:creationId xmlns:a16="http://schemas.microsoft.com/office/drawing/2014/main" id="{A423C362-ADDA-48D6-B1A1-DB2E7F18EC08}"/>
              </a:ext>
            </a:extLst>
          </p:cNvPr>
          <p:cNvSpPr/>
          <p:nvPr/>
        </p:nvSpPr>
        <p:spPr>
          <a:xfrm>
            <a:off x="3194152" y="966837"/>
            <a:ext cx="3151786" cy="2935390"/>
          </a:xfrm>
          <a:prstGeom prst="ellipse">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094FBD-D614-4D24-B526-86E6C3263387}"/>
              </a:ext>
            </a:extLst>
          </p:cNvPr>
          <p:cNvSpPr>
            <a:spLocks noGrp="1"/>
          </p:cNvSpPr>
          <p:nvPr>
            <p:ph type="title"/>
          </p:nvPr>
        </p:nvSpPr>
        <p:spPr>
          <a:xfrm>
            <a:off x="2727140" y="2483512"/>
            <a:ext cx="4245940" cy="3083921"/>
          </a:xfrm>
        </p:spPr>
        <p:txBody>
          <a:bodyPr vert="horz" wrap="square" lIns="91440" tIns="45720" rIns="91440" bIns="45720" rtlCol="0" anchor="t">
            <a:spAutoFit/>
          </a:bodyPr>
          <a:lstStyle/>
          <a:p>
            <a:pPr algn="ctr"/>
            <a:r>
              <a:rPr lang="en-US" sz="3600" b="1" kern="1200" dirty="0">
                <a:solidFill>
                  <a:schemeClr val="tx1"/>
                </a:solidFill>
                <a:latin typeface="+mj-lt"/>
                <a:ea typeface="+mj-ea"/>
                <a:cs typeface="+mj-cs"/>
              </a:rPr>
              <a:t>Sorting out “Nutrient Content Claims, “Health Claims” and Other Claims on Food Labels</a:t>
            </a:r>
          </a:p>
        </p:txBody>
      </p:sp>
      <p:sp>
        <p:nvSpPr>
          <p:cNvPr id="16" name="TextBox 15">
            <a:extLst>
              <a:ext uri="{FF2B5EF4-FFF2-40B4-BE49-F238E27FC236}">
                <a16:creationId xmlns:a16="http://schemas.microsoft.com/office/drawing/2014/main" id="{70842D01-FEED-4A92-95ED-EDE472508054}"/>
              </a:ext>
            </a:extLst>
          </p:cNvPr>
          <p:cNvSpPr txBox="1"/>
          <p:nvPr/>
        </p:nvSpPr>
        <p:spPr>
          <a:xfrm>
            <a:off x="3661724" y="6616798"/>
            <a:ext cx="2585964" cy="246221"/>
          </a:xfrm>
          <a:prstGeom prst="rect">
            <a:avLst/>
          </a:prstGeom>
          <a:noFill/>
        </p:spPr>
        <p:txBody>
          <a:bodyPr wrap="none" rtlCol="0">
            <a:spAutoFit/>
          </a:bodyPr>
          <a:lstStyle/>
          <a:p>
            <a:r>
              <a:rPr lang="en-US" sz="1000" dirty="0"/>
              <a:t>Image source: Photo by Alice Henneman</a:t>
            </a:r>
          </a:p>
        </p:txBody>
      </p:sp>
    </p:spTree>
    <p:extLst>
      <p:ext uri="{BB962C8B-B14F-4D97-AF65-F5344CB8AC3E}">
        <p14:creationId xmlns:p14="http://schemas.microsoft.com/office/powerpoint/2010/main" val="4222341435"/>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AA5000-4086-4A7F-9360-86BCCC732185}"/>
              </a:ext>
            </a:extLst>
          </p:cNvPr>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a:buFont typeface="Arial" panose="020B0604020202020204" pitchFamily="34" charset="0"/>
              <a:buChar char="•"/>
            </a:pPr>
            <a:endParaRPr lang="en-US" sz="2800" dirty="0"/>
          </a:p>
          <a:p>
            <a:pPr marL="742950" lvl="1" indent="-285750">
              <a:buFont typeface="Arial" panose="020B0604020202020204" pitchFamily="34" charset="0"/>
              <a:buChar char="•"/>
            </a:pPr>
            <a:endParaRPr lang="en-US" sz="2800" dirty="0"/>
          </a:p>
          <a:p>
            <a:pPr marL="742950" lvl="1" indent="-285750">
              <a:buFont typeface="Arial" panose="020B0604020202020204" pitchFamily="34" charset="0"/>
              <a:buChar char="•"/>
            </a:pPr>
            <a:endParaRPr lang="en-US" sz="2800" dirty="0"/>
          </a:p>
          <a:p>
            <a:pPr marL="742950" lvl="1" indent="-285750">
              <a:buFont typeface="Arial" panose="020B0604020202020204" pitchFamily="34" charset="0"/>
              <a:buChar char="•"/>
            </a:pPr>
            <a:endParaRPr lang="en-US" sz="2800" dirty="0"/>
          </a:p>
          <a:p>
            <a:endParaRPr lang="en-US" dirty="0"/>
          </a:p>
        </p:txBody>
      </p:sp>
      <p:sp>
        <p:nvSpPr>
          <p:cNvPr id="7" name="Content Placeholder 5">
            <a:extLst>
              <a:ext uri="{FF2B5EF4-FFF2-40B4-BE49-F238E27FC236}">
                <a16:creationId xmlns:a16="http://schemas.microsoft.com/office/drawing/2014/main" id="{C7F03DB1-AEB2-451D-9880-12EB3AAC4051}"/>
              </a:ext>
            </a:extLst>
          </p:cNvPr>
          <p:cNvSpPr>
            <a:spLocks noGrp="1"/>
          </p:cNvSpPr>
          <p:nvPr>
            <p:ph idx="1"/>
          </p:nvPr>
        </p:nvSpPr>
        <p:spPr>
          <a:xfrm>
            <a:off x="407826" y="2162067"/>
            <a:ext cx="3006076" cy="4020458"/>
          </a:xfrm>
        </p:spPr>
        <p:txBody>
          <a:bodyPr anchor="ctr">
            <a:normAutofit/>
          </a:bodyPr>
          <a:lstStyle/>
          <a:p>
            <a:pPr marL="0" indent="0">
              <a:spcAft>
                <a:spcPts val="1000"/>
              </a:spcAft>
              <a:buNone/>
            </a:pPr>
            <a:r>
              <a:rPr lang="en-US" dirty="0">
                <a:solidFill>
                  <a:schemeClr val="bg1"/>
                </a:solidFill>
                <a:ea typeface="Calibri" panose="020F0502020204030204" pitchFamily="34" charset="0"/>
                <a:cs typeface="Times New Roman" panose="02020603050405020304" pitchFamily="18" charset="0"/>
              </a:rPr>
              <a:t>On labels, the terms used to describe nutrients in foods have approved definitions. </a:t>
            </a:r>
          </a:p>
          <a:p>
            <a:pPr marL="0" indent="0">
              <a:buNone/>
            </a:pPr>
            <a:endParaRPr lang="en-US" dirty="0">
              <a:solidFill>
                <a:schemeClr val="bg1"/>
              </a:solidFill>
            </a:endParaRPr>
          </a:p>
        </p:txBody>
      </p:sp>
      <p:sp>
        <p:nvSpPr>
          <p:cNvPr id="8" name="Title 1">
            <a:extLst>
              <a:ext uri="{FF2B5EF4-FFF2-40B4-BE49-F238E27FC236}">
                <a16:creationId xmlns:a16="http://schemas.microsoft.com/office/drawing/2014/main" id="{55A69317-0DDF-4037-AB48-45702F852CF2}"/>
              </a:ext>
            </a:extLst>
          </p:cNvPr>
          <p:cNvSpPr>
            <a:spLocks noGrp="1"/>
          </p:cNvSpPr>
          <p:nvPr>
            <p:ph type="title"/>
          </p:nvPr>
        </p:nvSpPr>
        <p:spPr>
          <a:xfrm>
            <a:off x="379639" y="245669"/>
            <a:ext cx="2898321" cy="1920526"/>
          </a:xfrm>
          <a:prstGeom prst="rect">
            <a:avLst/>
          </a:prstGeom>
        </p:spPr>
        <p:txBody>
          <a:bodyPr>
            <a:spAutoFit/>
          </a:bodyPr>
          <a:lstStyle/>
          <a:p>
            <a:r>
              <a:rPr lang="en-US" b="1" dirty="0">
                <a:solidFill>
                  <a:schemeClr val="bg1"/>
                </a:solidFill>
              </a:rPr>
              <a:t>Nutrient Content Claims</a:t>
            </a:r>
          </a:p>
        </p:txBody>
      </p:sp>
      <p:grpSp>
        <p:nvGrpSpPr>
          <p:cNvPr id="2" name="Group 1">
            <a:extLst>
              <a:ext uri="{FF2B5EF4-FFF2-40B4-BE49-F238E27FC236}">
                <a16:creationId xmlns:a16="http://schemas.microsoft.com/office/drawing/2014/main" id="{319DEE90-1EEA-49FB-90DB-0ED791E736EA}"/>
              </a:ext>
            </a:extLst>
          </p:cNvPr>
          <p:cNvGrpSpPr/>
          <p:nvPr/>
        </p:nvGrpSpPr>
        <p:grpSpPr>
          <a:xfrm>
            <a:off x="3929484" y="1413324"/>
            <a:ext cx="4819877" cy="4225159"/>
            <a:chOff x="3929484" y="1534511"/>
            <a:chExt cx="4819877" cy="4225159"/>
          </a:xfrm>
        </p:grpSpPr>
        <p:pic>
          <p:nvPicPr>
            <p:cNvPr id="11" name="Picture 10" descr="A picture containing green, indoor&#10;&#10;Description generated with high confidence">
              <a:extLst>
                <a:ext uri="{FF2B5EF4-FFF2-40B4-BE49-F238E27FC236}">
                  <a16:creationId xmlns:a16="http://schemas.microsoft.com/office/drawing/2014/main" id="{5655274C-DECC-4C73-B56F-397C9AE4402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9283"/>
            <a:stretch/>
          </p:blipFill>
          <p:spPr>
            <a:xfrm>
              <a:off x="3929484" y="1534511"/>
              <a:ext cx="4819877" cy="4225159"/>
            </a:xfrm>
            <a:prstGeom prst="rect">
              <a:avLst/>
            </a:prstGeom>
          </p:spPr>
        </p:pic>
        <p:sp>
          <p:nvSpPr>
            <p:cNvPr id="12" name="Arrow: Right 11">
              <a:extLst>
                <a:ext uri="{FF2B5EF4-FFF2-40B4-BE49-F238E27FC236}">
                  <a16:creationId xmlns:a16="http://schemas.microsoft.com/office/drawing/2014/main" id="{88D98296-678A-44DB-83DD-57215D80FFED}"/>
                </a:ext>
              </a:extLst>
            </p:cNvPr>
            <p:cNvSpPr/>
            <p:nvPr/>
          </p:nvSpPr>
          <p:spPr>
            <a:xfrm rot="18291724">
              <a:off x="5423338" y="3835712"/>
              <a:ext cx="1408386" cy="798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8B634E4F-6A95-41F2-BB69-40908D2D33D2}"/>
              </a:ext>
            </a:extLst>
          </p:cNvPr>
          <p:cNvPicPr>
            <a:picLocks noChangeAspect="1"/>
          </p:cNvPicPr>
          <p:nvPr/>
        </p:nvPicPr>
        <p:blipFill>
          <a:blip r:embed="rId4"/>
          <a:stretch>
            <a:fillRect/>
          </a:stretch>
        </p:blipFill>
        <p:spPr>
          <a:xfrm>
            <a:off x="8038357" y="5952214"/>
            <a:ext cx="1105643" cy="903780"/>
          </a:xfrm>
          <a:prstGeom prst="rect">
            <a:avLst/>
          </a:prstGeom>
        </p:spPr>
      </p:pic>
      <p:sp>
        <p:nvSpPr>
          <p:cNvPr id="10" name="TextBox 9">
            <a:extLst>
              <a:ext uri="{FF2B5EF4-FFF2-40B4-BE49-F238E27FC236}">
                <a16:creationId xmlns:a16="http://schemas.microsoft.com/office/drawing/2014/main" id="{117491F2-4956-49EB-8824-144CAC5D0A83}"/>
              </a:ext>
            </a:extLst>
          </p:cNvPr>
          <p:cNvSpPr txBox="1"/>
          <p:nvPr/>
        </p:nvSpPr>
        <p:spPr>
          <a:xfrm>
            <a:off x="3753458" y="6609773"/>
            <a:ext cx="2585964"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1292828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415BF3-0708-4DAF-BCDB-8F547571C416}"/>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Confused about food labels?</a:t>
            </a:r>
          </a:p>
        </p:txBody>
      </p:sp>
      <p:pic>
        <p:nvPicPr>
          <p:cNvPr id="5" name="Picture 4" descr="A person posing for the camera&#10;&#10;Description generated with very high confidence">
            <a:extLst>
              <a:ext uri="{FF2B5EF4-FFF2-40B4-BE49-F238E27FC236}">
                <a16:creationId xmlns:a16="http://schemas.microsoft.com/office/drawing/2014/main" id="{0DB129FD-8574-4E4E-96D1-EC912402505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38921" y="1696598"/>
            <a:ext cx="5161402" cy="5161402"/>
          </a:xfrm>
          <a:prstGeom prst="rect">
            <a:avLst/>
          </a:prstGeom>
        </p:spPr>
      </p:pic>
      <p:sp>
        <p:nvSpPr>
          <p:cNvPr id="6" name="Speech Bubble: Rectangle with Corners Rounded 5">
            <a:extLst>
              <a:ext uri="{FF2B5EF4-FFF2-40B4-BE49-F238E27FC236}">
                <a16:creationId xmlns:a16="http://schemas.microsoft.com/office/drawing/2014/main" id="{F4774095-84A0-42FF-B10B-537AD41AFDAD}"/>
              </a:ext>
            </a:extLst>
          </p:cNvPr>
          <p:cNvSpPr/>
          <p:nvPr/>
        </p:nvSpPr>
        <p:spPr>
          <a:xfrm>
            <a:off x="4935558" y="1987551"/>
            <a:ext cx="3327094" cy="1940957"/>
          </a:xfrm>
          <a:prstGeom prst="wedgeRoundRectCallout">
            <a:avLst>
              <a:gd name="adj1" fmla="val -81760"/>
              <a:gd name="adj2" fmla="val 34528"/>
              <a:gd name="adj3" fmla="val 16667"/>
            </a:avLst>
          </a:prstGeom>
          <a:ln w="38100"/>
        </p:spPr>
        <p:style>
          <a:lnRef idx="2">
            <a:schemeClr val="accent2"/>
          </a:lnRef>
          <a:fillRef idx="1">
            <a:schemeClr val="lt1"/>
          </a:fillRef>
          <a:effectRef idx="0">
            <a:schemeClr val="accent2"/>
          </a:effectRef>
          <a:fontRef idx="minor">
            <a:schemeClr val="dk1"/>
          </a:fontRef>
        </p:style>
        <p:txBody>
          <a:bodyPr rtlCol="0" anchor="ctr">
            <a:spAutoFit/>
          </a:bodyPr>
          <a:lstStyle/>
          <a:p>
            <a:pPr algn="ctr"/>
            <a:r>
              <a:rPr lang="en-US" sz="3600" dirty="0"/>
              <a:t>Here’s what you need to know …</a:t>
            </a:r>
          </a:p>
        </p:txBody>
      </p:sp>
      <p:pic>
        <p:nvPicPr>
          <p:cNvPr id="7" name="Picture 6">
            <a:extLst>
              <a:ext uri="{FF2B5EF4-FFF2-40B4-BE49-F238E27FC236}">
                <a16:creationId xmlns:a16="http://schemas.microsoft.com/office/drawing/2014/main" id="{8B5F9AF0-70AE-4A8D-91CC-912987FB0129}"/>
              </a:ext>
            </a:extLst>
          </p:cNvPr>
          <p:cNvPicPr>
            <a:picLocks noChangeAspect="1"/>
          </p:cNvPicPr>
          <p:nvPr/>
        </p:nvPicPr>
        <p:blipFill>
          <a:blip r:embed="rId4"/>
          <a:stretch>
            <a:fillRect/>
          </a:stretch>
        </p:blipFill>
        <p:spPr>
          <a:xfrm>
            <a:off x="8038357" y="5956901"/>
            <a:ext cx="1105643" cy="901099"/>
          </a:xfrm>
          <a:prstGeom prst="rect">
            <a:avLst/>
          </a:prstGeom>
        </p:spPr>
      </p:pic>
      <p:sp>
        <p:nvSpPr>
          <p:cNvPr id="8" name="TextBox 7">
            <a:extLst>
              <a:ext uri="{FF2B5EF4-FFF2-40B4-BE49-F238E27FC236}">
                <a16:creationId xmlns:a16="http://schemas.microsoft.com/office/drawing/2014/main" id="{3A0A9D35-BF8A-48FB-AAE9-65BD6B667798}"/>
              </a:ext>
            </a:extLst>
          </p:cNvPr>
          <p:cNvSpPr txBox="1"/>
          <p:nvPr/>
        </p:nvSpPr>
        <p:spPr>
          <a:xfrm>
            <a:off x="6192935" y="6611779"/>
            <a:ext cx="1758815" cy="246221"/>
          </a:xfrm>
          <a:prstGeom prst="rect">
            <a:avLst/>
          </a:prstGeom>
          <a:noFill/>
        </p:spPr>
        <p:txBody>
          <a:bodyPr wrap="none" rtlCol="0">
            <a:spAutoFit/>
          </a:bodyPr>
          <a:lstStyle/>
          <a:p>
            <a:r>
              <a:rPr lang="en-US" sz="1000" dirty="0">
                <a:solidFill>
                  <a:schemeClr val="bg1">
                    <a:lumMod val="50000"/>
                  </a:schemeClr>
                </a:solidFill>
              </a:rPr>
              <a:t>Image source: Pixabay.com</a:t>
            </a:r>
          </a:p>
        </p:txBody>
      </p:sp>
    </p:spTree>
    <p:extLst>
      <p:ext uri="{BB962C8B-B14F-4D97-AF65-F5344CB8AC3E}">
        <p14:creationId xmlns:p14="http://schemas.microsoft.com/office/powerpoint/2010/main" val="2515131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Sample Nutrient Content Claims</a:t>
            </a:r>
          </a:p>
        </p:txBody>
      </p:sp>
      <p:graphicFrame>
        <p:nvGraphicFramePr>
          <p:cNvPr id="6" name="Table 5"/>
          <p:cNvGraphicFramePr>
            <a:graphicFrameLocks noGrp="1"/>
          </p:cNvGraphicFramePr>
          <p:nvPr>
            <p:extLst>
              <p:ext uri="{D42A27DB-BD31-4B8C-83A1-F6EECF244321}">
                <p14:modId xmlns:p14="http://schemas.microsoft.com/office/powerpoint/2010/main" val="2954155355"/>
              </p:ext>
            </p:extLst>
          </p:nvPr>
        </p:nvGraphicFramePr>
        <p:xfrm>
          <a:off x="224973" y="1792968"/>
          <a:ext cx="8694055" cy="3857290"/>
        </p:xfrm>
        <a:graphic>
          <a:graphicData uri="http://schemas.openxmlformats.org/drawingml/2006/table">
            <a:tbl>
              <a:tblPr firstRow="1" bandRow="1">
                <a:tableStyleId>{073A0DAA-6AF3-43AB-8588-CEC1D06C72B9}</a:tableStyleId>
              </a:tblPr>
              <a:tblGrid>
                <a:gridCol w="1937657">
                  <a:extLst>
                    <a:ext uri="{9D8B030D-6E8A-4147-A177-3AD203B41FA5}">
                      <a16:colId xmlns:a16="http://schemas.microsoft.com/office/drawing/2014/main" val="3230176174"/>
                    </a:ext>
                  </a:extLst>
                </a:gridCol>
                <a:gridCol w="6756398">
                  <a:extLst>
                    <a:ext uri="{9D8B030D-6E8A-4147-A177-3AD203B41FA5}">
                      <a16:colId xmlns:a16="http://schemas.microsoft.com/office/drawing/2014/main" val="249881790"/>
                    </a:ext>
                  </a:extLst>
                </a:gridCol>
              </a:tblGrid>
              <a:tr h="459973">
                <a:tc>
                  <a:txBody>
                    <a:bodyPr/>
                    <a:lstStyle/>
                    <a:p>
                      <a:r>
                        <a:rPr lang="en-US" sz="2400" dirty="0">
                          <a:solidFill>
                            <a:schemeClr val="tx1"/>
                          </a:solidFill>
                        </a:rPr>
                        <a:t>Calorie free </a:t>
                      </a:r>
                    </a:p>
                  </a:txBody>
                  <a:tcPr>
                    <a:solidFill>
                      <a:srgbClr val="E7E7E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rPr>
                        <a:t>less than 5 calories per</a:t>
                      </a:r>
                      <a:r>
                        <a:rPr lang="en-US" sz="2400" b="0" baseline="0" dirty="0">
                          <a:solidFill>
                            <a:schemeClr val="tx1"/>
                          </a:solidFill>
                        </a:rPr>
                        <a:t> </a:t>
                      </a:r>
                      <a:r>
                        <a:rPr lang="en-US" sz="2400" b="0" dirty="0">
                          <a:solidFill>
                            <a:schemeClr val="tx1"/>
                          </a:solidFill>
                        </a:rPr>
                        <a:t>serving</a:t>
                      </a:r>
                    </a:p>
                  </a:txBody>
                  <a:tcPr>
                    <a:solidFill>
                      <a:srgbClr val="E7E7E7"/>
                    </a:solidFill>
                  </a:tcPr>
                </a:tc>
                <a:extLst>
                  <a:ext uri="{0D108BD9-81ED-4DB2-BD59-A6C34878D82A}">
                    <a16:rowId xmlns:a16="http://schemas.microsoft.com/office/drawing/2014/main" val="3094695183"/>
                  </a:ext>
                </a:extLst>
              </a:tr>
              <a:tr h="842418">
                <a:tc>
                  <a:txBody>
                    <a:bodyPr/>
                    <a:lstStyle/>
                    <a:p>
                      <a:r>
                        <a:rPr lang="en-US" sz="2400" b="1" dirty="0"/>
                        <a:t>Reduced </a:t>
                      </a:r>
                      <a:br>
                        <a:rPr lang="en-US" sz="2400" b="1" dirty="0"/>
                      </a:br>
                      <a:r>
                        <a:rPr lang="en-US" sz="2400" b="1" dirty="0"/>
                        <a:t>calorie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at least 25% fewer calories</a:t>
                      </a:r>
                      <a:r>
                        <a:rPr lang="en-US" sz="2400" baseline="0" dirty="0"/>
                        <a:t> </a:t>
                      </a:r>
                      <a:r>
                        <a:rPr lang="en-US" sz="2400" dirty="0"/>
                        <a:t>than regular version</a:t>
                      </a:r>
                    </a:p>
                  </a:txBody>
                  <a:tcPr/>
                </a:tc>
                <a:extLst>
                  <a:ext uri="{0D108BD9-81ED-4DB2-BD59-A6C34878D82A}">
                    <a16:rowId xmlns:a16="http://schemas.microsoft.com/office/drawing/2014/main" val="1700593080"/>
                  </a:ext>
                </a:extLst>
              </a:tr>
              <a:tr h="418460">
                <a:tc>
                  <a:txBody>
                    <a:bodyPr/>
                    <a:lstStyle/>
                    <a:p>
                      <a:r>
                        <a:rPr lang="en-US" sz="2400" b="1" dirty="0"/>
                        <a:t>Low calorie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40 calories or less per</a:t>
                      </a:r>
                      <a:r>
                        <a:rPr lang="en-US" sz="2400" baseline="0" dirty="0"/>
                        <a:t> </a:t>
                      </a:r>
                      <a:r>
                        <a:rPr lang="en-US" sz="2400" dirty="0"/>
                        <a:t>serving</a:t>
                      </a:r>
                    </a:p>
                  </a:txBody>
                  <a:tcPr/>
                </a:tc>
                <a:extLst>
                  <a:ext uri="{0D108BD9-81ED-4DB2-BD59-A6C34878D82A}">
                    <a16:rowId xmlns:a16="http://schemas.microsoft.com/office/drawing/2014/main" val="1449496486"/>
                  </a:ext>
                </a:extLst>
              </a:tr>
              <a:tr h="784927">
                <a:tc>
                  <a:txBody>
                    <a:bodyPr/>
                    <a:lstStyle/>
                    <a:p>
                      <a:r>
                        <a:rPr lang="en-US" sz="2400" b="1" dirty="0"/>
                        <a:t>Fat free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less than 0.5 grams fat per serving (trans or saturated)</a:t>
                      </a:r>
                    </a:p>
                  </a:txBody>
                  <a:tcPr/>
                </a:tc>
                <a:extLst>
                  <a:ext uri="{0D108BD9-81ED-4DB2-BD59-A6C34878D82A}">
                    <a16:rowId xmlns:a16="http://schemas.microsoft.com/office/drawing/2014/main" val="4095739942"/>
                  </a:ext>
                </a:extLst>
              </a:tr>
              <a:tr h="544663">
                <a:tc>
                  <a:txBody>
                    <a:bodyPr/>
                    <a:lstStyle/>
                    <a:p>
                      <a:r>
                        <a:rPr lang="en-US" sz="2400" b="1" dirty="0"/>
                        <a:t>Reduced fat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at least 25% less fat than regular version</a:t>
                      </a:r>
                    </a:p>
                  </a:txBody>
                  <a:tcPr/>
                </a:tc>
                <a:extLst>
                  <a:ext uri="{0D108BD9-81ED-4DB2-BD59-A6C34878D82A}">
                    <a16:rowId xmlns:a16="http://schemas.microsoft.com/office/drawing/2014/main" val="1103043014"/>
                  </a:ext>
                </a:extLst>
              </a:tr>
              <a:tr h="730076">
                <a:tc>
                  <a:txBody>
                    <a:bodyPr/>
                    <a:lstStyle/>
                    <a:p>
                      <a:r>
                        <a:rPr lang="en-US" sz="2400" b="1" dirty="0"/>
                        <a:t>Low fat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3 grams or less of fat per</a:t>
                      </a:r>
                      <a:r>
                        <a:rPr lang="en-US" sz="2400" baseline="0" dirty="0"/>
                        <a:t> </a:t>
                      </a:r>
                      <a:r>
                        <a:rPr lang="en-US" sz="2400" dirty="0"/>
                        <a:t>serving</a:t>
                      </a:r>
                    </a:p>
                  </a:txBody>
                  <a:tcPr/>
                </a:tc>
                <a:extLst>
                  <a:ext uri="{0D108BD9-81ED-4DB2-BD59-A6C34878D82A}">
                    <a16:rowId xmlns:a16="http://schemas.microsoft.com/office/drawing/2014/main" val="1849925128"/>
                  </a:ext>
                </a:extLst>
              </a:tr>
            </a:tbl>
          </a:graphicData>
        </a:graphic>
      </p:graphicFrame>
      <p:pic>
        <p:nvPicPr>
          <p:cNvPr id="8" name="Picture 7"/>
          <p:cNvPicPr>
            <a:picLocks noChangeAspect="1"/>
          </p:cNvPicPr>
          <p:nvPr/>
        </p:nvPicPr>
        <p:blipFill>
          <a:blip r:embed="rId3"/>
          <a:stretch>
            <a:fillRect/>
          </a:stretch>
        </p:blipFill>
        <p:spPr>
          <a:xfrm>
            <a:off x="8038357" y="5956901"/>
            <a:ext cx="1105643" cy="901099"/>
          </a:xfrm>
          <a:prstGeom prst="rect">
            <a:avLst/>
          </a:prstGeom>
        </p:spPr>
      </p:pic>
    </p:spTree>
    <p:extLst>
      <p:ext uri="{BB962C8B-B14F-4D97-AF65-F5344CB8AC3E}">
        <p14:creationId xmlns:p14="http://schemas.microsoft.com/office/powerpoint/2010/main" val="41525096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Sample Nutrient Content Claims</a:t>
            </a:r>
          </a:p>
        </p:txBody>
      </p:sp>
      <p:graphicFrame>
        <p:nvGraphicFramePr>
          <p:cNvPr id="5" name="Table 4"/>
          <p:cNvGraphicFramePr>
            <a:graphicFrameLocks noGrp="1"/>
          </p:cNvGraphicFramePr>
          <p:nvPr>
            <p:extLst>
              <p:ext uri="{D42A27DB-BD31-4B8C-83A1-F6EECF244321}">
                <p14:modId xmlns:p14="http://schemas.microsoft.com/office/powerpoint/2010/main" val="3830894659"/>
              </p:ext>
            </p:extLst>
          </p:nvPr>
        </p:nvGraphicFramePr>
        <p:xfrm>
          <a:off x="224973" y="1703615"/>
          <a:ext cx="8694055" cy="4802938"/>
        </p:xfrm>
        <a:graphic>
          <a:graphicData uri="http://schemas.openxmlformats.org/drawingml/2006/table">
            <a:tbl>
              <a:tblPr firstRow="1" bandRow="1">
                <a:tableStyleId>{073A0DAA-6AF3-43AB-8588-CEC1D06C72B9}</a:tableStyleId>
              </a:tblPr>
              <a:tblGrid>
                <a:gridCol w="2460171">
                  <a:extLst>
                    <a:ext uri="{9D8B030D-6E8A-4147-A177-3AD203B41FA5}">
                      <a16:colId xmlns:a16="http://schemas.microsoft.com/office/drawing/2014/main" val="3230176174"/>
                    </a:ext>
                  </a:extLst>
                </a:gridCol>
                <a:gridCol w="6233884">
                  <a:extLst>
                    <a:ext uri="{9D8B030D-6E8A-4147-A177-3AD203B41FA5}">
                      <a16:colId xmlns:a16="http://schemas.microsoft.com/office/drawing/2014/main" val="249881790"/>
                    </a:ext>
                  </a:extLst>
                </a:gridCol>
              </a:tblGrid>
              <a:tr h="502556">
                <a:tc>
                  <a:txBody>
                    <a:bodyPr/>
                    <a:lstStyle/>
                    <a:p>
                      <a:r>
                        <a:rPr lang="en-US" sz="2400" b="1" dirty="0">
                          <a:solidFill>
                            <a:schemeClr val="tx1"/>
                          </a:solidFill>
                        </a:rPr>
                        <a:t>Sugar free </a:t>
                      </a:r>
                      <a:endParaRPr lang="en-US" sz="2400" dirty="0">
                        <a:solidFill>
                          <a:schemeClr val="tx1"/>
                        </a:solidFill>
                      </a:endParaRPr>
                    </a:p>
                  </a:txBody>
                  <a:tcPr>
                    <a:solidFill>
                      <a:srgbClr val="E7E7E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rPr>
                        <a:t>less than 5 calories per</a:t>
                      </a:r>
                      <a:r>
                        <a:rPr lang="en-US" sz="2400" b="0" baseline="0" dirty="0">
                          <a:solidFill>
                            <a:schemeClr val="tx1"/>
                          </a:solidFill>
                        </a:rPr>
                        <a:t> </a:t>
                      </a:r>
                      <a:r>
                        <a:rPr lang="en-US" sz="2400" b="0" dirty="0">
                          <a:solidFill>
                            <a:schemeClr val="tx1"/>
                          </a:solidFill>
                        </a:rPr>
                        <a:t>serving</a:t>
                      </a:r>
                    </a:p>
                  </a:txBody>
                  <a:tcPr>
                    <a:solidFill>
                      <a:srgbClr val="E7E7E7"/>
                    </a:solidFill>
                  </a:tcPr>
                </a:tc>
                <a:extLst>
                  <a:ext uri="{0D108BD9-81ED-4DB2-BD59-A6C34878D82A}">
                    <a16:rowId xmlns:a16="http://schemas.microsoft.com/office/drawing/2014/main" val="3094695183"/>
                  </a:ext>
                </a:extLst>
              </a:tr>
              <a:tr h="493486">
                <a:tc>
                  <a:txBody>
                    <a:bodyPr/>
                    <a:lstStyle/>
                    <a:p>
                      <a:r>
                        <a:rPr lang="en-US" sz="2400" b="1" dirty="0"/>
                        <a:t>Reduced sugar </a:t>
                      </a:r>
                    </a:p>
                  </a:txBody>
                  <a:tcPr/>
                </a:tc>
                <a:tc>
                  <a:txBody>
                    <a:bodyPr/>
                    <a:lstStyle/>
                    <a:p>
                      <a:pPr lvl="0"/>
                      <a:r>
                        <a:rPr lang="en-US" sz="2400" dirty="0"/>
                        <a:t>at least 25% less sugar than regular version</a:t>
                      </a:r>
                    </a:p>
                  </a:txBody>
                  <a:tcPr/>
                </a:tc>
                <a:extLst>
                  <a:ext uri="{0D108BD9-81ED-4DB2-BD59-A6C34878D82A}">
                    <a16:rowId xmlns:a16="http://schemas.microsoft.com/office/drawing/2014/main" val="1700593080"/>
                  </a:ext>
                </a:extLst>
              </a:tr>
              <a:tr h="797664">
                <a:tc>
                  <a:txBody>
                    <a:bodyPr/>
                    <a:lstStyle/>
                    <a:p>
                      <a:r>
                        <a:rPr lang="en-US" sz="2400" b="1" dirty="0"/>
                        <a:t>No added sugar </a:t>
                      </a:r>
                    </a:p>
                  </a:txBody>
                  <a:tcPr/>
                </a:tc>
                <a:tc>
                  <a:txBody>
                    <a:bodyPr/>
                    <a:lstStyle/>
                    <a:p>
                      <a:pPr lvl="0"/>
                      <a:r>
                        <a:rPr lang="en-US" sz="2400" dirty="0"/>
                        <a:t>no sugars added during processing or packing, including ingredients that contain sugar such as juice or dry fruit</a:t>
                      </a:r>
                    </a:p>
                  </a:txBody>
                  <a:tcPr/>
                </a:tc>
                <a:extLst>
                  <a:ext uri="{0D108BD9-81ED-4DB2-BD59-A6C34878D82A}">
                    <a16:rowId xmlns:a16="http://schemas.microsoft.com/office/drawing/2014/main" val="1449496486"/>
                  </a:ext>
                </a:extLst>
              </a:tr>
              <a:tr h="503444">
                <a:tc>
                  <a:txBody>
                    <a:bodyPr/>
                    <a:lstStyle/>
                    <a:p>
                      <a:r>
                        <a:rPr lang="en-US" sz="2400" b="1" dirty="0"/>
                        <a:t>Sodium free </a:t>
                      </a:r>
                    </a:p>
                  </a:txBody>
                  <a:tcPr/>
                </a:tc>
                <a:tc>
                  <a:txBody>
                    <a:bodyPr/>
                    <a:lstStyle/>
                    <a:p>
                      <a:pPr lvl="0"/>
                      <a:r>
                        <a:rPr lang="en-US" sz="2400" dirty="0"/>
                        <a:t>less than 5 mg of sodium per serving</a:t>
                      </a:r>
                    </a:p>
                  </a:txBody>
                  <a:tcPr/>
                </a:tc>
                <a:extLst>
                  <a:ext uri="{0D108BD9-81ED-4DB2-BD59-A6C34878D82A}">
                    <a16:rowId xmlns:a16="http://schemas.microsoft.com/office/drawing/2014/main" val="4095739942"/>
                  </a:ext>
                </a:extLst>
              </a:tr>
              <a:tr h="798286">
                <a:tc>
                  <a:txBody>
                    <a:bodyPr/>
                    <a:lstStyle/>
                    <a:p>
                      <a:r>
                        <a:rPr lang="en-US" sz="2400" b="1" dirty="0"/>
                        <a:t>Reduced sodium </a:t>
                      </a:r>
                    </a:p>
                  </a:txBody>
                  <a:tcPr/>
                </a:tc>
                <a:tc>
                  <a:txBody>
                    <a:bodyPr/>
                    <a:lstStyle/>
                    <a:p>
                      <a:pPr lvl="0"/>
                      <a:r>
                        <a:rPr lang="en-US" sz="2400" dirty="0"/>
                        <a:t>at least 25% less sodium than regular version</a:t>
                      </a:r>
                    </a:p>
                  </a:txBody>
                  <a:tcPr/>
                </a:tc>
                <a:extLst>
                  <a:ext uri="{0D108BD9-81ED-4DB2-BD59-A6C34878D82A}">
                    <a16:rowId xmlns:a16="http://schemas.microsoft.com/office/drawing/2014/main" val="2010024049"/>
                  </a:ext>
                </a:extLst>
              </a:tr>
              <a:tr h="468812">
                <a:tc>
                  <a:txBody>
                    <a:bodyPr/>
                    <a:lstStyle/>
                    <a:p>
                      <a:r>
                        <a:rPr lang="en-US" sz="2400" b="1" dirty="0"/>
                        <a:t>Low sodium </a:t>
                      </a:r>
                    </a:p>
                  </a:txBody>
                  <a:tcPr/>
                </a:tc>
                <a:tc>
                  <a:txBody>
                    <a:bodyPr/>
                    <a:lstStyle/>
                    <a:p>
                      <a:pPr lvl="0"/>
                      <a:r>
                        <a:rPr lang="en-US" sz="2400" dirty="0"/>
                        <a:t>140 mg or less sodium per serving</a:t>
                      </a:r>
                      <a:endParaRPr lang="en-US" sz="2400" b="1" dirty="0"/>
                    </a:p>
                  </a:txBody>
                  <a:tcPr/>
                </a:tc>
                <a:extLst>
                  <a:ext uri="{0D108BD9-81ED-4DB2-BD59-A6C34878D82A}">
                    <a16:rowId xmlns:a16="http://schemas.microsoft.com/office/drawing/2014/main" val="1103043014"/>
                  </a:ext>
                </a:extLst>
              </a:tr>
              <a:tr h="797664">
                <a:tc>
                  <a:txBody>
                    <a:bodyPr/>
                    <a:lstStyle/>
                    <a:p>
                      <a:r>
                        <a:rPr lang="en-US" sz="2400" b="1" dirty="0"/>
                        <a:t>Light/Lite</a:t>
                      </a:r>
                    </a:p>
                  </a:txBody>
                  <a:tcPr/>
                </a:tc>
                <a:tc>
                  <a:txBody>
                    <a:bodyPr/>
                    <a:lstStyle/>
                    <a:p>
                      <a:pPr lvl="0"/>
                      <a:r>
                        <a:rPr lang="en-US" sz="2400" dirty="0"/>
                        <a:t>1/3 fewer calories or 50% less fat than</a:t>
                      </a:r>
                      <a:r>
                        <a:rPr lang="en-US" sz="2400" baseline="0" dirty="0"/>
                        <a:t> </a:t>
                      </a:r>
                      <a:r>
                        <a:rPr lang="en-US" sz="2400" dirty="0"/>
                        <a:t>regular version</a:t>
                      </a:r>
                    </a:p>
                  </a:txBody>
                  <a:tcPr/>
                </a:tc>
                <a:extLst>
                  <a:ext uri="{0D108BD9-81ED-4DB2-BD59-A6C34878D82A}">
                    <a16:rowId xmlns:a16="http://schemas.microsoft.com/office/drawing/2014/main" val="1849925128"/>
                  </a:ext>
                </a:extLst>
              </a:tr>
            </a:tbl>
          </a:graphicData>
        </a:graphic>
      </p:graphicFrame>
      <p:pic>
        <p:nvPicPr>
          <p:cNvPr id="6" name="Picture 5"/>
          <p:cNvPicPr>
            <a:picLocks noChangeAspect="1"/>
          </p:cNvPicPr>
          <p:nvPr/>
        </p:nvPicPr>
        <p:blipFill>
          <a:blip r:embed="rId3"/>
          <a:stretch>
            <a:fillRect/>
          </a:stretch>
        </p:blipFill>
        <p:spPr>
          <a:xfrm>
            <a:off x="8038357" y="5956901"/>
            <a:ext cx="1105643" cy="901099"/>
          </a:xfrm>
          <a:prstGeom prst="rect">
            <a:avLst/>
          </a:prstGeom>
        </p:spPr>
      </p:pic>
    </p:spTree>
    <p:extLst>
      <p:ext uri="{BB962C8B-B14F-4D97-AF65-F5344CB8AC3E}">
        <p14:creationId xmlns:p14="http://schemas.microsoft.com/office/powerpoint/2010/main" val="4165270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Sample Nutrient Content Claims</a:t>
            </a:r>
          </a:p>
        </p:txBody>
      </p:sp>
      <p:graphicFrame>
        <p:nvGraphicFramePr>
          <p:cNvPr id="5" name="Table 4"/>
          <p:cNvGraphicFramePr>
            <a:graphicFrameLocks noGrp="1"/>
          </p:cNvGraphicFramePr>
          <p:nvPr>
            <p:extLst>
              <p:ext uri="{D42A27DB-BD31-4B8C-83A1-F6EECF244321}">
                <p14:modId xmlns:p14="http://schemas.microsoft.com/office/powerpoint/2010/main" val="3246309445"/>
              </p:ext>
            </p:extLst>
          </p:nvPr>
        </p:nvGraphicFramePr>
        <p:xfrm>
          <a:off x="297543" y="1964873"/>
          <a:ext cx="8694055" cy="2468880"/>
        </p:xfrm>
        <a:graphic>
          <a:graphicData uri="http://schemas.openxmlformats.org/drawingml/2006/table">
            <a:tbl>
              <a:tblPr firstRow="1" bandRow="1">
                <a:tableStyleId>{073A0DAA-6AF3-43AB-8588-CEC1D06C72B9}</a:tableStyleId>
              </a:tblPr>
              <a:tblGrid>
                <a:gridCol w="4434114">
                  <a:extLst>
                    <a:ext uri="{9D8B030D-6E8A-4147-A177-3AD203B41FA5}">
                      <a16:colId xmlns:a16="http://schemas.microsoft.com/office/drawing/2014/main" val="3230176174"/>
                    </a:ext>
                  </a:extLst>
                </a:gridCol>
                <a:gridCol w="4259941">
                  <a:extLst>
                    <a:ext uri="{9D8B030D-6E8A-4147-A177-3AD203B41FA5}">
                      <a16:colId xmlns:a16="http://schemas.microsoft.com/office/drawing/2014/main" val="249881790"/>
                    </a:ext>
                  </a:extLst>
                </a:gridCol>
              </a:tblGrid>
              <a:tr h="502556">
                <a:tc>
                  <a:txBody>
                    <a:bodyPr/>
                    <a:lstStyle/>
                    <a:p>
                      <a:r>
                        <a:rPr lang="en-US" sz="2400" b="1" dirty="0">
                          <a:solidFill>
                            <a:schemeClr val="tx1"/>
                          </a:solidFill>
                        </a:rPr>
                        <a:t>High, rich in, excellent source of:</a:t>
                      </a:r>
                    </a:p>
                  </a:txBody>
                  <a:tcPr>
                    <a:solidFill>
                      <a:srgbClr val="E7E7E7"/>
                    </a:solidFill>
                  </a:tcPr>
                </a:tc>
                <a:tc>
                  <a:txBody>
                    <a:bodyPr/>
                    <a:lstStyle/>
                    <a:p>
                      <a:r>
                        <a:rPr lang="en-US" sz="2400" b="0" dirty="0">
                          <a:solidFill>
                            <a:schemeClr val="tx1"/>
                          </a:solidFill>
                        </a:rPr>
                        <a:t>20%</a:t>
                      </a:r>
                      <a:r>
                        <a:rPr lang="en-US" sz="2400" b="0" baseline="0" dirty="0">
                          <a:solidFill>
                            <a:schemeClr val="tx1"/>
                          </a:solidFill>
                        </a:rPr>
                        <a:t> or more of Daily Value</a:t>
                      </a:r>
                      <a:endParaRPr lang="en-US" sz="2400" b="0" dirty="0">
                        <a:solidFill>
                          <a:schemeClr val="tx1"/>
                        </a:solidFill>
                      </a:endParaRPr>
                    </a:p>
                  </a:txBody>
                  <a:tcPr marL="68580" marR="68580" marT="34290" marB="34290">
                    <a:solidFill>
                      <a:srgbClr val="E7E7E7"/>
                    </a:solidFill>
                  </a:tcPr>
                </a:tc>
                <a:extLst>
                  <a:ext uri="{0D108BD9-81ED-4DB2-BD59-A6C34878D82A}">
                    <a16:rowId xmlns:a16="http://schemas.microsoft.com/office/drawing/2014/main" val="3094695183"/>
                  </a:ext>
                </a:extLst>
              </a:tr>
              <a:tr h="493486">
                <a:tc>
                  <a:txBody>
                    <a:bodyPr/>
                    <a:lstStyle/>
                    <a:p>
                      <a:r>
                        <a:rPr lang="en-US" sz="2400" b="1" dirty="0"/>
                        <a:t>Good source of, contains, provides:</a:t>
                      </a:r>
                    </a:p>
                  </a:txBody>
                  <a:tcPr/>
                </a:tc>
                <a:tc>
                  <a:txBody>
                    <a:bodyPr/>
                    <a:lstStyle/>
                    <a:p>
                      <a:r>
                        <a:rPr lang="en-US" sz="2400" dirty="0"/>
                        <a:t>10% to 19% of Daily Value</a:t>
                      </a:r>
                    </a:p>
                  </a:txBody>
                  <a:tcPr marL="68580" marR="68580" marT="34290" marB="34290"/>
                </a:tc>
                <a:extLst>
                  <a:ext uri="{0D108BD9-81ED-4DB2-BD59-A6C34878D82A}">
                    <a16:rowId xmlns:a16="http://schemas.microsoft.com/office/drawing/2014/main" val="1700593080"/>
                  </a:ext>
                </a:extLst>
              </a:tr>
              <a:tr h="797664">
                <a:tc>
                  <a:txBody>
                    <a:bodyPr/>
                    <a:lstStyle/>
                    <a:p>
                      <a:r>
                        <a:rPr lang="en-US" sz="2400" b="1" dirty="0"/>
                        <a:t>More, enriched, fortified, added:</a:t>
                      </a:r>
                    </a:p>
                  </a:txBody>
                  <a:tcPr/>
                </a:tc>
                <a:tc>
                  <a:txBody>
                    <a:bodyPr/>
                    <a:lstStyle/>
                    <a:p>
                      <a:r>
                        <a:rPr lang="en-US" sz="2400" dirty="0"/>
                        <a:t>10% or more of Daily Value</a:t>
                      </a:r>
                    </a:p>
                  </a:txBody>
                  <a:tcPr marL="68580" marR="68580" marT="34290" marB="34290"/>
                </a:tc>
                <a:extLst>
                  <a:ext uri="{0D108BD9-81ED-4DB2-BD59-A6C34878D82A}">
                    <a16:rowId xmlns:a16="http://schemas.microsoft.com/office/drawing/2014/main" val="1449496486"/>
                  </a:ext>
                </a:extLst>
              </a:tr>
            </a:tbl>
          </a:graphicData>
        </a:graphic>
      </p:graphicFrame>
      <p:pic>
        <p:nvPicPr>
          <p:cNvPr id="6" name="Picture 5"/>
          <p:cNvPicPr>
            <a:picLocks noChangeAspect="1"/>
          </p:cNvPicPr>
          <p:nvPr/>
        </p:nvPicPr>
        <p:blipFill>
          <a:blip r:embed="rId3"/>
          <a:stretch>
            <a:fillRect/>
          </a:stretch>
        </p:blipFill>
        <p:spPr>
          <a:xfrm>
            <a:off x="8038357" y="5956901"/>
            <a:ext cx="1105643" cy="901099"/>
          </a:xfrm>
          <a:prstGeom prst="rect">
            <a:avLst/>
          </a:prstGeom>
        </p:spPr>
      </p:pic>
    </p:spTree>
    <p:extLst>
      <p:ext uri="{BB962C8B-B14F-4D97-AF65-F5344CB8AC3E}">
        <p14:creationId xmlns:p14="http://schemas.microsoft.com/office/powerpoint/2010/main" val="333507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ontent Placeholder 2"/>
          <p:cNvGraphicFramePr>
            <a:graphicFrameLocks noGrp="1"/>
          </p:cNvGraphicFramePr>
          <p:nvPr>
            <p:ph idx="1"/>
            <p:extLst>
              <p:ext uri="{D42A27DB-BD31-4B8C-83A1-F6EECF244321}">
                <p14:modId xmlns:p14="http://schemas.microsoft.com/office/powerpoint/2010/main" val="3045187609"/>
              </p:ext>
            </p:extLst>
          </p:nvPr>
        </p:nvGraphicFramePr>
        <p:xfrm>
          <a:off x="622300" y="1587500"/>
          <a:ext cx="7893050" cy="51080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0DFBBE8C-1418-476A-B66F-4992CDA527B6}"/>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Some Additional Nutrition-Related </a:t>
            </a:r>
            <a:br>
              <a:rPr lang="en-US" sz="2800" b="1" dirty="0"/>
            </a:br>
            <a:r>
              <a:rPr lang="en-US" sz="2800" b="1" dirty="0"/>
              <a:t>Label Terms</a:t>
            </a:r>
          </a:p>
        </p:txBody>
      </p:sp>
      <p:pic>
        <p:nvPicPr>
          <p:cNvPr id="4" name="Picture 3">
            <a:extLst>
              <a:ext uri="{FF2B5EF4-FFF2-40B4-BE49-F238E27FC236}">
                <a16:creationId xmlns:a16="http://schemas.microsoft.com/office/drawing/2014/main" id="{8B634E4F-6A95-41F2-BB69-40908D2D33D2}"/>
              </a:ext>
            </a:extLst>
          </p:cNvPr>
          <p:cNvPicPr>
            <a:picLocks noChangeAspect="1"/>
          </p:cNvPicPr>
          <p:nvPr/>
        </p:nvPicPr>
        <p:blipFill>
          <a:blip r:embed="rId8"/>
          <a:stretch>
            <a:fillRect/>
          </a:stretch>
        </p:blipFill>
        <p:spPr>
          <a:xfrm>
            <a:off x="8038357" y="5937965"/>
            <a:ext cx="1105643" cy="903780"/>
          </a:xfrm>
          <a:prstGeom prst="rect">
            <a:avLst/>
          </a:prstGeom>
        </p:spPr>
      </p:pic>
    </p:spTree>
    <p:extLst>
      <p:ext uri="{BB962C8B-B14F-4D97-AF65-F5344CB8AC3E}">
        <p14:creationId xmlns:p14="http://schemas.microsoft.com/office/powerpoint/2010/main" val="2578041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03B62A-E66F-4C09-BA8A-C9D5E5D913EB}"/>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Label Examples: Natural, Healthy, Gluten Free</a:t>
            </a:r>
          </a:p>
        </p:txBody>
      </p:sp>
      <p:grpSp>
        <p:nvGrpSpPr>
          <p:cNvPr id="22" name="Group 21">
            <a:extLst>
              <a:ext uri="{FF2B5EF4-FFF2-40B4-BE49-F238E27FC236}">
                <a16:creationId xmlns:a16="http://schemas.microsoft.com/office/drawing/2014/main" id="{61D7D081-7F62-418A-B165-12256A00244B}"/>
              </a:ext>
            </a:extLst>
          </p:cNvPr>
          <p:cNvGrpSpPr/>
          <p:nvPr/>
        </p:nvGrpSpPr>
        <p:grpSpPr>
          <a:xfrm>
            <a:off x="371985" y="1623557"/>
            <a:ext cx="8320463" cy="4828912"/>
            <a:chOff x="497715" y="1655441"/>
            <a:chExt cx="8320463" cy="4828912"/>
          </a:xfrm>
        </p:grpSpPr>
        <p:pic>
          <p:nvPicPr>
            <p:cNvPr id="16" name="Picture 15" descr="A close up of food&#10;&#10;Description generated with high confidence">
              <a:extLst>
                <a:ext uri="{FF2B5EF4-FFF2-40B4-BE49-F238E27FC236}">
                  <a16:creationId xmlns:a16="http://schemas.microsoft.com/office/drawing/2014/main" id="{15933237-8F6E-4F7D-8E52-82E713026E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97715" y="1700128"/>
              <a:ext cx="3166108" cy="3197693"/>
            </a:xfrm>
            <a:prstGeom prst="rect">
              <a:avLst/>
            </a:prstGeom>
          </p:spPr>
        </p:pic>
        <p:sp>
          <p:nvSpPr>
            <p:cNvPr id="5" name="Rectangle 4"/>
            <p:cNvSpPr/>
            <p:nvPr/>
          </p:nvSpPr>
          <p:spPr>
            <a:xfrm>
              <a:off x="3219680" y="1700128"/>
              <a:ext cx="4572000" cy="314638"/>
            </a:xfrm>
            <a:prstGeom prst="rect">
              <a:avLst/>
            </a:prstGeom>
          </p:spPr>
          <p:txBody>
            <a:bodyPr>
              <a:spAutoFit/>
            </a:bodyPr>
            <a:lstStyle/>
            <a:p>
              <a:pPr marL="342900">
                <a:lnSpc>
                  <a:spcPct val="107000"/>
                </a:lnSpc>
                <a:spcAft>
                  <a:spcPts val="600"/>
                </a:spcAft>
              </a:pPr>
              <a:r>
                <a:rPr lang="en-US" sz="1350" dirty="0">
                  <a:latin typeface="Arial Black" panose="020B0A04020102020204" pitchFamily="34" charset="0"/>
                  <a:ea typeface="Calibri" panose="020F0502020204030204" pitchFamily="34" charset="0"/>
                  <a:cs typeface="Times New Roman" panose="02020603050405020304" pitchFamily="18" charset="0"/>
                </a:rPr>
                <a:t> </a:t>
              </a:r>
            </a:p>
          </p:txBody>
        </p:sp>
        <p:pic>
          <p:nvPicPr>
            <p:cNvPr id="14" name="Picture 13" descr="A close up of food&#10;&#10;Description generated with high confidence">
              <a:extLst>
                <a:ext uri="{FF2B5EF4-FFF2-40B4-BE49-F238E27FC236}">
                  <a16:creationId xmlns:a16="http://schemas.microsoft.com/office/drawing/2014/main" id="{97700105-4CF9-4825-8B04-26C32374305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627558" y="3735897"/>
              <a:ext cx="3100193" cy="2748456"/>
            </a:xfrm>
            <a:prstGeom prst="rect">
              <a:avLst/>
            </a:prstGeom>
          </p:spPr>
        </p:pic>
        <p:pic>
          <p:nvPicPr>
            <p:cNvPr id="18" name="Picture 17" descr="A close up of text on a white background&#10;&#10;Description generated with high confidence">
              <a:extLst>
                <a:ext uri="{FF2B5EF4-FFF2-40B4-BE49-F238E27FC236}">
                  <a16:creationId xmlns:a16="http://schemas.microsoft.com/office/drawing/2014/main" id="{D03E7768-19F5-4DBB-9A3C-8A314AFB508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4047"/>
            <a:stretch/>
          </p:blipFill>
          <p:spPr>
            <a:xfrm>
              <a:off x="5984239" y="1655441"/>
              <a:ext cx="2833939" cy="2798379"/>
            </a:xfrm>
            <a:prstGeom prst="rect">
              <a:avLst/>
            </a:prstGeom>
          </p:spPr>
        </p:pic>
        <p:sp>
          <p:nvSpPr>
            <p:cNvPr id="19" name="Arrow: Right 18">
              <a:extLst>
                <a:ext uri="{FF2B5EF4-FFF2-40B4-BE49-F238E27FC236}">
                  <a16:creationId xmlns:a16="http://schemas.microsoft.com/office/drawing/2014/main" id="{E82C69C2-854B-46BF-85AF-BD29FD102F2F}"/>
                </a:ext>
              </a:extLst>
            </p:cNvPr>
            <p:cNvSpPr/>
            <p:nvPr/>
          </p:nvSpPr>
          <p:spPr>
            <a:xfrm rot="13453656">
              <a:off x="7308943" y="4421054"/>
              <a:ext cx="1408386" cy="798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06AAACEB-C242-475A-9A5A-421086699E09}"/>
                </a:ext>
              </a:extLst>
            </p:cNvPr>
            <p:cNvSpPr/>
            <p:nvPr/>
          </p:nvSpPr>
          <p:spPr>
            <a:xfrm rot="13259133">
              <a:off x="5280046" y="5557508"/>
              <a:ext cx="1408386" cy="798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rrow: Right 20">
              <a:extLst>
                <a:ext uri="{FF2B5EF4-FFF2-40B4-BE49-F238E27FC236}">
                  <a16:creationId xmlns:a16="http://schemas.microsoft.com/office/drawing/2014/main" id="{B924027A-DA0E-436B-B828-E54C89497A7F}"/>
                </a:ext>
              </a:extLst>
            </p:cNvPr>
            <p:cNvSpPr/>
            <p:nvPr/>
          </p:nvSpPr>
          <p:spPr>
            <a:xfrm rot="16200000">
              <a:off x="192915" y="3200087"/>
              <a:ext cx="1408386" cy="798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04A871DB-2E80-483A-9ED3-C36DBC6C1293}"/>
              </a:ext>
            </a:extLst>
          </p:cNvPr>
          <p:cNvSpPr txBox="1"/>
          <p:nvPr/>
        </p:nvSpPr>
        <p:spPr>
          <a:xfrm>
            <a:off x="43543" y="6565256"/>
            <a:ext cx="2585964" cy="246221"/>
          </a:xfrm>
          <a:prstGeom prst="rect">
            <a:avLst/>
          </a:prstGeom>
          <a:noFill/>
        </p:spPr>
        <p:txBody>
          <a:bodyPr wrap="none" rtlCol="0">
            <a:spAutoFit/>
          </a:bodyPr>
          <a:lstStyle/>
          <a:p>
            <a:r>
              <a:rPr lang="en-US" sz="1000" dirty="0">
                <a:solidFill>
                  <a:schemeClr val="bg1">
                    <a:lumMod val="50000"/>
                  </a:schemeClr>
                </a:solidFill>
              </a:rPr>
              <a:t>Image source: Photos by Alice Henneman</a:t>
            </a:r>
          </a:p>
        </p:txBody>
      </p:sp>
      <p:pic>
        <p:nvPicPr>
          <p:cNvPr id="15" name="Picture 14">
            <a:extLst>
              <a:ext uri="{FF2B5EF4-FFF2-40B4-BE49-F238E27FC236}">
                <a16:creationId xmlns:a16="http://schemas.microsoft.com/office/drawing/2014/main" id="{BC14A624-A2FC-498C-9B48-6977EBB3DB04}"/>
              </a:ext>
            </a:extLst>
          </p:cNvPr>
          <p:cNvPicPr>
            <a:picLocks noChangeAspect="1"/>
          </p:cNvPicPr>
          <p:nvPr/>
        </p:nvPicPr>
        <p:blipFill>
          <a:blip r:embed="rId6"/>
          <a:stretch>
            <a:fillRect/>
          </a:stretch>
        </p:blipFill>
        <p:spPr>
          <a:xfrm>
            <a:off x="8038357" y="5937965"/>
            <a:ext cx="1105643" cy="903780"/>
          </a:xfrm>
          <a:prstGeom prst="rect">
            <a:avLst/>
          </a:prstGeom>
        </p:spPr>
      </p:pic>
    </p:spTree>
    <p:extLst>
      <p:ext uri="{BB962C8B-B14F-4D97-AF65-F5344CB8AC3E}">
        <p14:creationId xmlns:p14="http://schemas.microsoft.com/office/powerpoint/2010/main" val="383762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19680" y="1700128"/>
            <a:ext cx="4572000" cy="314638"/>
          </a:xfrm>
          <a:prstGeom prst="rect">
            <a:avLst/>
          </a:prstGeom>
        </p:spPr>
        <p:txBody>
          <a:bodyPr>
            <a:spAutoFit/>
          </a:bodyPr>
          <a:lstStyle/>
          <a:p>
            <a:pPr marL="342900">
              <a:lnSpc>
                <a:spcPct val="107000"/>
              </a:lnSpc>
              <a:spcAft>
                <a:spcPts val="600"/>
              </a:spcAft>
            </a:pPr>
            <a:r>
              <a:rPr lang="en-US" sz="1350" dirty="0">
                <a:latin typeface="Arial Black" panose="020B0A04020102020204" pitchFamily="34" charset="0"/>
                <a:ea typeface="Calibri" panose="020F0502020204030204" pitchFamily="34" charset="0"/>
                <a:cs typeface="Times New Roman" panose="02020603050405020304" pitchFamily="18" charset="0"/>
              </a:rPr>
              <a:t> </a:t>
            </a:r>
          </a:p>
        </p:txBody>
      </p:sp>
      <p:pic>
        <p:nvPicPr>
          <p:cNvPr id="6" name="Picture 5"/>
          <p:cNvPicPr>
            <a:picLocks noChangeAspect="1"/>
          </p:cNvPicPr>
          <p:nvPr/>
        </p:nvPicPr>
        <p:blipFill>
          <a:blip r:embed="rId3"/>
          <a:stretch>
            <a:fillRect/>
          </a:stretch>
        </p:blipFill>
        <p:spPr>
          <a:xfrm>
            <a:off x="8038357" y="5956901"/>
            <a:ext cx="1105643" cy="901099"/>
          </a:xfrm>
          <a:prstGeom prst="rect">
            <a:avLst/>
          </a:prstGeom>
        </p:spPr>
      </p:pic>
      <p:sp>
        <p:nvSpPr>
          <p:cNvPr id="8" name="Rectangle 7">
            <a:extLst>
              <a:ext uri="{FF2B5EF4-FFF2-40B4-BE49-F238E27FC236}">
                <a16:creationId xmlns:a16="http://schemas.microsoft.com/office/drawing/2014/main" id="{0899A8E0-0F09-4646-925C-BE6C6E58C494}"/>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t>Which Label Does NOT Have a Government “Definition”?</a:t>
            </a:r>
          </a:p>
        </p:txBody>
      </p:sp>
      <p:grpSp>
        <p:nvGrpSpPr>
          <p:cNvPr id="2" name="Group 1">
            <a:extLst>
              <a:ext uri="{FF2B5EF4-FFF2-40B4-BE49-F238E27FC236}">
                <a16:creationId xmlns:a16="http://schemas.microsoft.com/office/drawing/2014/main" id="{A559D9FA-0413-4F2C-A4B8-46D98B8380D5}"/>
              </a:ext>
            </a:extLst>
          </p:cNvPr>
          <p:cNvGrpSpPr/>
          <p:nvPr/>
        </p:nvGrpSpPr>
        <p:grpSpPr>
          <a:xfrm>
            <a:off x="424509" y="1767859"/>
            <a:ext cx="8719491" cy="3754683"/>
            <a:chOff x="424509" y="1767859"/>
            <a:chExt cx="8719491" cy="3754683"/>
          </a:xfrm>
        </p:grpSpPr>
        <p:pic>
          <p:nvPicPr>
            <p:cNvPr id="11" name="Picture 10" descr="A close up of a sign&#10;&#10;Description generated with very high confidence">
              <a:extLst>
                <a:ext uri="{FF2B5EF4-FFF2-40B4-BE49-F238E27FC236}">
                  <a16:creationId xmlns:a16="http://schemas.microsoft.com/office/drawing/2014/main" id="{9AFE3198-2302-40CB-A2D2-27310DF281D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39530" y="1767859"/>
              <a:ext cx="4304470" cy="3754683"/>
            </a:xfrm>
            <a:prstGeom prst="rect">
              <a:avLst/>
            </a:prstGeom>
          </p:spPr>
        </p:pic>
        <p:pic>
          <p:nvPicPr>
            <p:cNvPr id="15" name="Picture 14" descr="A picture containing text, bottle, container&#10;&#10;Description generated with high confidence">
              <a:extLst>
                <a:ext uri="{FF2B5EF4-FFF2-40B4-BE49-F238E27FC236}">
                  <a16:creationId xmlns:a16="http://schemas.microsoft.com/office/drawing/2014/main" id="{3D298755-B8B1-4FD2-8240-5C99ED195C3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4509" y="2089891"/>
              <a:ext cx="4147492" cy="3110619"/>
            </a:xfrm>
            <a:prstGeom prst="rect">
              <a:avLst/>
            </a:prstGeom>
          </p:spPr>
        </p:pic>
      </p:grpSp>
      <p:sp>
        <p:nvSpPr>
          <p:cNvPr id="9" name="TextBox 8">
            <a:extLst>
              <a:ext uri="{FF2B5EF4-FFF2-40B4-BE49-F238E27FC236}">
                <a16:creationId xmlns:a16="http://schemas.microsoft.com/office/drawing/2014/main" id="{F570F3DB-35D1-44A0-A15C-825D77F657D4}"/>
              </a:ext>
            </a:extLst>
          </p:cNvPr>
          <p:cNvSpPr txBox="1"/>
          <p:nvPr/>
        </p:nvSpPr>
        <p:spPr>
          <a:xfrm>
            <a:off x="255515" y="6429375"/>
            <a:ext cx="4120039" cy="246221"/>
          </a:xfrm>
          <a:prstGeom prst="rect">
            <a:avLst/>
          </a:prstGeom>
          <a:noFill/>
        </p:spPr>
        <p:txBody>
          <a:bodyPr wrap="none" rtlCol="0">
            <a:spAutoFit/>
          </a:bodyPr>
          <a:lstStyle/>
          <a:p>
            <a:r>
              <a:rPr lang="en-US" sz="1000" dirty="0">
                <a:solidFill>
                  <a:schemeClr val="bg1">
                    <a:lumMod val="50000"/>
                  </a:schemeClr>
                </a:solidFill>
              </a:rPr>
              <a:t>Image source: Photo by Alice Henneman; illustration by Vicki </a:t>
            </a:r>
            <a:r>
              <a:rPr lang="en-US" sz="1000" dirty="0" err="1">
                <a:solidFill>
                  <a:schemeClr val="bg1">
                    <a:lumMod val="50000"/>
                  </a:schemeClr>
                </a:solidFill>
              </a:rPr>
              <a:t>Jedlicka</a:t>
            </a:r>
            <a:endParaRPr lang="en-US" sz="1000" dirty="0">
              <a:solidFill>
                <a:schemeClr val="bg1">
                  <a:lumMod val="50000"/>
                </a:schemeClr>
              </a:solidFill>
            </a:endParaRPr>
          </a:p>
        </p:txBody>
      </p:sp>
    </p:spTree>
    <p:extLst>
      <p:ext uri="{BB962C8B-B14F-4D97-AF65-F5344CB8AC3E}">
        <p14:creationId xmlns:p14="http://schemas.microsoft.com/office/powerpoint/2010/main" val="38199448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19680" y="1700128"/>
            <a:ext cx="4572000" cy="314638"/>
          </a:xfrm>
          <a:prstGeom prst="rect">
            <a:avLst/>
          </a:prstGeom>
        </p:spPr>
        <p:txBody>
          <a:bodyPr>
            <a:spAutoFit/>
          </a:bodyPr>
          <a:lstStyle/>
          <a:p>
            <a:pPr marL="342900">
              <a:lnSpc>
                <a:spcPct val="107000"/>
              </a:lnSpc>
              <a:spcAft>
                <a:spcPts val="600"/>
              </a:spcAft>
            </a:pPr>
            <a:r>
              <a:rPr lang="en-US" sz="1350" dirty="0">
                <a:latin typeface="Arial Black" panose="020B0A04020102020204" pitchFamily="34" charset="0"/>
                <a:ea typeface="Calibri" panose="020F0502020204030204" pitchFamily="34" charset="0"/>
                <a:cs typeface="Times New Roman" panose="02020603050405020304" pitchFamily="18" charset="0"/>
              </a:rPr>
              <a:t> </a:t>
            </a:r>
          </a:p>
        </p:txBody>
      </p:sp>
      <p:pic>
        <p:nvPicPr>
          <p:cNvPr id="6" name="Picture 5"/>
          <p:cNvPicPr>
            <a:picLocks noChangeAspect="1"/>
          </p:cNvPicPr>
          <p:nvPr/>
        </p:nvPicPr>
        <p:blipFill>
          <a:blip r:embed="rId3"/>
          <a:stretch>
            <a:fillRect/>
          </a:stretch>
        </p:blipFill>
        <p:spPr>
          <a:xfrm>
            <a:off x="8038357" y="5956901"/>
            <a:ext cx="1105643" cy="901099"/>
          </a:xfrm>
          <a:prstGeom prst="rect">
            <a:avLst/>
          </a:prstGeom>
        </p:spPr>
      </p:pic>
      <p:grpSp>
        <p:nvGrpSpPr>
          <p:cNvPr id="3" name="Group 2">
            <a:extLst>
              <a:ext uri="{FF2B5EF4-FFF2-40B4-BE49-F238E27FC236}">
                <a16:creationId xmlns:a16="http://schemas.microsoft.com/office/drawing/2014/main" id="{7C822B2C-E2E7-4DE0-83FC-8A5050236D31}"/>
              </a:ext>
            </a:extLst>
          </p:cNvPr>
          <p:cNvGrpSpPr/>
          <p:nvPr/>
        </p:nvGrpSpPr>
        <p:grpSpPr>
          <a:xfrm>
            <a:off x="424509" y="1333501"/>
            <a:ext cx="8719491" cy="4508927"/>
            <a:chOff x="424509" y="1333501"/>
            <a:chExt cx="8719491" cy="4508927"/>
          </a:xfrm>
        </p:grpSpPr>
        <p:grpSp>
          <p:nvGrpSpPr>
            <p:cNvPr id="2" name="Group 1">
              <a:extLst>
                <a:ext uri="{FF2B5EF4-FFF2-40B4-BE49-F238E27FC236}">
                  <a16:creationId xmlns:a16="http://schemas.microsoft.com/office/drawing/2014/main" id="{A559D9FA-0413-4F2C-A4B8-46D98B8380D5}"/>
                </a:ext>
              </a:extLst>
            </p:cNvPr>
            <p:cNvGrpSpPr/>
            <p:nvPr/>
          </p:nvGrpSpPr>
          <p:grpSpPr>
            <a:xfrm>
              <a:off x="424509" y="1767859"/>
              <a:ext cx="8719491" cy="3754683"/>
              <a:chOff x="424509" y="1767859"/>
              <a:chExt cx="8719491" cy="3754683"/>
            </a:xfrm>
          </p:grpSpPr>
          <p:pic>
            <p:nvPicPr>
              <p:cNvPr id="11" name="Picture 10" descr="A close up of a sign&#10;&#10;Description generated with very high confidence">
                <a:extLst>
                  <a:ext uri="{FF2B5EF4-FFF2-40B4-BE49-F238E27FC236}">
                    <a16:creationId xmlns:a16="http://schemas.microsoft.com/office/drawing/2014/main" id="{9AFE3198-2302-40CB-A2D2-27310DF281D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39530" y="1767859"/>
                <a:ext cx="4304470" cy="3754683"/>
              </a:xfrm>
              <a:prstGeom prst="rect">
                <a:avLst/>
              </a:prstGeom>
            </p:spPr>
          </p:pic>
          <p:pic>
            <p:nvPicPr>
              <p:cNvPr id="15" name="Picture 14" descr="A picture containing text, bottle, container&#10;&#10;Description generated with high confidence">
                <a:extLst>
                  <a:ext uri="{FF2B5EF4-FFF2-40B4-BE49-F238E27FC236}">
                    <a16:creationId xmlns:a16="http://schemas.microsoft.com/office/drawing/2014/main" id="{3D298755-B8B1-4FD2-8240-5C99ED195C3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4509" y="2089891"/>
                <a:ext cx="4147492" cy="3110619"/>
              </a:xfrm>
              <a:prstGeom prst="rect">
                <a:avLst/>
              </a:prstGeom>
            </p:spPr>
          </p:pic>
        </p:grpSp>
        <p:sp>
          <p:nvSpPr>
            <p:cNvPr id="9" name="Rectangle 8">
              <a:extLst>
                <a:ext uri="{FF2B5EF4-FFF2-40B4-BE49-F238E27FC236}">
                  <a16:creationId xmlns:a16="http://schemas.microsoft.com/office/drawing/2014/main" id="{51C50EC2-2888-4A30-870E-B30C724189DA}"/>
                </a:ext>
              </a:extLst>
            </p:cNvPr>
            <p:cNvSpPr/>
            <p:nvPr/>
          </p:nvSpPr>
          <p:spPr>
            <a:xfrm>
              <a:off x="4839530" y="1333501"/>
              <a:ext cx="4304470" cy="4508927"/>
            </a:xfrm>
            <a:prstGeom prst="rect">
              <a:avLst/>
            </a:prstGeom>
            <a:noFill/>
          </p:spPr>
          <p:txBody>
            <a:bodyPr wrap="square" lIns="91440" tIns="45720" rIns="91440" bIns="45720">
              <a:spAutoFit/>
            </a:bodyPr>
            <a:lstStyle/>
            <a:p>
              <a:pPr algn="ctr"/>
              <a:r>
                <a:rPr lang="en-US" sz="28700" b="0" cap="none" spc="0" dirty="0">
                  <a:ln w="0"/>
                  <a:solidFill>
                    <a:srgbClr val="C00000"/>
                  </a:solidFill>
                  <a:effectLst>
                    <a:outerShdw blurRad="38100" dist="19050" dir="2700000" algn="tl" rotWithShape="0">
                      <a:schemeClr val="dk1">
                        <a:alpha val="40000"/>
                      </a:schemeClr>
                    </a:outerShdw>
                  </a:effectLst>
                </a:rPr>
                <a:t>X</a:t>
              </a:r>
            </a:p>
          </p:txBody>
        </p:sp>
      </p:grpSp>
      <p:sp>
        <p:nvSpPr>
          <p:cNvPr id="12" name="Rectangle 11">
            <a:extLst>
              <a:ext uri="{FF2B5EF4-FFF2-40B4-BE49-F238E27FC236}">
                <a16:creationId xmlns:a16="http://schemas.microsoft.com/office/drawing/2014/main" id="{A1F3D538-2402-42D8-B613-1D92B631BEA8}"/>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t>Which Label Does NOT Have a Government “Definition”?</a:t>
            </a:r>
          </a:p>
        </p:txBody>
      </p:sp>
      <p:sp>
        <p:nvSpPr>
          <p:cNvPr id="10" name="TextBox 9">
            <a:extLst>
              <a:ext uri="{FF2B5EF4-FFF2-40B4-BE49-F238E27FC236}">
                <a16:creationId xmlns:a16="http://schemas.microsoft.com/office/drawing/2014/main" id="{8171E695-92CD-4979-98CE-B5609D56980D}"/>
              </a:ext>
            </a:extLst>
          </p:cNvPr>
          <p:cNvSpPr txBox="1"/>
          <p:nvPr/>
        </p:nvSpPr>
        <p:spPr>
          <a:xfrm>
            <a:off x="255515" y="6429375"/>
            <a:ext cx="4120039" cy="246221"/>
          </a:xfrm>
          <a:prstGeom prst="rect">
            <a:avLst/>
          </a:prstGeom>
          <a:noFill/>
        </p:spPr>
        <p:txBody>
          <a:bodyPr wrap="none" rtlCol="0">
            <a:spAutoFit/>
          </a:bodyPr>
          <a:lstStyle/>
          <a:p>
            <a:r>
              <a:rPr lang="en-US" sz="1000" dirty="0">
                <a:solidFill>
                  <a:schemeClr val="bg1">
                    <a:lumMod val="50000"/>
                  </a:schemeClr>
                </a:solidFill>
              </a:rPr>
              <a:t>Image source: Photo by Alice Henneman; illustration by Vicki </a:t>
            </a:r>
            <a:r>
              <a:rPr lang="en-US" sz="1000" dirty="0" err="1">
                <a:solidFill>
                  <a:schemeClr val="bg1">
                    <a:lumMod val="50000"/>
                  </a:schemeClr>
                </a:solidFill>
              </a:rPr>
              <a:t>Jedlicka</a:t>
            </a:r>
            <a:endParaRPr lang="en-US" sz="1000" dirty="0">
              <a:solidFill>
                <a:schemeClr val="bg1">
                  <a:lumMod val="50000"/>
                </a:schemeClr>
              </a:solidFill>
            </a:endParaRPr>
          </a:p>
        </p:txBody>
      </p:sp>
    </p:spTree>
    <p:extLst>
      <p:ext uri="{BB962C8B-B14F-4D97-AF65-F5344CB8AC3E}">
        <p14:creationId xmlns:p14="http://schemas.microsoft.com/office/powerpoint/2010/main" val="570690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6177" y="2259204"/>
            <a:ext cx="7307147" cy="860877"/>
          </a:xfrm>
          <a:prstGeom prst="rect">
            <a:avLst/>
          </a:prstGeom>
        </p:spPr>
        <p:txBody>
          <a:bodyPr wrap="square">
            <a:spAutoFit/>
          </a:bodyPr>
          <a:lstStyle/>
          <a:p>
            <a:pPr marL="342900">
              <a:lnSpc>
                <a:spcPct val="107000"/>
              </a:lnSpc>
              <a:spcAft>
                <a:spcPts val="600"/>
              </a:spcAft>
            </a:pPr>
            <a:endParaRPr lang="en-US" sz="2100" dirty="0">
              <a:ea typeface="Calibri" panose="020F0502020204030204" pitchFamily="34" charset="0"/>
              <a:cs typeface="Times New Roman" panose="02020603050405020304" pitchFamily="18" charset="0"/>
            </a:endParaRPr>
          </a:p>
          <a:p>
            <a:pPr marL="342900">
              <a:lnSpc>
                <a:spcPct val="107000"/>
              </a:lnSpc>
              <a:spcAft>
                <a:spcPts val="600"/>
              </a:spcAft>
            </a:pPr>
            <a:r>
              <a:rPr lang="en-US" sz="2100" dirty="0">
                <a:ea typeface="Calibri" panose="020F0502020204030204" pitchFamily="34" charset="0"/>
                <a:cs typeface="Times New Roman" panose="02020603050405020304" pitchFamily="18" charset="0"/>
              </a:rPr>
              <a:t>  </a:t>
            </a:r>
          </a:p>
        </p:txBody>
      </p:sp>
      <p:graphicFrame>
        <p:nvGraphicFramePr>
          <p:cNvPr id="8" name="Content Placeholder 5"/>
          <p:cNvGraphicFramePr>
            <a:graphicFrameLocks noGrp="1"/>
          </p:cNvGraphicFramePr>
          <p:nvPr>
            <p:ph idx="1"/>
            <p:extLst>
              <p:ext uri="{D42A27DB-BD31-4B8C-83A1-F6EECF244321}">
                <p14:modId xmlns:p14="http://schemas.microsoft.com/office/powerpoint/2010/main" val="3941247353"/>
              </p:ext>
            </p:extLst>
          </p:nvPr>
        </p:nvGraphicFramePr>
        <p:xfrm>
          <a:off x="370114" y="1001486"/>
          <a:ext cx="8632372" cy="5580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Health Claims</a:t>
            </a:r>
          </a:p>
        </p:txBody>
      </p:sp>
      <p:pic>
        <p:nvPicPr>
          <p:cNvPr id="9" name="Picture 8">
            <a:extLst>
              <a:ext uri="{FF2B5EF4-FFF2-40B4-BE49-F238E27FC236}">
                <a16:creationId xmlns:a16="http://schemas.microsoft.com/office/drawing/2014/main" id="{79B730B9-8CFA-4B68-ABC6-E3ED06DDCC90}"/>
              </a:ext>
            </a:extLst>
          </p:cNvPr>
          <p:cNvPicPr>
            <a:picLocks noChangeAspect="1"/>
          </p:cNvPicPr>
          <p:nvPr/>
        </p:nvPicPr>
        <p:blipFill>
          <a:blip r:embed="rId8"/>
          <a:stretch>
            <a:fillRect/>
          </a:stretch>
        </p:blipFill>
        <p:spPr>
          <a:xfrm>
            <a:off x="8038357" y="5956901"/>
            <a:ext cx="1105643" cy="901099"/>
          </a:xfrm>
          <a:prstGeom prst="rect">
            <a:avLst/>
          </a:prstGeom>
        </p:spPr>
      </p:pic>
    </p:spTree>
    <p:extLst>
      <p:ext uri="{BB962C8B-B14F-4D97-AF65-F5344CB8AC3E}">
        <p14:creationId xmlns:p14="http://schemas.microsoft.com/office/powerpoint/2010/main" val="27985288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8038357" y="5956901"/>
            <a:ext cx="1105643" cy="901099"/>
          </a:xfrm>
          <a:prstGeom prst="rect">
            <a:avLst/>
          </a:prstGeom>
        </p:spPr>
      </p:pic>
      <p:sp>
        <p:nvSpPr>
          <p:cNvPr id="9" name="Rectangle 8">
            <a:extLst>
              <a:ext uri="{FF2B5EF4-FFF2-40B4-BE49-F238E27FC236}">
                <a16:creationId xmlns:a16="http://schemas.microsoft.com/office/drawing/2014/main" id="{43AC254D-BEF9-4034-9F94-386241ADA857}"/>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“Authorized” Health Claims</a:t>
            </a:r>
          </a:p>
        </p:txBody>
      </p:sp>
      <p:sp>
        <p:nvSpPr>
          <p:cNvPr id="5" name="Content Placeholder 4">
            <a:extLst>
              <a:ext uri="{FF2B5EF4-FFF2-40B4-BE49-F238E27FC236}">
                <a16:creationId xmlns:a16="http://schemas.microsoft.com/office/drawing/2014/main" id="{9016E1F9-EA15-4A4B-B3A6-58D08E6D25D7}"/>
              </a:ext>
            </a:extLst>
          </p:cNvPr>
          <p:cNvSpPr>
            <a:spLocks noGrp="1"/>
          </p:cNvSpPr>
          <p:nvPr>
            <p:ph idx="1"/>
          </p:nvPr>
        </p:nvSpPr>
        <p:spPr>
          <a:xfrm>
            <a:off x="246743" y="1750706"/>
            <a:ext cx="8476343" cy="4351338"/>
          </a:xfrm>
        </p:spPr>
        <p:txBody>
          <a:bodyPr/>
          <a:lstStyle/>
          <a:p>
            <a:r>
              <a:rPr lang="en-US" dirty="0"/>
              <a:t>There must be significant scientific agreement (SSA) among qualified experts that the claim is supported by the totality of publicly available scientific evidence for a substance/disease relationship. </a:t>
            </a:r>
            <a:br>
              <a:rPr lang="en-US" dirty="0"/>
            </a:br>
            <a:endParaRPr lang="en-US" dirty="0"/>
          </a:p>
          <a:p>
            <a:r>
              <a:rPr lang="en-US" dirty="0"/>
              <a:t>The authorized health must contain the elements of a substance and a disease or health-related condition. </a:t>
            </a:r>
          </a:p>
        </p:txBody>
      </p:sp>
    </p:spTree>
    <p:extLst>
      <p:ext uri="{BB962C8B-B14F-4D97-AF65-F5344CB8AC3E}">
        <p14:creationId xmlns:p14="http://schemas.microsoft.com/office/powerpoint/2010/main" val="18773427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8038357" y="5956901"/>
            <a:ext cx="1105643" cy="901099"/>
          </a:xfrm>
          <a:prstGeom prst="rect">
            <a:avLst/>
          </a:prstGeom>
        </p:spPr>
      </p:pic>
      <p:sp>
        <p:nvSpPr>
          <p:cNvPr id="2" name="Rectangle 1">
            <a:extLst>
              <a:ext uri="{FF2B5EF4-FFF2-40B4-BE49-F238E27FC236}">
                <a16:creationId xmlns:a16="http://schemas.microsoft.com/office/drawing/2014/main" id="{6E3EF2D4-D93B-46DC-86E9-43E445992192}"/>
              </a:ext>
            </a:extLst>
          </p:cNvPr>
          <p:cNvSpPr/>
          <p:nvPr/>
        </p:nvSpPr>
        <p:spPr>
          <a:xfrm>
            <a:off x="151326" y="1737454"/>
            <a:ext cx="8583769" cy="4669996"/>
          </a:xfrm>
          <a:prstGeom prst="rect">
            <a:avLst/>
          </a:prstGeom>
        </p:spPr>
        <p:txBody>
          <a:bodyPr wrap="square">
            <a:spAutoFit/>
          </a:bodyPr>
          <a:lstStyle/>
          <a:p>
            <a:pPr marL="285750" lvl="0" indent="-285750" defTabSz="1422400">
              <a:lnSpc>
                <a:spcPct val="90000"/>
              </a:lnSpc>
              <a:spcBef>
                <a:spcPts val="500"/>
              </a:spcBef>
              <a:spcAft>
                <a:spcPts val="500"/>
              </a:spcAft>
              <a:buFont typeface="Arial" panose="020B0604020202020204" pitchFamily="34" charset="0"/>
              <a:buChar char="•"/>
            </a:pPr>
            <a:r>
              <a:rPr lang="en-US" sz="2600" dirty="0"/>
              <a:t>“Diets low in </a:t>
            </a:r>
            <a:r>
              <a:rPr lang="en-US" sz="2600" i="1" dirty="0"/>
              <a:t>sodium</a:t>
            </a:r>
            <a:r>
              <a:rPr lang="en-US" sz="2600" dirty="0"/>
              <a:t> may reduce the risk of high blood pressure, a disease associated with many factors.”</a:t>
            </a:r>
          </a:p>
          <a:p>
            <a:pPr marL="285750" indent="-285750">
              <a:spcBef>
                <a:spcPts val="500"/>
              </a:spcBef>
              <a:spcAft>
                <a:spcPts val="500"/>
              </a:spcAft>
              <a:buFont typeface="Arial" panose="020B0604020202020204" pitchFamily="34" charset="0"/>
              <a:buChar char="•"/>
            </a:pPr>
            <a:r>
              <a:rPr lang="en-US" sz="2600" dirty="0"/>
              <a:t>“Healthful diets with adequate folate may reduce a woman's risk of having a child with a brain or spinal cord birth defect.”</a:t>
            </a:r>
          </a:p>
          <a:p>
            <a:pPr marL="285750" indent="-285750">
              <a:spcBef>
                <a:spcPts val="500"/>
              </a:spcBef>
              <a:spcAft>
                <a:spcPts val="500"/>
              </a:spcAft>
              <a:buFont typeface="Arial" panose="020B0604020202020204" pitchFamily="34" charset="0"/>
              <a:buChar char="•"/>
            </a:pPr>
            <a:r>
              <a:rPr lang="en-US" sz="2600" dirty="0"/>
              <a:t>“Development of cancer depends on many factors. Eating a diet low in fat and high in fruits and vegetables, foods that are low in fat and may contain vitamin A, vitamin C, and dietary fiber, may reduce your risk of some cancers. Oranges, a food low in fat, are a good source of fiber and vitamin C.”</a:t>
            </a:r>
          </a:p>
        </p:txBody>
      </p:sp>
      <p:sp>
        <p:nvSpPr>
          <p:cNvPr id="9" name="Rectangle 8">
            <a:extLst>
              <a:ext uri="{FF2B5EF4-FFF2-40B4-BE49-F238E27FC236}">
                <a16:creationId xmlns:a16="http://schemas.microsoft.com/office/drawing/2014/main" id="{43AC254D-BEF9-4034-9F94-386241ADA857}"/>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Examples </a:t>
            </a:r>
            <a:r>
              <a:rPr lang="en-US" sz="3600" b="1"/>
              <a:t>of “Authorized” </a:t>
            </a:r>
            <a:r>
              <a:rPr lang="en-US" sz="3600" b="1" dirty="0"/>
              <a:t>Health Claims</a:t>
            </a:r>
          </a:p>
        </p:txBody>
      </p:sp>
    </p:spTree>
    <p:extLst>
      <p:ext uri="{BB962C8B-B14F-4D97-AF65-F5344CB8AC3E}">
        <p14:creationId xmlns:p14="http://schemas.microsoft.com/office/powerpoint/2010/main" val="580217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32420" y="122612"/>
            <a:ext cx="3915950" cy="1344975"/>
          </a:xfrm>
          <a:prstGeom prst="rect">
            <a:avLst/>
          </a:prstGeom>
        </p:spPr>
        <p:txBody>
          <a:bodyPr>
            <a:normAutofit/>
          </a:bodyPr>
          <a:lstStyle/>
          <a:p>
            <a:r>
              <a:rPr lang="en-US" sz="3000" b="1" dirty="0">
                <a:solidFill>
                  <a:schemeClr val="bg1"/>
                </a:solidFill>
                <a:latin typeface="+mn-lt"/>
              </a:rPr>
              <a:t>Required</a:t>
            </a:r>
            <a:r>
              <a:rPr lang="en-US" sz="3000" b="1" dirty="0">
                <a:solidFill>
                  <a:schemeClr val="bg1"/>
                </a:solidFill>
              </a:rPr>
              <a:t> Information on All Food Labels</a:t>
            </a:r>
          </a:p>
        </p:txBody>
      </p:sp>
      <p:sp>
        <p:nvSpPr>
          <p:cNvPr id="7" name="Content Placeholder 3">
            <a:extLst>
              <a:ext uri="{FF2B5EF4-FFF2-40B4-BE49-F238E27FC236}">
                <a16:creationId xmlns:a16="http://schemas.microsoft.com/office/drawing/2014/main" id="{E8795AC6-936C-4CBA-B296-7295889595C9}"/>
              </a:ext>
            </a:extLst>
          </p:cNvPr>
          <p:cNvSpPr>
            <a:spLocks noGrp="1"/>
          </p:cNvSpPr>
          <p:nvPr>
            <p:ph idx="1"/>
          </p:nvPr>
        </p:nvSpPr>
        <p:spPr>
          <a:xfrm>
            <a:off x="80195" y="1590199"/>
            <a:ext cx="3578026" cy="5622565"/>
          </a:xfrm>
        </p:spPr>
        <p:txBody>
          <a:bodyPr>
            <a:spAutoFit/>
          </a:bodyPr>
          <a:lstStyle/>
          <a:p>
            <a:pPr marL="457200" indent="-457200">
              <a:buFont typeface="+mj-lt"/>
              <a:buAutoNum type="alphaUcPeriod"/>
            </a:pPr>
            <a:r>
              <a:rPr lang="en-US" sz="2400" dirty="0">
                <a:solidFill>
                  <a:schemeClr val="bg1"/>
                </a:solidFill>
                <a:ea typeface="Calibri" panose="020F0502020204030204" pitchFamily="34" charset="0"/>
                <a:cs typeface="Times New Roman" panose="02020603050405020304" pitchFamily="18" charset="0"/>
              </a:rPr>
              <a:t>A statement of identity</a:t>
            </a:r>
          </a:p>
          <a:p>
            <a:pPr marL="457200" indent="-457200">
              <a:buFont typeface="+mj-lt"/>
              <a:buAutoNum type="alphaUcPeriod"/>
            </a:pPr>
            <a:r>
              <a:rPr lang="en-US" sz="2400" dirty="0">
                <a:solidFill>
                  <a:schemeClr val="bg1"/>
                </a:solidFill>
                <a:ea typeface="Calibri" panose="020F0502020204030204" pitchFamily="34" charset="0"/>
                <a:cs typeface="Times New Roman" panose="02020603050405020304" pitchFamily="18" charset="0"/>
              </a:rPr>
              <a:t>A net weight or contents statement </a:t>
            </a:r>
          </a:p>
          <a:p>
            <a:pPr marL="457200" indent="-457200">
              <a:buFont typeface="+mj-lt"/>
              <a:buAutoNum type="alphaUcPeriod"/>
            </a:pPr>
            <a:r>
              <a:rPr lang="en-US" sz="2400" dirty="0">
                <a:solidFill>
                  <a:schemeClr val="bg1"/>
                </a:solidFill>
                <a:ea typeface="Calibri" panose="020F0502020204030204" pitchFamily="34" charset="0"/>
                <a:cs typeface="Times New Roman" panose="02020603050405020304" pitchFamily="18" charset="0"/>
              </a:rPr>
              <a:t>An ingredient statement</a:t>
            </a:r>
          </a:p>
          <a:p>
            <a:pPr marL="457200" indent="-457200">
              <a:buFont typeface="+mj-lt"/>
              <a:buAutoNum type="alphaUcPeriod"/>
            </a:pPr>
            <a:r>
              <a:rPr lang="en-US" sz="2400" dirty="0">
                <a:solidFill>
                  <a:schemeClr val="bg1"/>
                </a:solidFill>
                <a:ea typeface="Calibri" panose="020F0502020204030204" pitchFamily="34" charset="0"/>
                <a:cs typeface="Times New Roman" panose="02020603050405020304" pitchFamily="18" charset="0"/>
              </a:rPr>
              <a:t>A statement that gives the name and place of business of the product’s manufacturer, packer, or distributor</a:t>
            </a:r>
          </a:p>
          <a:p>
            <a:pPr marL="457200" indent="-457200">
              <a:buFont typeface="+mj-lt"/>
              <a:buAutoNum type="alphaUcPeriod"/>
            </a:pPr>
            <a:r>
              <a:rPr lang="en-US" sz="2400" dirty="0">
                <a:solidFill>
                  <a:schemeClr val="bg1"/>
                </a:solidFill>
                <a:ea typeface="Calibri" panose="020F0502020204030204" pitchFamily="34" charset="0"/>
                <a:cs typeface="Times New Roman" panose="02020603050405020304" pitchFamily="18" charset="0"/>
              </a:rPr>
              <a:t>The Nutrition Facts label </a:t>
            </a:r>
          </a:p>
          <a:p>
            <a:endParaRPr lang="en-US" sz="1700" dirty="0">
              <a:solidFill>
                <a:schemeClr val="bg1"/>
              </a:solidFill>
            </a:endParaRPr>
          </a:p>
        </p:txBody>
      </p:sp>
      <p:grpSp>
        <p:nvGrpSpPr>
          <p:cNvPr id="14" name="Group 13"/>
          <p:cNvGrpSpPr/>
          <p:nvPr/>
        </p:nvGrpSpPr>
        <p:grpSpPr>
          <a:xfrm>
            <a:off x="4536638" y="1680305"/>
            <a:ext cx="4109749" cy="3989995"/>
            <a:chOff x="4361541" y="1670577"/>
            <a:chExt cx="4109749" cy="3989995"/>
          </a:xfrm>
        </p:grpSpPr>
        <p:pic>
          <p:nvPicPr>
            <p:cNvPr id="8" name="Picture 4" descr="Image result for list of ingredients site:gov">
              <a:extLst>
                <a:ext uri="{FF2B5EF4-FFF2-40B4-BE49-F238E27FC236}">
                  <a16:creationId xmlns:a16="http://schemas.microsoft.com/office/drawing/2014/main" id="{EA26C8E9-9E3B-4533-9C83-ADB111B7B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1541" y="1670577"/>
              <a:ext cx="4109749" cy="3592799"/>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9561CE67-8C61-4F49-ACDD-A2BA9CD910AD}"/>
                </a:ext>
              </a:extLst>
            </p:cNvPr>
            <p:cNvSpPr/>
            <p:nvPr/>
          </p:nvSpPr>
          <p:spPr>
            <a:xfrm>
              <a:off x="4487925" y="2121763"/>
              <a:ext cx="566057" cy="47992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10" name="Oval 9">
              <a:extLst>
                <a:ext uri="{FF2B5EF4-FFF2-40B4-BE49-F238E27FC236}">
                  <a16:creationId xmlns:a16="http://schemas.microsoft.com/office/drawing/2014/main" id="{2221FF2F-0D3A-436E-89D7-FCB2B130B586}"/>
                </a:ext>
              </a:extLst>
            </p:cNvPr>
            <p:cNvSpPr/>
            <p:nvPr/>
          </p:nvSpPr>
          <p:spPr>
            <a:xfrm>
              <a:off x="4487925" y="3613106"/>
              <a:ext cx="566057" cy="47992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b</a:t>
              </a:r>
            </a:p>
          </p:txBody>
        </p:sp>
        <p:sp>
          <p:nvSpPr>
            <p:cNvPr id="11" name="Oval 10">
              <a:extLst>
                <a:ext uri="{FF2B5EF4-FFF2-40B4-BE49-F238E27FC236}">
                  <a16:creationId xmlns:a16="http://schemas.microsoft.com/office/drawing/2014/main" id="{0EDB9B52-919C-4EC5-9844-6F3675459E2C}"/>
                </a:ext>
              </a:extLst>
            </p:cNvPr>
            <p:cNvSpPr/>
            <p:nvPr/>
          </p:nvSpPr>
          <p:spPr>
            <a:xfrm>
              <a:off x="5380553" y="4244477"/>
              <a:ext cx="566057" cy="47992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a:t>
              </a:r>
            </a:p>
          </p:txBody>
        </p:sp>
        <p:sp>
          <p:nvSpPr>
            <p:cNvPr id="12" name="Oval 11">
              <a:extLst>
                <a:ext uri="{FF2B5EF4-FFF2-40B4-BE49-F238E27FC236}">
                  <a16:creationId xmlns:a16="http://schemas.microsoft.com/office/drawing/2014/main" id="{903848A4-AFFA-4A9F-ABF6-0FDEE4B9F606}"/>
                </a:ext>
              </a:extLst>
            </p:cNvPr>
            <p:cNvSpPr/>
            <p:nvPr/>
          </p:nvSpPr>
          <p:spPr>
            <a:xfrm>
              <a:off x="6316725" y="5180649"/>
              <a:ext cx="566057" cy="47992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D</a:t>
              </a:r>
            </a:p>
          </p:txBody>
        </p:sp>
        <p:sp>
          <p:nvSpPr>
            <p:cNvPr id="13" name="Oval 12">
              <a:extLst>
                <a:ext uri="{FF2B5EF4-FFF2-40B4-BE49-F238E27FC236}">
                  <a16:creationId xmlns:a16="http://schemas.microsoft.com/office/drawing/2014/main" id="{7ACBD797-B88F-44AE-939F-30B6B2954C0E}"/>
                </a:ext>
              </a:extLst>
            </p:cNvPr>
            <p:cNvSpPr/>
            <p:nvPr/>
          </p:nvSpPr>
          <p:spPr>
            <a:xfrm>
              <a:off x="7403471" y="2121762"/>
              <a:ext cx="566057" cy="47992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E</a:t>
              </a:r>
            </a:p>
          </p:txBody>
        </p:sp>
      </p:grpSp>
      <p:pic>
        <p:nvPicPr>
          <p:cNvPr id="15" name="Picture 14"/>
          <p:cNvPicPr>
            <a:picLocks noChangeAspect="1"/>
          </p:cNvPicPr>
          <p:nvPr/>
        </p:nvPicPr>
        <p:blipFill>
          <a:blip r:embed="rId4"/>
          <a:stretch>
            <a:fillRect/>
          </a:stretch>
        </p:blipFill>
        <p:spPr>
          <a:xfrm>
            <a:off x="8038357" y="5956901"/>
            <a:ext cx="1105643" cy="901099"/>
          </a:xfrm>
          <a:prstGeom prst="rect">
            <a:avLst/>
          </a:prstGeom>
        </p:spPr>
      </p:pic>
      <p:sp>
        <p:nvSpPr>
          <p:cNvPr id="2" name="TextBox 1">
            <a:extLst>
              <a:ext uri="{FF2B5EF4-FFF2-40B4-BE49-F238E27FC236}">
                <a16:creationId xmlns:a16="http://schemas.microsoft.com/office/drawing/2014/main" id="{0114BC51-A8CC-45B3-BFA9-B8A04AB90538}"/>
              </a:ext>
            </a:extLst>
          </p:cNvPr>
          <p:cNvSpPr txBox="1"/>
          <p:nvPr/>
        </p:nvSpPr>
        <p:spPr>
          <a:xfrm>
            <a:off x="3661724" y="6616798"/>
            <a:ext cx="1284326" cy="246221"/>
          </a:xfrm>
          <a:prstGeom prst="rect">
            <a:avLst/>
          </a:prstGeom>
          <a:noFill/>
        </p:spPr>
        <p:txBody>
          <a:bodyPr wrap="none" rtlCol="0">
            <a:spAutoFit/>
          </a:bodyPr>
          <a:lstStyle/>
          <a:p>
            <a:r>
              <a:rPr lang="en-US" sz="1000" dirty="0">
                <a:solidFill>
                  <a:schemeClr val="bg1">
                    <a:lumMod val="50000"/>
                  </a:schemeClr>
                </a:solidFill>
              </a:rPr>
              <a:t>Image source: FDA</a:t>
            </a:r>
          </a:p>
        </p:txBody>
      </p:sp>
    </p:spTree>
    <p:extLst>
      <p:ext uri="{BB962C8B-B14F-4D97-AF65-F5344CB8AC3E}">
        <p14:creationId xmlns:p14="http://schemas.microsoft.com/office/powerpoint/2010/main" val="25677710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“Qualified” Health Claims</a:t>
            </a:r>
          </a:p>
        </p:txBody>
      </p:sp>
      <p:pic>
        <p:nvPicPr>
          <p:cNvPr id="8" name="Picture 7"/>
          <p:cNvPicPr>
            <a:picLocks noChangeAspect="1"/>
          </p:cNvPicPr>
          <p:nvPr/>
        </p:nvPicPr>
        <p:blipFill>
          <a:blip r:embed="rId3"/>
          <a:stretch>
            <a:fillRect/>
          </a:stretch>
        </p:blipFill>
        <p:spPr>
          <a:xfrm>
            <a:off x="8038357" y="5956901"/>
            <a:ext cx="1105643" cy="901099"/>
          </a:xfrm>
          <a:prstGeom prst="rect">
            <a:avLst/>
          </a:prstGeom>
        </p:spPr>
      </p:pic>
      <p:sp>
        <p:nvSpPr>
          <p:cNvPr id="2" name="Rectangle 1">
            <a:extLst>
              <a:ext uri="{FF2B5EF4-FFF2-40B4-BE49-F238E27FC236}">
                <a16:creationId xmlns:a16="http://schemas.microsoft.com/office/drawing/2014/main" id="{7F8D9686-5B9A-4C82-8FDF-39CA6FDFB60C}"/>
              </a:ext>
            </a:extLst>
          </p:cNvPr>
          <p:cNvSpPr/>
          <p:nvPr/>
        </p:nvSpPr>
        <p:spPr>
          <a:xfrm>
            <a:off x="225380" y="1536174"/>
            <a:ext cx="8693239" cy="3785652"/>
          </a:xfrm>
          <a:prstGeom prst="rect">
            <a:avLst/>
          </a:prstGeom>
        </p:spPr>
        <p:txBody>
          <a:bodyPr wrap="square">
            <a:spAutoFit/>
          </a:bodyPr>
          <a:lstStyle/>
          <a:p>
            <a:pPr marL="285750" indent="-285750">
              <a:buFont typeface="Arial" panose="020B0604020202020204" pitchFamily="34" charset="0"/>
              <a:buChar char="•"/>
            </a:pPr>
            <a:r>
              <a:rPr lang="en-US" sz="2400" dirty="0"/>
              <a:t>Qualified health claims (QHCs) are supported by scientific evidence, but do not meet the more rigorous “significant scientific agreement” standard required for an authorized health claim.</a:t>
            </a:r>
            <a:br>
              <a:rPr lang="en-US" sz="2400" dirty="0"/>
            </a:br>
            <a:endParaRPr lang="en-US" sz="2400" dirty="0"/>
          </a:p>
          <a:p>
            <a:pPr marL="285750" indent="-285750">
              <a:buFont typeface="Arial" panose="020B0604020202020204" pitchFamily="34" charset="0"/>
              <a:buChar char="•"/>
            </a:pPr>
            <a:r>
              <a:rPr lang="en-US" sz="2400" dirty="0"/>
              <a:t>They must be accompanied by a disclaimer or other qualifying language to accurately communicate to consumers the level of scientific evidence supporting the claim. </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26538142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Examples of “Qualified” Health Claims</a:t>
            </a:r>
          </a:p>
        </p:txBody>
      </p:sp>
      <p:pic>
        <p:nvPicPr>
          <p:cNvPr id="8" name="Picture 7"/>
          <p:cNvPicPr>
            <a:picLocks noChangeAspect="1"/>
          </p:cNvPicPr>
          <p:nvPr/>
        </p:nvPicPr>
        <p:blipFill>
          <a:blip r:embed="rId3"/>
          <a:stretch>
            <a:fillRect/>
          </a:stretch>
        </p:blipFill>
        <p:spPr>
          <a:xfrm>
            <a:off x="8038357" y="5956901"/>
            <a:ext cx="1105643" cy="901099"/>
          </a:xfrm>
          <a:prstGeom prst="rect">
            <a:avLst/>
          </a:prstGeom>
        </p:spPr>
      </p:pic>
      <p:sp>
        <p:nvSpPr>
          <p:cNvPr id="2" name="Rectangle 1">
            <a:extLst>
              <a:ext uri="{FF2B5EF4-FFF2-40B4-BE49-F238E27FC236}">
                <a16:creationId xmlns:a16="http://schemas.microsoft.com/office/drawing/2014/main" id="{7F8D9686-5B9A-4C82-8FDF-39CA6FDFB60C}"/>
              </a:ext>
            </a:extLst>
          </p:cNvPr>
          <p:cNvSpPr/>
          <p:nvPr/>
        </p:nvSpPr>
        <p:spPr>
          <a:xfrm>
            <a:off x="225380" y="1468192"/>
            <a:ext cx="8693239" cy="5262979"/>
          </a:xfrm>
          <a:prstGeom prst="rect">
            <a:avLst/>
          </a:prstGeom>
        </p:spPr>
        <p:txBody>
          <a:bodyPr wrap="square">
            <a:spAutoFit/>
          </a:bodyPr>
          <a:lstStyle/>
          <a:p>
            <a:pPr marL="285750" indent="-285750">
              <a:buFont typeface="Arial" panose="020B0604020202020204" pitchFamily="34" charset="0"/>
              <a:buChar char="•"/>
            </a:pPr>
            <a:r>
              <a:rPr lang="en-US" sz="2400" dirty="0">
                <a:solidFill>
                  <a:srgbClr val="333333"/>
                </a:solidFill>
              </a:rPr>
              <a:t>“</a:t>
            </a:r>
            <a:r>
              <a:rPr lang="en-US" sz="2400" dirty="0"/>
              <a:t>Scientific evidence suggests, but does not prove, that whole grains (three servings or 48 grams per day), as part of a low saturated fat, low cholesterol diet, may reduce the risk of diabetes mellitus type 2.”</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“Supportive but not conclusive scientific evidence suggests that daily consumption of about 1½ tablespoons (20 grams) of oils containing high levels of oleic acid, may reduce the risk of coronary heart disease. To achieve this possible benefit, oleic acid-containing oils should replace fats and oils higher in saturated fat and not increase the total number of calories you eat in a day. One serving of [x] oil provides [x] grams of oleic acid (which is [x] grams of monounsaturated fatty acid).” </a:t>
            </a:r>
          </a:p>
        </p:txBody>
      </p:sp>
    </p:spTree>
    <p:extLst>
      <p:ext uri="{BB962C8B-B14F-4D97-AF65-F5344CB8AC3E}">
        <p14:creationId xmlns:p14="http://schemas.microsoft.com/office/powerpoint/2010/main" val="42167708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close up of a sign&#10;&#10;Description generated with very high confidence">
            <a:extLst>
              <a:ext uri="{FF2B5EF4-FFF2-40B4-BE49-F238E27FC236}">
                <a16:creationId xmlns:a16="http://schemas.microsoft.com/office/drawing/2014/main" id="{49CFF16E-84AE-455F-A6FB-024201D89560}"/>
              </a:ext>
            </a:extLst>
          </p:cNvPr>
          <p:cNvPicPr>
            <a:picLocks noGrp="1" noChangeAspect="1"/>
          </p:cNvPicPr>
          <p:nvPr>
            <p:ph idx="1"/>
          </p:nvPr>
        </p:nvPicPr>
        <p:blipFill rotWithShape="1">
          <a:blip r:embed="rId3" cstate="hqprint">
            <a:extLst>
              <a:ext uri="{28A0092B-C50C-407E-A947-70E740481C1C}">
                <a14:useLocalDpi xmlns:a14="http://schemas.microsoft.com/office/drawing/2010/main" val="0"/>
              </a:ext>
            </a:extLst>
          </a:blip>
          <a:srcRect r="24005"/>
          <a:stretch/>
        </p:blipFill>
        <p:spPr>
          <a:xfrm>
            <a:off x="404056" y="1700128"/>
            <a:ext cx="4824767" cy="476163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8" name="Rectangle 7">
            <a:extLst>
              <a:ext uri="{FF2B5EF4-FFF2-40B4-BE49-F238E27FC236}">
                <a16:creationId xmlns:a16="http://schemas.microsoft.com/office/drawing/2014/main" id="{3CE82BCF-CC19-43F4-A370-011195030931}"/>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a:t>Is This an “Authorized” or a “Qualified’</a:t>
            </a:r>
            <a:br>
              <a:rPr lang="en-US" sz="3100" b="1" dirty="0"/>
            </a:br>
            <a:r>
              <a:rPr lang="en-US" sz="3100" b="1" dirty="0"/>
              <a:t> Health Claim and Why? </a:t>
            </a:r>
          </a:p>
        </p:txBody>
      </p:sp>
      <p:pic>
        <p:nvPicPr>
          <p:cNvPr id="7" name="Picture 6">
            <a:extLst>
              <a:ext uri="{FF2B5EF4-FFF2-40B4-BE49-F238E27FC236}">
                <a16:creationId xmlns:a16="http://schemas.microsoft.com/office/drawing/2014/main" id="{C6E19CCF-B77A-4450-841D-99BCFCD78E5D}"/>
              </a:ext>
            </a:extLst>
          </p:cNvPr>
          <p:cNvPicPr>
            <a:picLocks noChangeAspect="1"/>
          </p:cNvPicPr>
          <p:nvPr/>
        </p:nvPicPr>
        <p:blipFill>
          <a:blip r:embed="rId4"/>
          <a:stretch>
            <a:fillRect/>
          </a:stretch>
        </p:blipFill>
        <p:spPr>
          <a:xfrm>
            <a:off x="8038357" y="5956901"/>
            <a:ext cx="1105643" cy="901099"/>
          </a:xfrm>
          <a:prstGeom prst="rect">
            <a:avLst/>
          </a:prstGeom>
        </p:spPr>
      </p:pic>
      <p:sp>
        <p:nvSpPr>
          <p:cNvPr id="5" name="TextBox 4">
            <a:extLst>
              <a:ext uri="{FF2B5EF4-FFF2-40B4-BE49-F238E27FC236}">
                <a16:creationId xmlns:a16="http://schemas.microsoft.com/office/drawing/2014/main" id="{63A4867F-E26F-43BA-A42B-2203310DF3C4}"/>
              </a:ext>
            </a:extLst>
          </p:cNvPr>
          <p:cNvSpPr txBox="1"/>
          <p:nvPr/>
        </p:nvSpPr>
        <p:spPr>
          <a:xfrm>
            <a:off x="3840544" y="6542114"/>
            <a:ext cx="2536272"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37531954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close up of a sign&#10;&#10;Description generated with very high confidence">
            <a:extLst>
              <a:ext uri="{FF2B5EF4-FFF2-40B4-BE49-F238E27FC236}">
                <a16:creationId xmlns:a16="http://schemas.microsoft.com/office/drawing/2014/main" id="{49CFF16E-84AE-455F-A6FB-024201D89560}"/>
              </a:ext>
            </a:extLst>
          </p:cNvPr>
          <p:cNvPicPr>
            <a:picLocks noGrp="1" noChangeAspect="1"/>
          </p:cNvPicPr>
          <p:nvPr>
            <p:ph idx="1"/>
          </p:nvPr>
        </p:nvPicPr>
        <p:blipFill rotWithShape="1">
          <a:blip r:embed="rId3" cstate="hqprint">
            <a:extLst>
              <a:ext uri="{28A0092B-C50C-407E-A947-70E740481C1C}">
                <a14:useLocalDpi xmlns:a14="http://schemas.microsoft.com/office/drawing/2010/main" val="0"/>
              </a:ext>
            </a:extLst>
          </a:blip>
          <a:srcRect r="24005"/>
          <a:stretch/>
        </p:blipFill>
        <p:spPr>
          <a:xfrm>
            <a:off x="404056" y="1700128"/>
            <a:ext cx="4824767" cy="476163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a:blip r:embed="rId4"/>
          <a:stretch>
            <a:fillRect/>
          </a:stretch>
        </p:blipFill>
        <p:spPr>
          <a:xfrm>
            <a:off x="8038357" y="5956901"/>
            <a:ext cx="1105643" cy="901099"/>
          </a:xfrm>
          <a:prstGeom prst="rect">
            <a:avLst/>
          </a:prstGeom>
        </p:spPr>
      </p:pic>
      <p:sp>
        <p:nvSpPr>
          <p:cNvPr id="8" name="Rectangle 7">
            <a:extLst>
              <a:ext uri="{FF2B5EF4-FFF2-40B4-BE49-F238E27FC236}">
                <a16:creationId xmlns:a16="http://schemas.microsoft.com/office/drawing/2014/main" id="{3CE82BCF-CC19-43F4-A370-011195030931}"/>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a:t>Is This an “Authorized” or a “Qualified’</a:t>
            </a:r>
            <a:br>
              <a:rPr lang="en-US" sz="3100" b="1" dirty="0"/>
            </a:br>
            <a:r>
              <a:rPr lang="en-US" sz="3100" b="1" dirty="0"/>
              <a:t> Health Claim and Why? </a:t>
            </a:r>
          </a:p>
        </p:txBody>
      </p:sp>
      <p:sp>
        <p:nvSpPr>
          <p:cNvPr id="2" name="TextBox 1">
            <a:extLst>
              <a:ext uri="{FF2B5EF4-FFF2-40B4-BE49-F238E27FC236}">
                <a16:creationId xmlns:a16="http://schemas.microsoft.com/office/drawing/2014/main" id="{D69DC242-76DC-49FE-8674-D5E6B04F5CFA}"/>
              </a:ext>
            </a:extLst>
          </p:cNvPr>
          <p:cNvSpPr txBox="1"/>
          <p:nvPr/>
        </p:nvSpPr>
        <p:spPr>
          <a:xfrm>
            <a:off x="5645974" y="3019117"/>
            <a:ext cx="3220970" cy="2123658"/>
          </a:xfrm>
          <a:prstGeom prst="rect">
            <a:avLst/>
          </a:prstGeom>
          <a:noFill/>
        </p:spPr>
        <p:txBody>
          <a:bodyPr wrap="square" rtlCol="0">
            <a:spAutoFit/>
          </a:bodyPr>
          <a:lstStyle/>
          <a:p>
            <a:r>
              <a:rPr lang="en-US" sz="4400" dirty="0"/>
              <a:t>Authorized health</a:t>
            </a:r>
            <a:br>
              <a:rPr lang="en-US" sz="4400" dirty="0"/>
            </a:br>
            <a:r>
              <a:rPr lang="en-US" sz="4400" dirty="0"/>
              <a:t>claim </a:t>
            </a:r>
          </a:p>
        </p:txBody>
      </p:sp>
      <p:sp>
        <p:nvSpPr>
          <p:cNvPr id="9" name="TextBox 8">
            <a:extLst>
              <a:ext uri="{FF2B5EF4-FFF2-40B4-BE49-F238E27FC236}">
                <a16:creationId xmlns:a16="http://schemas.microsoft.com/office/drawing/2014/main" id="{193572C7-B2B4-4E8B-8C66-867C2F0B24C3}"/>
              </a:ext>
            </a:extLst>
          </p:cNvPr>
          <p:cNvSpPr txBox="1"/>
          <p:nvPr/>
        </p:nvSpPr>
        <p:spPr>
          <a:xfrm>
            <a:off x="3840544" y="6542114"/>
            <a:ext cx="2536272"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1198034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CE82BCF-CC19-43F4-A370-011195030931}"/>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a:t>Is This an “Authorized” or a “Qualified’</a:t>
            </a:r>
            <a:br>
              <a:rPr lang="en-US" sz="3100" b="1" dirty="0"/>
            </a:br>
            <a:r>
              <a:rPr lang="en-US" sz="3100" b="1" dirty="0"/>
              <a:t> Health Claim and Why? </a:t>
            </a:r>
          </a:p>
        </p:txBody>
      </p:sp>
      <p:pic>
        <p:nvPicPr>
          <p:cNvPr id="7" name="Picture 6">
            <a:extLst>
              <a:ext uri="{FF2B5EF4-FFF2-40B4-BE49-F238E27FC236}">
                <a16:creationId xmlns:a16="http://schemas.microsoft.com/office/drawing/2014/main" id="{C6E19CCF-B77A-4450-841D-99BCFCD78E5D}"/>
              </a:ext>
            </a:extLst>
          </p:cNvPr>
          <p:cNvPicPr>
            <a:picLocks noChangeAspect="1"/>
          </p:cNvPicPr>
          <p:nvPr/>
        </p:nvPicPr>
        <p:blipFill>
          <a:blip r:embed="rId3"/>
          <a:stretch>
            <a:fillRect/>
          </a:stretch>
        </p:blipFill>
        <p:spPr>
          <a:xfrm>
            <a:off x="8038357" y="5956901"/>
            <a:ext cx="1105643" cy="901099"/>
          </a:xfrm>
          <a:prstGeom prst="rect">
            <a:avLst/>
          </a:prstGeom>
        </p:spPr>
      </p:pic>
      <p:pic>
        <p:nvPicPr>
          <p:cNvPr id="3" name="Picture 2" descr="A close up of food&#10;&#10;Description automatically generated">
            <a:extLst>
              <a:ext uri="{FF2B5EF4-FFF2-40B4-BE49-F238E27FC236}">
                <a16:creationId xmlns:a16="http://schemas.microsoft.com/office/drawing/2014/main" id="{C560B302-0E82-4E28-973B-DDD55B8CE266}"/>
              </a:ext>
            </a:extLst>
          </p:cNvPr>
          <p:cNvPicPr>
            <a:picLocks noChangeAspect="1"/>
          </p:cNvPicPr>
          <p:nvPr/>
        </p:nvPicPr>
        <p:blipFill rotWithShape="1">
          <a:blip r:embed="rId4">
            <a:extLst>
              <a:ext uri="{28A0092B-C50C-407E-A947-70E740481C1C}">
                <a14:useLocalDpi xmlns:a14="http://schemas.microsoft.com/office/drawing/2010/main" val="0"/>
              </a:ext>
            </a:extLst>
          </a:blip>
          <a:srcRect l="2514" b="28476"/>
          <a:stretch/>
        </p:blipFill>
        <p:spPr>
          <a:xfrm>
            <a:off x="447040" y="2069925"/>
            <a:ext cx="5090160" cy="3734576"/>
          </a:xfrm>
          <a:prstGeom prst="rect">
            <a:avLst/>
          </a:prstGeom>
          <a:ln w="57150" cap="sq">
            <a:solidFill>
              <a:srgbClr val="000000"/>
            </a:solidFill>
            <a:miter lim="800000"/>
          </a:ln>
          <a:effectLst>
            <a:outerShdw blurRad="57150" dist="50800" dir="2700000" algn="tl" rotWithShape="0">
              <a:srgbClr val="000000">
                <a:alpha val="40000"/>
              </a:srgbClr>
            </a:outerShdw>
          </a:effectLst>
        </p:spPr>
      </p:pic>
      <p:sp>
        <p:nvSpPr>
          <p:cNvPr id="5" name="TextBox 4">
            <a:extLst>
              <a:ext uri="{FF2B5EF4-FFF2-40B4-BE49-F238E27FC236}">
                <a16:creationId xmlns:a16="http://schemas.microsoft.com/office/drawing/2014/main" id="{64134764-6895-43F3-8A3B-7CE13A39CF21}"/>
              </a:ext>
            </a:extLst>
          </p:cNvPr>
          <p:cNvSpPr txBox="1"/>
          <p:nvPr/>
        </p:nvSpPr>
        <p:spPr>
          <a:xfrm>
            <a:off x="3840544" y="6542114"/>
            <a:ext cx="2536272"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23144819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CE82BCF-CC19-43F4-A370-011195030931}"/>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a:t>Is This an “Authorized” or a “Qualified’</a:t>
            </a:r>
            <a:br>
              <a:rPr lang="en-US" sz="3100" b="1" dirty="0"/>
            </a:br>
            <a:r>
              <a:rPr lang="en-US" sz="3100" b="1" dirty="0"/>
              <a:t> Health Claim and Why? </a:t>
            </a:r>
          </a:p>
        </p:txBody>
      </p:sp>
      <p:pic>
        <p:nvPicPr>
          <p:cNvPr id="7" name="Picture 6">
            <a:extLst>
              <a:ext uri="{FF2B5EF4-FFF2-40B4-BE49-F238E27FC236}">
                <a16:creationId xmlns:a16="http://schemas.microsoft.com/office/drawing/2014/main" id="{C6E19CCF-B77A-4450-841D-99BCFCD78E5D}"/>
              </a:ext>
            </a:extLst>
          </p:cNvPr>
          <p:cNvPicPr>
            <a:picLocks noChangeAspect="1"/>
          </p:cNvPicPr>
          <p:nvPr/>
        </p:nvPicPr>
        <p:blipFill>
          <a:blip r:embed="rId3"/>
          <a:stretch>
            <a:fillRect/>
          </a:stretch>
        </p:blipFill>
        <p:spPr>
          <a:xfrm>
            <a:off x="8038357" y="5956901"/>
            <a:ext cx="1105643" cy="901099"/>
          </a:xfrm>
          <a:prstGeom prst="rect">
            <a:avLst/>
          </a:prstGeom>
        </p:spPr>
      </p:pic>
      <p:pic>
        <p:nvPicPr>
          <p:cNvPr id="3" name="Picture 2" descr="A close up of food&#10;&#10;Description automatically generated">
            <a:extLst>
              <a:ext uri="{FF2B5EF4-FFF2-40B4-BE49-F238E27FC236}">
                <a16:creationId xmlns:a16="http://schemas.microsoft.com/office/drawing/2014/main" id="{C560B302-0E82-4E28-973B-DDD55B8CE266}"/>
              </a:ext>
            </a:extLst>
          </p:cNvPr>
          <p:cNvPicPr>
            <a:picLocks noChangeAspect="1"/>
          </p:cNvPicPr>
          <p:nvPr/>
        </p:nvPicPr>
        <p:blipFill rotWithShape="1">
          <a:blip r:embed="rId4">
            <a:extLst>
              <a:ext uri="{28A0092B-C50C-407E-A947-70E740481C1C}">
                <a14:useLocalDpi xmlns:a14="http://schemas.microsoft.com/office/drawing/2010/main" val="0"/>
              </a:ext>
            </a:extLst>
          </a:blip>
          <a:srcRect l="2514" b="28476"/>
          <a:stretch/>
        </p:blipFill>
        <p:spPr>
          <a:xfrm>
            <a:off x="447040" y="2069925"/>
            <a:ext cx="5090160" cy="3734576"/>
          </a:xfrm>
          <a:prstGeom prst="rect">
            <a:avLst/>
          </a:prstGeom>
          <a:ln w="57150" cap="sq">
            <a:solidFill>
              <a:srgbClr val="000000"/>
            </a:solidFill>
            <a:miter lim="800000"/>
          </a:ln>
          <a:effectLst>
            <a:outerShdw blurRad="57150" dist="50800" dir="2700000" algn="tl" rotWithShape="0">
              <a:srgbClr val="000000">
                <a:alpha val="40000"/>
              </a:srgbClr>
            </a:outerShdw>
          </a:effectLst>
        </p:spPr>
      </p:pic>
      <p:sp>
        <p:nvSpPr>
          <p:cNvPr id="2" name="TextBox 1">
            <a:extLst>
              <a:ext uri="{FF2B5EF4-FFF2-40B4-BE49-F238E27FC236}">
                <a16:creationId xmlns:a16="http://schemas.microsoft.com/office/drawing/2014/main" id="{C834904B-9197-4B11-B862-843B77160B4D}"/>
              </a:ext>
            </a:extLst>
          </p:cNvPr>
          <p:cNvSpPr txBox="1"/>
          <p:nvPr/>
        </p:nvSpPr>
        <p:spPr>
          <a:xfrm>
            <a:off x="5958490" y="2824480"/>
            <a:ext cx="2651760" cy="1938992"/>
          </a:xfrm>
          <a:prstGeom prst="rect">
            <a:avLst/>
          </a:prstGeom>
          <a:noFill/>
        </p:spPr>
        <p:txBody>
          <a:bodyPr wrap="square" rtlCol="0">
            <a:spAutoFit/>
          </a:bodyPr>
          <a:lstStyle/>
          <a:p>
            <a:r>
              <a:rPr lang="en-US" sz="4000" dirty="0"/>
              <a:t>Authorized health claim </a:t>
            </a:r>
          </a:p>
        </p:txBody>
      </p:sp>
      <p:sp>
        <p:nvSpPr>
          <p:cNvPr id="6" name="TextBox 5">
            <a:extLst>
              <a:ext uri="{FF2B5EF4-FFF2-40B4-BE49-F238E27FC236}">
                <a16:creationId xmlns:a16="http://schemas.microsoft.com/office/drawing/2014/main" id="{A20F2C30-24D8-4362-BDF0-3C46CD2A5832}"/>
              </a:ext>
            </a:extLst>
          </p:cNvPr>
          <p:cNvSpPr txBox="1"/>
          <p:nvPr/>
        </p:nvSpPr>
        <p:spPr>
          <a:xfrm>
            <a:off x="3840544" y="6542114"/>
            <a:ext cx="2536272"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23569519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CE82BCF-CC19-43F4-A370-011195030931}"/>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a:t>Is This an “Authorized” or a “Qualified’</a:t>
            </a:r>
            <a:br>
              <a:rPr lang="en-US" sz="3100" b="1" dirty="0"/>
            </a:br>
            <a:r>
              <a:rPr lang="en-US" sz="3100" b="1" dirty="0"/>
              <a:t> Health Claim and Why? </a:t>
            </a:r>
          </a:p>
        </p:txBody>
      </p:sp>
      <p:pic>
        <p:nvPicPr>
          <p:cNvPr id="7" name="Picture 6">
            <a:extLst>
              <a:ext uri="{FF2B5EF4-FFF2-40B4-BE49-F238E27FC236}">
                <a16:creationId xmlns:a16="http://schemas.microsoft.com/office/drawing/2014/main" id="{C6E19CCF-B77A-4450-841D-99BCFCD78E5D}"/>
              </a:ext>
            </a:extLst>
          </p:cNvPr>
          <p:cNvPicPr>
            <a:picLocks noChangeAspect="1"/>
          </p:cNvPicPr>
          <p:nvPr/>
        </p:nvPicPr>
        <p:blipFill>
          <a:blip r:embed="rId3"/>
          <a:stretch>
            <a:fillRect/>
          </a:stretch>
        </p:blipFill>
        <p:spPr>
          <a:xfrm>
            <a:off x="8038357" y="5956901"/>
            <a:ext cx="1105643" cy="901099"/>
          </a:xfrm>
          <a:prstGeom prst="rect">
            <a:avLst/>
          </a:prstGeom>
        </p:spPr>
      </p:pic>
      <p:pic>
        <p:nvPicPr>
          <p:cNvPr id="5" name="Picture 4" descr="A picture containing green, text&#10;&#10;Description automatically generated">
            <a:extLst>
              <a:ext uri="{FF2B5EF4-FFF2-40B4-BE49-F238E27FC236}">
                <a16:creationId xmlns:a16="http://schemas.microsoft.com/office/drawing/2014/main" id="{6482E803-7D8D-4238-B50F-0F93C2AF964D}"/>
              </a:ext>
            </a:extLst>
          </p:cNvPr>
          <p:cNvPicPr>
            <a:picLocks noChangeAspect="1"/>
          </p:cNvPicPr>
          <p:nvPr/>
        </p:nvPicPr>
        <p:blipFill rotWithShape="1">
          <a:blip r:embed="rId4">
            <a:extLst>
              <a:ext uri="{28A0092B-C50C-407E-A947-70E740481C1C}">
                <a14:useLocalDpi xmlns:a14="http://schemas.microsoft.com/office/drawing/2010/main" val="0"/>
              </a:ext>
            </a:extLst>
          </a:blip>
          <a:srcRect t="7851"/>
          <a:stretch/>
        </p:blipFill>
        <p:spPr>
          <a:xfrm>
            <a:off x="309880" y="1663883"/>
            <a:ext cx="5180388" cy="4773632"/>
          </a:xfrm>
          <a:prstGeom prst="rect">
            <a:avLst/>
          </a:prstGeom>
          <a:solidFill>
            <a:srgbClr val="000000">
              <a:shade val="95000"/>
            </a:srgbClr>
          </a:solidFill>
          <a:ln w="117475" cap="sq">
            <a:solidFill>
              <a:srgbClr val="000000"/>
            </a:solidFill>
            <a:miter lim="800000"/>
          </a:ln>
          <a:effectLst/>
        </p:spPr>
      </p:pic>
      <p:sp>
        <p:nvSpPr>
          <p:cNvPr id="6" name="TextBox 5">
            <a:extLst>
              <a:ext uri="{FF2B5EF4-FFF2-40B4-BE49-F238E27FC236}">
                <a16:creationId xmlns:a16="http://schemas.microsoft.com/office/drawing/2014/main" id="{DFE6CF68-E2DA-42F6-8C02-B7310F75C8E4}"/>
              </a:ext>
            </a:extLst>
          </p:cNvPr>
          <p:cNvSpPr txBox="1"/>
          <p:nvPr/>
        </p:nvSpPr>
        <p:spPr>
          <a:xfrm>
            <a:off x="3840544" y="6542114"/>
            <a:ext cx="2536272"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9818542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CE82BCF-CC19-43F4-A370-011195030931}"/>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a:t>Is This an “Authorized” or a “Qualified’</a:t>
            </a:r>
            <a:br>
              <a:rPr lang="en-US" sz="3100" b="1" dirty="0"/>
            </a:br>
            <a:r>
              <a:rPr lang="en-US" sz="3100" b="1" dirty="0"/>
              <a:t> Health Claim and Why? </a:t>
            </a:r>
          </a:p>
        </p:txBody>
      </p:sp>
      <p:pic>
        <p:nvPicPr>
          <p:cNvPr id="7" name="Picture 6">
            <a:extLst>
              <a:ext uri="{FF2B5EF4-FFF2-40B4-BE49-F238E27FC236}">
                <a16:creationId xmlns:a16="http://schemas.microsoft.com/office/drawing/2014/main" id="{C6E19CCF-B77A-4450-841D-99BCFCD78E5D}"/>
              </a:ext>
            </a:extLst>
          </p:cNvPr>
          <p:cNvPicPr>
            <a:picLocks noChangeAspect="1"/>
          </p:cNvPicPr>
          <p:nvPr/>
        </p:nvPicPr>
        <p:blipFill>
          <a:blip r:embed="rId3"/>
          <a:stretch>
            <a:fillRect/>
          </a:stretch>
        </p:blipFill>
        <p:spPr>
          <a:xfrm>
            <a:off x="8038357" y="5956901"/>
            <a:ext cx="1105643" cy="901099"/>
          </a:xfrm>
          <a:prstGeom prst="rect">
            <a:avLst/>
          </a:prstGeom>
        </p:spPr>
      </p:pic>
      <p:sp>
        <p:nvSpPr>
          <p:cNvPr id="2" name="TextBox 1">
            <a:extLst>
              <a:ext uri="{FF2B5EF4-FFF2-40B4-BE49-F238E27FC236}">
                <a16:creationId xmlns:a16="http://schemas.microsoft.com/office/drawing/2014/main" id="{C834904B-9197-4B11-B862-843B77160B4D}"/>
              </a:ext>
            </a:extLst>
          </p:cNvPr>
          <p:cNvSpPr txBox="1"/>
          <p:nvPr/>
        </p:nvSpPr>
        <p:spPr>
          <a:xfrm>
            <a:off x="5958490" y="2824480"/>
            <a:ext cx="2651760" cy="1938992"/>
          </a:xfrm>
          <a:prstGeom prst="rect">
            <a:avLst/>
          </a:prstGeom>
          <a:noFill/>
        </p:spPr>
        <p:txBody>
          <a:bodyPr wrap="square" rtlCol="0">
            <a:spAutoFit/>
          </a:bodyPr>
          <a:lstStyle/>
          <a:p>
            <a:r>
              <a:rPr lang="en-US" sz="4000" dirty="0"/>
              <a:t>Qualified</a:t>
            </a:r>
          </a:p>
          <a:p>
            <a:r>
              <a:rPr lang="en-US" sz="4000" dirty="0"/>
              <a:t>Health</a:t>
            </a:r>
          </a:p>
          <a:p>
            <a:r>
              <a:rPr lang="en-US" sz="4000" dirty="0"/>
              <a:t>Claim </a:t>
            </a:r>
          </a:p>
        </p:txBody>
      </p:sp>
      <p:pic>
        <p:nvPicPr>
          <p:cNvPr id="5" name="Picture 4" descr="A picture containing green, text&#10;&#10;Description automatically generated">
            <a:extLst>
              <a:ext uri="{FF2B5EF4-FFF2-40B4-BE49-F238E27FC236}">
                <a16:creationId xmlns:a16="http://schemas.microsoft.com/office/drawing/2014/main" id="{6482E803-7D8D-4238-B50F-0F93C2AF964D}"/>
              </a:ext>
            </a:extLst>
          </p:cNvPr>
          <p:cNvPicPr>
            <a:picLocks noChangeAspect="1"/>
          </p:cNvPicPr>
          <p:nvPr/>
        </p:nvPicPr>
        <p:blipFill rotWithShape="1">
          <a:blip r:embed="rId4">
            <a:extLst>
              <a:ext uri="{28A0092B-C50C-407E-A947-70E740481C1C}">
                <a14:useLocalDpi xmlns:a14="http://schemas.microsoft.com/office/drawing/2010/main" val="0"/>
              </a:ext>
            </a:extLst>
          </a:blip>
          <a:srcRect t="7851"/>
          <a:stretch/>
        </p:blipFill>
        <p:spPr>
          <a:xfrm>
            <a:off x="309880" y="1663883"/>
            <a:ext cx="5180388" cy="4773632"/>
          </a:xfrm>
          <a:prstGeom prst="rect">
            <a:avLst/>
          </a:prstGeom>
          <a:solidFill>
            <a:srgbClr val="000000">
              <a:shade val="95000"/>
            </a:srgbClr>
          </a:solidFill>
          <a:ln w="117475" cap="sq">
            <a:solidFill>
              <a:srgbClr val="000000"/>
            </a:solidFill>
            <a:miter lim="800000"/>
          </a:ln>
          <a:effectLst/>
        </p:spPr>
      </p:pic>
      <p:sp>
        <p:nvSpPr>
          <p:cNvPr id="6" name="TextBox 5">
            <a:extLst>
              <a:ext uri="{FF2B5EF4-FFF2-40B4-BE49-F238E27FC236}">
                <a16:creationId xmlns:a16="http://schemas.microsoft.com/office/drawing/2014/main" id="{B053C1AE-5C54-4C5B-9510-AA1B32FDD6E1}"/>
              </a:ext>
            </a:extLst>
          </p:cNvPr>
          <p:cNvSpPr txBox="1"/>
          <p:nvPr/>
        </p:nvSpPr>
        <p:spPr>
          <a:xfrm>
            <a:off x="3840544" y="6542114"/>
            <a:ext cx="2536272"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16373166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store&#10;&#10;Description generated with very high confidence">
            <a:extLst>
              <a:ext uri="{FF2B5EF4-FFF2-40B4-BE49-F238E27FC236}">
                <a16:creationId xmlns:a16="http://schemas.microsoft.com/office/drawing/2014/main" id="{5C7BFA48-A377-49E3-AB37-085B4DBCBCC5}"/>
              </a:ext>
            </a:extLst>
          </p:cNvPr>
          <p:cNvPicPr>
            <a:picLocks noChangeAspect="1"/>
          </p:cNvPicPr>
          <p:nvPr/>
        </p:nvPicPr>
        <p:blipFill rotWithShape="1">
          <a:blip r:embed="rId3">
            <a:extLst>
              <a:ext uri="{28A0092B-C50C-407E-A947-70E740481C1C}">
                <a14:useLocalDpi xmlns:a14="http://schemas.microsoft.com/office/drawing/2010/main" val="0"/>
              </a:ext>
            </a:extLst>
          </a:blip>
          <a:srcRect l="11000" r="-1" b="-1"/>
          <a:stretch/>
        </p:blipFill>
        <p:spPr>
          <a:xfrm flipH="1">
            <a:off x="20" y="10"/>
            <a:ext cx="9143979" cy="6857990"/>
          </a:xfrm>
          <a:prstGeom prst="rect">
            <a:avLst/>
          </a:prstGeom>
        </p:spPr>
      </p:pic>
      <p:sp>
        <p:nvSpPr>
          <p:cNvPr id="18" name="Rectangle 17">
            <a:extLst>
              <a:ext uri="{FF2B5EF4-FFF2-40B4-BE49-F238E27FC236}">
                <a16:creationId xmlns:a16="http://schemas.microsoft.com/office/drawing/2014/main" id="{1112603E-EE1E-435D-BA5A-B3AAE76D1B69}"/>
              </a:ext>
            </a:extLst>
          </p:cNvPr>
          <p:cNvSpPr/>
          <p:nvPr/>
        </p:nvSpPr>
        <p:spPr>
          <a:xfrm>
            <a:off x="2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TextBox 18">
            <a:extLst>
              <a:ext uri="{FF2B5EF4-FFF2-40B4-BE49-F238E27FC236}">
                <a16:creationId xmlns:a16="http://schemas.microsoft.com/office/drawing/2014/main" id="{F1F8D00C-FED9-4392-A62F-3D32998AE048}"/>
              </a:ext>
            </a:extLst>
          </p:cNvPr>
          <p:cNvSpPr txBox="1"/>
          <p:nvPr/>
        </p:nvSpPr>
        <p:spPr>
          <a:xfrm>
            <a:off x="224973" y="0"/>
            <a:ext cx="3432627" cy="1938992"/>
          </a:xfrm>
          <a:prstGeom prst="rect">
            <a:avLst/>
          </a:prstGeom>
          <a:noFill/>
        </p:spPr>
        <p:txBody>
          <a:bodyPr wrap="square" rtlCol="0">
            <a:spAutoFit/>
          </a:bodyPr>
          <a:lstStyle/>
          <a:p>
            <a:endParaRPr lang="en-US" sz="4000" b="1" dirty="0">
              <a:solidFill>
                <a:schemeClr val="bg1"/>
              </a:solidFill>
            </a:endParaRPr>
          </a:p>
          <a:p>
            <a:r>
              <a:rPr lang="en-US" sz="4000" b="1" dirty="0">
                <a:solidFill>
                  <a:schemeClr val="bg1"/>
                </a:solidFill>
              </a:rPr>
              <a:t>Other Label Statements…</a:t>
            </a:r>
          </a:p>
        </p:txBody>
      </p:sp>
      <p:sp>
        <p:nvSpPr>
          <p:cNvPr id="20" name="TextBox 19">
            <a:extLst>
              <a:ext uri="{FF2B5EF4-FFF2-40B4-BE49-F238E27FC236}">
                <a16:creationId xmlns:a16="http://schemas.microsoft.com/office/drawing/2014/main" id="{CC688F77-6BB7-43D8-B740-09A06D4B8AB8}"/>
              </a:ext>
            </a:extLst>
          </p:cNvPr>
          <p:cNvSpPr txBox="1"/>
          <p:nvPr/>
        </p:nvSpPr>
        <p:spPr>
          <a:xfrm>
            <a:off x="116114" y="2359652"/>
            <a:ext cx="3425371" cy="2677656"/>
          </a:xfrm>
          <a:prstGeom prst="rect">
            <a:avLst/>
          </a:prstGeom>
          <a:noFill/>
        </p:spPr>
        <p:txBody>
          <a:bodyPr wrap="square" rtlCol="0">
            <a:spAutoFit/>
          </a:bodyPr>
          <a:lstStyle/>
          <a:p>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“No hormones added” or “raised without hormones”</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“GMO Free”</a:t>
            </a:r>
          </a:p>
        </p:txBody>
      </p:sp>
      <p:pic>
        <p:nvPicPr>
          <p:cNvPr id="6" name="Picture 5">
            <a:extLst>
              <a:ext uri="{FF2B5EF4-FFF2-40B4-BE49-F238E27FC236}">
                <a16:creationId xmlns:a16="http://schemas.microsoft.com/office/drawing/2014/main" id="{67F5CE29-4E31-4958-B9E7-4D2BF401BD4E}"/>
              </a:ext>
            </a:extLst>
          </p:cNvPr>
          <p:cNvPicPr>
            <a:picLocks noChangeAspect="1"/>
          </p:cNvPicPr>
          <p:nvPr/>
        </p:nvPicPr>
        <p:blipFill>
          <a:blip r:embed="rId4"/>
          <a:stretch>
            <a:fillRect/>
          </a:stretch>
        </p:blipFill>
        <p:spPr>
          <a:xfrm>
            <a:off x="8038357" y="5956901"/>
            <a:ext cx="1105643" cy="901099"/>
          </a:xfrm>
          <a:prstGeom prst="rect">
            <a:avLst/>
          </a:prstGeom>
        </p:spPr>
      </p:pic>
      <p:sp>
        <p:nvSpPr>
          <p:cNvPr id="7" name="TextBox 6">
            <a:extLst>
              <a:ext uri="{FF2B5EF4-FFF2-40B4-BE49-F238E27FC236}">
                <a16:creationId xmlns:a16="http://schemas.microsoft.com/office/drawing/2014/main" id="{BEBEB4F0-0D05-4C7E-8F0A-46B2461EBB7F}"/>
              </a:ext>
            </a:extLst>
          </p:cNvPr>
          <p:cNvSpPr txBox="1"/>
          <p:nvPr/>
        </p:nvSpPr>
        <p:spPr>
          <a:xfrm>
            <a:off x="1691997" y="6611769"/>
            <a:ext cx="1965603" cy="246221"/>
          </a:xfrm>
          <a:prstGeom prst="rect">
            <a:avLst/>
          </a:prstGeom>
          <a:noFill/>
        </p:spPr>
        <p:txBody>
          <a:bodyPr wrap="none" rtlCol="0">
            <a:spAutoFit/>
          </a:bodyPr>
          <a:lstStyle/>
          <a:p>
            <a:r>
              <a:rPr lang="en-US" sz="1000" dirty="0">
                <a:solidFill>
                  <a:schemeClr val="bg1"/>
                </a:solidFill>
              </a:rPr>
              <a:t>Image source: USDA/SNAP-Ed</a:t>
            </a:r>
          </a:p>
        </p:txBody>
      </p:sp>
    </p:spTree>
    <p:extLst>
      <p:ext uri="{BB962C8B-B14F-4D97-AF65-F5344CB8AC3E}">
        <p14:creationId xmlns:p14="http://schemas.microsoft.com/office/powerpoint/2010/main" val="15344121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E65813-247D-4C1A-A766-A1F8C7CE07F2}"/>
              </a:ext>
            </a:extLst>
          </p:cNvPr>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TextBox 4">
            <a:extLst>
              <a:ext uri="{FF2B5EF4-FFF2-40B4-BE49-F238E27FC236}">
                <a16:creationId xmlns:a16="http://schemas.microsoft.com/office/drawing/2014/main" id="{C18E8273-A2B5-47F4-93DC-A1BEE48CDF9E}"/>
              </a:ext>
            </a:extLst>
          </p:cNvPr>
          <p:cNvSpPr txBox="1"/>
          <p:nvPr/>
        </p:nvSpPr>
        <p:spPr>
          <a:xfrm>
            <a:off x="232229" y="188686"/>
            <a:ext cx="2801256" cy="1323439"/>
          </a:xfrm>
          <a:prstGeom prst="rect">
            <a:avLst/>
          </a:prstGeom>
          <a:noFill/>
        </p:spPr>
        <p:txBody>
          <a:bodyPr wrap="square" rtlCol="0">
            <a:spAutoFit/>
          </a:bodyPr>
          <a:lstStyle/>
          <a:p>
            <a:r>
              <a:rPr lang="en-US" sz="4000" b="1" dirty="0">
                <a:solidFill>
                  <a:schemeClr val="bg1"/>
                </a:solidFill>
              </a:rPr>
              <a:t>Hormone Free</a:t>
            </a:r>
          </a:p>
        </p:txBody>
      </p:sp>
      <p:sp>
        <p:nvSpPr>
          <p:cNvPr id="7" name="TextBox 6">
            <a:extLst>
              <a:ext uri="{FF2B5EF4-FFF2-40B4-BE49-F238E27FC236}">
                <a16:creationId xmlns:a16="http://schemas.microsoft.com/office/drawing/2014/main" id="{A3502C43-E47E-4304-BE7A-36F8016F78AC}"/>
              </a:ext>
            </a:extLst>
          </p:cNvPr>
          <p:cNvSpPr txBox="1"/>
          <p:nvPr/>
        </p:nvSpPr>
        <p:spPr>
          <a:xfrm>
            <a:off x="232229" y="1639125"/>
            <a:ext cx="3425371" cy="4401205"/>
          </a:xfrm>
          <a:prstGeom prst="rect">
            <a:avLst/>
          </a:prstGeom>
          <a:noFill/>
        </p:spPr>
        <p:txBody>
          <a:bodyPr wrap="square" rtlCol="0">
            <a:spAutoFit/>
          </a:bodyPr>
          <a:lstStyle/>
          <a:p>
            <a:pPr marL="285750" indent="-285750">
              <a:buFont typeface="Arial" panose="020B0604020202020204" pitchFamily="34" charset="0"/>
              <a:buChar char="•"/>
            </a:pPr>
            <a:r>
              <a:rPr lang="en-US" sz="2600" dirty="0">
                <a:solidFill>
                  <a:srgbClr val="FFFF00"/>
                </a:solidFill>
              </a:rPr>
              <a:t>“Free of hormones” or “hormone free” </a:t>
            </a:r>
            <a:r>
              <a:rPr lang="en-US" sz="4400" dirty="0">
                <a:solidFill>
                  <a:schemeClr val="bg1"/>
                </a:solidFill>
              </a:rPr>
              <a:t>vs.</a:t>
            </a:r>
            <a:r>
              <a:rPr lang="en-US" sz="2800" dirty="0">
                <a:solidFill>
                  <a:schemeClr val="bg1"/>
                </a:solidFill>
              </a:rPr>
              <a:t> </a:t>
            </a:r>
            <a:r>
              <a:rPr lang="en-US" sz="2600" dirty="0">
                <a:solidFill>
                  <a:srgbClr val="FFFF00"/>
                </a:solidFill>
              </a:rPr>
              <a:t>“No hormones added” or “raised without hormones”</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r>
              <a:rPr lang="en-US" sz="2600" dirty="0">
                <a:solidFill>
                  <a:schemeClr val="bg1"/>
                </a:solidFill>
              </a:rPr>
              <a:t>Anything that is or has been alive contains hormones, including plants! </a:t>
            </a:r>
          </a:p>
        </p:txBody>
      </p:sp>
      <p:pic>
        <p:nvPicPr>
          <p:cNvPr id="9" name="Picture 8" descr="Food on a table&#10;&#10;Description generated with very high confidence">
            <a:extLst>
              <a:ext uri="{FF2B5EF4-FFF2-40B4-BE49-F238E27FC236}">
                <a16:creationId xmlns:a16="http://schemas.microsoft.com/office/drawing/2014/main" id="{37FA0BA4-24EF-47AA-AAA0-AB0338E5E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0171" y="667534"/>
            <a:ext cx="4875603" cy="3473867"/>
          </a:xfrm>
          <a:prstGeom prst="rect">
            <a:avLst/>
          </a:prstGeom>
        </p:spPr>
      </p:pic>
      <p:sp>
        <p:nvSpPr>
          <p:cNvPr id="10" name="TextBox 9">
            <a:extLst>
              <a:ext uri="{FF2B5EF4-FFF2-40B4-BE49-F238E27FC236}">
                <a16:creationId xmlns:a16="http://schemas.microsoft.com/office/drawing/2014/main" id="{53ABA66F-B908-4760-96D4-01A0EA85BB3A}"/>
              </a:ext>
            </a:extLst>
          </p:cNvPr>
          <p:cNvSpPr txBox="1"/>
          <p:nvPr/>
        </p:nvSpPr>
        <p:spPr>
          <a:xfrm>
            <a:off x="4573556" y="4356653"/>
            <a:ext cx="3668832" cy="1384995"/>
          </a:xfrm>
          <a:prstGeom prst="rect">
            <a:avLst/>
          </a:prstGeom>
          <a:noFill/>
        </p:spPr>
        <p:txBody>
          <a:bodyPr wrap="square" rtlCol="0">
            <a:spAutoFit/>
          </a:bodyPr>
          <a:lstStyle/>
          <a:p>
            <a:pPr algn="ctr"/>
            <a:r>
              <a:rPr lang="en-US" sz="2800" b="1" dirty="0">
                <a:solidFill>
                  <a:srgbClr val="C00000"/>
                </a:solidFill>
              </a:rPr>
              <a:t>Is there anything in this photo that is “hormone free”?</a:t>
            </a:r>
          </a:p>
        </p:txBody>
      </p:sp>
      <p:pic>
        <p:nvPicPr>
          <p:cNvPr id="8" name="Picture 7">
            <a:extLst>
              <a:ext uri="{FF2B5EF4-FFF2-40B4-BE49-F238E27FC236}">
                <a16:creationId xmlns:a16="http://schemas.microsoft.com/office/drawing/2014/main" id="{9055F009-C711-4C8D-AB5B-D6DBE450181F}"/>
              </a:ext>
            </a:extLst>
          </p:cNvPr>
          <p:cNvPicPr>
            <a:picLocks noChangeAspect="1"/>
          </p:cNvPicPr>
          <p:nvPr/>
        </p:nvPicPr>
        <p:blipFill>
          <a:blip r:embed="rId4"/>
          <a:stretch>
            <a:fillRect/>
          </a:stretch>
        </p:blipFill>
        <p:spPr>
          <a:xfrm>
            <a:off x="8038357" y="5956901"/>
            <a:ext cx="1105643" cy="901099"/>
          </a:xfrm>
          <a:prstGeom prst="rect">
            <a:avLst/>
          </a:prstGeom>
        </p:spPr>
      </p:pic>
    </p:spTree>
    <p:extLst>
      <p:ext uri="{BB962C8B-B14F-4D97-AF65-F5344CB8AC3E}">
        <p14:creationId xmlns:p14="http://schemas.microsoft.com/office/powerpoint/2010/main" val="311366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621"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8038357" y="5956901"/>
            <a:ext cx="1105643" cy="901099"/>
          </a:xfrm>
          <a:prstGeom prst="rect">
            <a:avLst/>
          </a:prstGeom>
        </p:spPr>
      </p:pic>
      <p:sp>
        <p:nvSpPr>
          <p:cNvPr id="19" name="Title 2">
            <a:extLst>
              <a:ext uri="{FF2B5EF4-FFF2-40B4-BE49-F238E27FC236}">
                <a16:creationId xmlns:a16="http://schemas.microsoft.com/office/drawing/2014/main" id="{095AC87F-67E2-4B87-814E-04AD49B72B2E}"/>
              </a:ext>
            </a:extLst>
          </p:cNvPr>
          <p:cNvSpPr>
            <a:spLocks noGrp="1"/>
          </p:cNvSpPr>
          <p:nvPr>
            <p:ph type="title"/>
          </p:nvPr>
        </p:nvSpPr>
        <p:spPr>
          <a:xfrm>
            <a:off x="249736" y="1100721"/>
            <a:ext cx="3009495" cy="1325563"/>
          </a:xfrm>
        </p:spPr>
        <p:txBody>
          <a:bodyPr>
            <a:normAutofit/>
          </a:bodyPr>
          <a:lstStyle/>
          <a:p>
            <a:r>
              <a:rPr lang="en-US" sz="3600" b="1" dirty="0">
                <a:solidFill>
                  <a:schemeClr val="bg1"/>
                </a:solidFill>
              </a:rPr>
              <a:t>Statement of Identity</a:t>
            </a:r>
          </a:p>
        </p:txBody>
      </p:sp>
      <p:sp>
        <p:nvSpPr>
          <p:cNvPr id="20" name="Content Placeholder 3">
            <a:extLst>
              <a:ext uri="{FF2B5EF4-FFF2-40B4-BE49-F238E27FC236}">
                <a16:creationId xmlns:a16="http://schemas.microsoft.com/office/drawing/2014/main" id="{B87C1FC8-B510-46EF-812E-BCE4E49CB42C}"/>
              </a:ext>
            </a:extLst>
          </p:cNvPr>
          <p:cNvSpPr>
            <a:spLocks noGrp="1"/>
          </p:cNvSpPr>
          <p:nvPr>
            <p:ph idx="1"/>
          </p:nvPr>
        </p:nvSpPr>
        <p:spPr>
          <a:xfrm>
            <a:off x="249736" y="2561220"/>
            <a:ext cx="3009495" cy="2223861"/>
          </a:xfrm>
        </p:spPr>
        <p:txBody>
          <a:bodyPr>
            <a:noAutofit/>
          </a:bodyPr>
          <a:lstStyle/>
          <a:p>
            <a:r>
              <a:rPr lang="en-US" sz="3200" dirty="0">
                <a:solidFill>
                  <a:schemeClr val="bg1"/>
                </a:solidFill>
              </a:rPr>
              <a:t>Describes the product</a:t>
            </a:r>
          </a:p>
          <a:p>
            <a:r>
              <a:rPr lang="en-US" sz="3200" dirty="0">
                <a:solidFill>
                  <a:schemeClr val="bg1"/>
                </a:solidFill>
              </a:rPr>
              <a:t>Common name of the food</a:t>
            </a:r>
          </a:p>
        </p:txBody>
      </p:sp>
      <p:grpSp>
        <p:nvGrpSpPr>
          <p:cNvPr id="3" name="Group 2">
            <a:extLst>
              <a:ext uri="{FF2B5EF4-FFF2-40B4-BE49-F238E27FC236}">
                <a16:creationId xmlns:a16="http://schemas.microsoft.com/office/drawing/2014/main" id="{ADEEC4B3-DE6F-4381-A239-9C428465BAE0}"/>
              </a:ext>
            </a:extLst>
          </p:cNvPr>
          <p:cNvGrpSpPr/>
          <p:nvPr/>
        </p:nvGrpSpPr>
        <p:grpSpPr>
          <a:xfrm>
            <a:off x="3812971" y="135802"/>
            <a:ext cx="5118084" cy="6417397"/>
            <a:chOff x="3812971" y="135802"/>
            <a:chExt cx="5118084" cy="6417397"/>
          </a:xfrm>
        </p:grpSpPr>
        <p:pic>
          <p:nvPicPr>
            <p:cNvPr id="8" name="Picture 7"/>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4445" r="17454"/>
            <a:stretch/>
          </p:blipFill>
          <p:spPr>
            <a:xfrm>
              <a:off x="4978400" y="2683801"/>
              <a:ext cx="3952655" cy="3869398"/>
            </a:xfrm>
            <a:prstGeom prst="rect">
              <a:avLst/>
            </a:prstGeom>
          </p:spPr>
        </p:pic>
        <p:pic>
          <p:nvPicPr>
            <p:cNvPr id="9" name="Picture 8"/>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2346" r="20653"/>
            <a:stretch/>
          </p:blipFill>
          <p:spPr>
            <a:xfrm>
              <a:off x="3812971" y="135802"/>
              <a:ext cx="2815772" cy="3293198"/>
            </a:xfrm>
            <a:prstGeom prst="rect">
              <a:avLst/>
            </a:prstGeom>
          </p:spPr>
        </p:pic>
        <p:sp>
          <p:nvSpPr>
            <p:cNvPr id="15" name="Arrow: Pentagon 14">
              <a:extLst>
                <a:ext uri="{FF2B5EF4-FFF2-40B4-BE49-F238E27FC236}">
                  <a16:creationId xmlns:a16="http://schemas.microsoft.com/office/drawing/2014/main" id="{625CEA82-1356-46D5-B4A5-E9DB0ED68D19}"/>
                </a:ext>
              </a:extLst>
            </p:cNvPr>
            <p:cNvSpPr/>
            <p:nvPr/>
          </p:nvSpPr>
          <p:spPr>
            <a:xfrm rot="807673">
              <a:off x="4203983" y="3804906"/>
              <a:ext cx="2033747" cy="954107"/>
            </a:xfrm>
            <a:prstGeom prst="homePlat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800" dirty="0"/>
                <a:t>fanciful name </a:t>
              </a:r>
            </a:p>
          </p:txBody>
        </p:sp>
        <p:sp>
          <p:nvSpPr>
            <p:cNvPr id="21" name="Arrow: Pentagon 20">
              <a:extLst>
                <a:ext uri="{FF2B5EF4-FFF2-40B4-BE49-F238E27FC236}">
                  <a16:creationId xmlns:a16="http://schemas.microsoft.com/office/drawing/2014/main" id="{9ACFC07F-16DE-41C8-B63D-03AB7E0E30BE}"/>
                </a:ext>
              </a:extLst>
            </p:cNvPr>
            <p:cNvSpPr/>
            <p:nvPr/>
          </p:nvSpPr>
          <p:spPr>
            <a:xfrm rot="20898092" flipH="1">
              <a:off x="6288866" y="1424893"/>
              <a:ext cx="2302312" cy="954107"/>
            </a:xfrm>
            <a:prstGeom prst="homePlat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800" dirty="0"/>
                <a:t>statement of identity</a:t>
              </a:r>
            </a:p>
          </p:txBody>
        </p:sp>
      </p:grpSp>
      <p:sp>
        <p:nvSpPr>
          <p:cNvPr id="2" name="TextBox 1">
            <a:extLst>
              <a:ext uri="{FF2B5EF4-FFF2-40B4-BE49-F238E27FC236}">
                <a16:creationId xmlns:a16="http://schemas.microsoft.com/office/drawing/2014/main" id="{3AA81C3D-E545-4925-B930-3A8841AFC5EA}"/>
              </a:ext>
            </a:extLst>
          </p:cNvPr>
          <p:cNvSpPr txBox="1"/>
          <p:nvPr/>
        </p:nvSpPr>
        <p:spPr>
          <a:xfrm>
            <a:off x="3642979" y="6536247"/>
            <a:ext cx="4578497" cy="253916"/>
          </a:xfrm>
          <a:prstGeom prst="rect">
            <a:avLst/>
          </a:prstGeom>
          <a:noFill/>
        </p:spPr>
        <p:txBody>
          <a:bodyPr wrap="none" rtlCol="0">
            <a:spAutoFit/>
          </a:bodyPr>
          <a:lstStyle/>
          <a:p>
            <a:r>
              <a:rPr lang="en-US" sz="1050" dirty="0">
                <a:solidFill>
                  <a:schemeClr val="bg1">
                    <a:lumMod val="50000"/>
                  </a:schemeClr>
                </a:solidFill>
              </a:rPr>
              <a:t>Image source: National Cancer Institute / Renee Comet (Photographer)</a:t>
            </a:r>
          </a:p>
        </p:txBody>
      </p:sp>
    </p:spTree>
    <p:extLst>
      <p:ext uri="{BB962C8B-B14F-4D97-AF65-F5344CB8AC3E}">
        <p14:creationId xmlns:p14="http://schemas.microsoft.com/office/powerpoint/2010/main" val="39894471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E65813-247D-4C1A-A766-A1F8C7CE07F2}"/>
              </a:ext>
            </a:extLst>
          </p:cNvPr>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extBox 6">
            <a:extLst>
              <a:ext uri="{FF2B5EF4-FFF2-40B4-BE49-F238E27FC236}">
                <a16:creationId xmlns:a16="http://schemas.microsoft.com/office/drawing/2014/main" id="{A3502C43-E47E-4304-BE7A-36F8016F78AC}"/>
              </a:ext>
            </a:extLst>
          </p:cNvPr>
          <p:cNvSpPr txBox="1"/>
          <p:nvPr/>
        </p:nvSpPr>
        <p:spPr>
          <a:xfrm>
            <a:off x="33200" y="1495948"/>
            <a:ext cx="3657600" cy="507831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600" dirty="0">
                <a:solidFill>
                  <a:schemeClr val="bg1"/>
                </a:solidFill>
              </a:rPr>
              <a:t>Added hormones aren’t allowed by USDA in pork and poultry.</a:t>
            </a:r>
          </a:p>
          <a:p>
            <a:pPr marL="285750" indent="-285750">
              <a:spcAft>
                <a:spcPts val="1200"/>
              </a:spcAft>
              <a:buFont typeface="Arial" panose="020B0604020202020204" pitchFamily="34" charset="0"/>
              <a:buChar char="•"/>
            </a:pPr>
            <a:r>
              <a:rPr lang="en-US" sz="2600" dirty="0">
                <a:solidFill>
                  <a:schemeClr val="bg1"/>
                </a:solidFill>
              </a:rPr>
              <a:t>A claim of “no hormones added” on pork or poultry must be followed by the statement, “Federal regulations prohibit the use of hormones.” </a:t>
            </a:r>
            <a:r>
              <a:rPr lang="en-US" sz="2800" dirty="0">
                <a:solidFill>
                  <a:schemeClr val="bg1"/>
                </a:solidFill>
              </a:rPr>
              <a:t>  </a:t>
            </a:r>
          </a:p>
        </p:txBody>
      </p:sp>
      <p:sp>
        <p:nvSpPr>
          <p:cNvPr id="8" name="TextBox 7">
            <a:extLst>
              <a:ext uri="{FF2B5EF4-FFF2-40B4-BE49-F238E27FC236}">
                <a16:creationId xmlns:a16="http://schemas.microsoft.com/office/drawing/2014/main" id="{C2A6F82B-70DA-4841-842C-CC42A0C2CBDF}"/>
              </a:ext>
            </a:extLst>
          </p:cNvPr>
          <p:cNvSpPr txBox="1"/>
          <p:nvPr/>
        </p:nvSpPr>
        <p:spPr>
          <a:xfrm>
            <a:off x="43958" y="136691"/>
            <a:ext cx="2801256" cy="1323439"/>
          </a:xfrm>
          <a:prstGeom prst="rect">
            <a:avLst/>
          </a:prstGeom>
          <a:noFill/>
        </p:spPr>
        <p:txBody>
          <a:bodyPr wrap="square" rtlCol="0">
            <a:spAutoFit/>
          </a:bodyPr>
          <a:lstStyle/>
          <a:p>
            <a:r>
              <a:rPr lang="en-US" sz="4000" b="1" dirty="0">
                <a:solidFill>
                  <a:schemeClr val="bg1"/>
                </a:solidFill>
              </a:rPr>
              <a:t>Pork and Poultry</a:t>
            </a:r>
          </a:p>
        </p:txBody>
      </p:sp>
      <p:pic>
        <p:nvPicPr>
          <p:cNvPr id="11" name="Graphic 10" descr="Pig">
            <a:extLst>
              <a:ext uri="{FF2B5EF4-FFF2-40B4-BE49-F238E27FC236}">
                <a16:creationId xmlns:a16="http://schemas.microsoft.com/office/drawing/2014/main" id="{3351EAD1-9701-4092-B986-F4C4BBAAF7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43571" y="2946180"/>
            <a:ext cx="3918858" cy="3918858"/>
          </a:xfrm>
          <a:prstGeom prst="rect">
            <a:avLst/>
          </a:prstGeom>
        </p:spPr>
      </p:pic>
      <p:pic>
        <p:nvPicPr>
          <p:cNvPr id="13" name="Graphic 12" descr="Chicken">
            <a:extLst>
              <a:ext uri="{FF2B5EF4-FFF2-40B4-BE49-F238E27FC236}">
                <a16:creationId xmlns:a16="http://schemas.microsoft.com/office/drawing/2014/main" id="{98D38764-5007-45D3-97E1-B827201293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6252279" y="2431911"/>
            <a:ext cx="2891721" cy="2891721"/>
          </a:xfrm>
          <a:prstGeom prst="rect">
            <a:avLst/>
          </a:prstGeom>
        </p:spPr>
      </p:pic>
      <p:sp>
        <p:nvSpPr>
          <p:cNvPr id="14" name="Speech Bubble: Rectangle with Corners Rounded 13">
            <a:extLst>
              <a:ext uri="{FF2B5EF4-FFF2-40B4-BE49-F238E27FC236}">
                <a16:creationId xmlns:a16="http://schemas.microsoft.com/office/drawing/2014/main" id="{2DEC3408-A74E-4C73-B619-634D2E442EBC}"/>
              </a:ext>
            </a:extLst>
          </p:cNvPr>
          <p:cNvSpPr/>
          <p:nvPr/>
        </p:nvSpPr>
        <p:spPr>
          <a:xfrm>
            <a:off x="4089648" y="798411"/>
            <a:ext cx="4325261" cy="1055608"/>
          </a:xfrm>
          <a:prstGeom prst="wedgeRoundRectCallout">
            <a:avLst>
              <a:gd name="adj1" fmla="val -9492"/>
              <a:gd name="adj2" fmla="val 141425"/>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spAutoFit/>
          </a:bodyPr>
          <a:lstStyle/>
          <a:p>
            <a:pPr algn="ctr"/>
            <a:r>
              <a:rPr lang="en-US" sz="2800" b="1" dirty="0"/>
              <a:t>We have hormones but no “added” hormones</a:t>
            </a:r>
          </a:p>
        </p:txBody>
      </p:sp>
      <p:pic>
        <p:nvPicPr>
          <p:cNvPr id="9" name="Picture 8">
            <a:extLst>
              <a:ext uri="{FF2B5EF4-FFF2-40B4-BE49-F238E27FC236}">
                <a16:creationId xmlns:a16="http://schemas.microsoft.com/office/drawing/2014/main" id="{27FC430F-6F86-4B10-A99C-8E77DD1E0612}"/>
              </a:ext>
            </a:extLst>
          </p:cNvPr>
          <p:cNvPicPr>
            <a:picLocks noChangeAspect="1"/>
          </p:cNvPicPr>
          <p:nvPr/>
        </p:nvPicPr>
        <p:blipFill>
          <a:blip r:embed="rId7"/>
          <a:stretch>
            <a:fillRect/>
          </a:stretch>
        </p:blipFill>
        <p:spPr>
          <a:xfrm>
            <a:off x="8038357" y="5956901"/>
            <a:ext cx="1105643" cy="901099"/>
          </a:xfrm>
          <a:prstGeom prst="rect">
            <a:avLst/>
          </a:prstGeom>
        </p:spPr>
      </p:pic>
    </p:spTree>
    <p:extLst>
      <p:ext uri="{BB962C8B-B14F-4D97-AF65-F5344CB8AC3E}">
        <p14:creationId xmlns:p14="http://schemas.microsoft.com/office/powerpoint/2010/main" val="13778172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E65813-247D-4C1A-A766-A1F8C7CE07F2}"/>
              </a:ext>
            </a:extLst>
          </p:cNvPr>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extBox 6">
            <a:extLst>
              <a:ext uri="{FF2B5EF4-FFF2-40B4-BE49-F238E27FC236}">
                <a16:creationId xmlns:a16="http://schemas.microsoft.com/office/drawing/2014/main" id="{A3502C43-E47E-4304-BE7A-36F8016F78AC}"/>
              </a:ext>
            </a:extLst>
          </p:cNvPr>
          <p:cNvSpPr txBox="1"/>
          <p:nvPr/>
        </p:nvSpPr>
        <p:spPr>
          <a:xfrm>
            <a:off x="246554" y="1193621"/>
            <a:ext cx="3425371" cy="4124206"/>
          </a:xfrm>
          <a:prstGeom prst="rect">
            <a:avLst/>
          </a:prstGeom>
          <a:noFill/>
        </p:spPr>
        <p:txBody>
          <a:bodyPr wrap="square" rtlCol="0">
            <a:spAutoFit/>
          </a:bodyPr>
          <a:lstStyle/>
          <a:p>
            <a:pPr marL="231775" indent="-231775">
              <a:spcAft>
                <a:spcPts val="1200"/>
              </a:spcAft>
              <a:buFont typeface="Arial" panose="020B0604020202020204" pitchFamily="34" charset="0"/>
              <a:buChar char="•"/>
            </a:pPr>
            <a:r>
              <a:rPr lang="en-US" sz="2800" dirty="0">
                <a:solidFill>
                  <a:schemeClr val="bg1"/>
                </a:solidFill>
              </a:rPr>
              <a:t>Are you paying extra for a food when none of its ingredients contained GMOs in the first place?</a:t>
            </a:r>
          </a:p>
          <a:p>
            <a:pPr marL="231775" indent="-231775">
              <a:spcAft>
                <a:spcPts val="1200"/>
              </a:spcAft>
              <a:buFont typeface="Arial" panose="020B0604020202020204" pitchFamily="34" charset="0"/>
              <a:buChar char="•"/>
            </a:pPr>
            <a:r>
              <a:rPr lang="en-US" sz="2800" b="1" dirty="0">
                <a:solidFill>
                  <a:schemeClr val="bg1"/>
                </a:solidFill>
              </a:rPr>
              <a:t>Which banana is NOT a GMO food? </a:t>
            </a:r>
          </a:p>
        </p:txBody>
      </p:sp>
      <p:sp>
        <p:nvSpPr>
          <p:cNvPr id="8" name="TextBox 7">
            <a:extLst>
              <a:ext uri="{FF2B5EF4-FFF2-40B4-BE49-F238E27FC236}">
                <a16:creationId xmlns:a16="http://schemas.microsoft.com/office/drawing/2014/main" id="{C2A6F82B-70DA-4841-842C-CC42A0C2CBDF}"/>
              </a:ext>
            </a:extLst>
          </p:cNvPr>
          <p:cNvSpPr txBox="1"/>
          <p:nvPr/>
        </p:nvSpPr>
        <p:spPr>
          <a:xfrm>
            <a:off x="224973" y="188686"/>
            <a:ext cx="2801256" cy="707886"/>
          </a:xfrm>
          <a:prstGeom prst="rect">
            <a:avLst/>
          </a:prstGeom>
          <a:noFill/>
        </p:spPr>
        <p:txBody>
          <a:bodyPr wrap="square" rtlCol="0">
            <a:spAutoFit/>
          </a:bodyPr>
          <a:lstStyle/>
          <a:p>
            <a:r>
              <a:rPr lang="en-US" sz="4000" b="1" dirty="0">
                <a:solidFill>
                  <a:schemeClr val="bg1"/>
                </a:solidFill>
              </a:rPr>
              <a:t>GMO-Free</a:t>
            </a:r>
          </a:p>
        </p:txBody>
      </p:sp>
      <p:grpSp>
        <p:nvGrpSpPr>
          <p:cNvPr id="6" name="Group 5">
            <a:extLst>
              <a:ext uri="{FF2B5EF4-FFF2-40B4-BE49-F238E27FC236}">
                <a16:creationId xmlns:a16="http://schemas.microsoft.com/office/drawing/2014/main" id="{A5B381F6-3EF6-4327-8EA8-38EFA8B9D9D7}"/>
              </a:ext>
            </a:extLst>
          </p:cNvPr>
          <p:cNvGrpSpPr/>
          <p:nvPr/>
        </p:nvGrpSpPr>
        <p:grpSpPr>
          <a:xfrm>
            <a:off x="3860259" y="380328"/>
            <a:ext cx="4887059" cy="5414553"/>
            <a:chOff x="3776179" y="1084519"/>
            <a:chExt cx="4887059" cy="5414553"/>
          </a:xfrm>
        </p:grpSpPr>
        <p:pic>
          <p:nvPicPr>
            <p:cNvPr id="3" name="Picture 2" descr="A close up of a banana&#10;&#10;Description generated with high confidence">
              <a:extLst>
                <a:ext uri="{FF2B5EF4-FFF2-40B4-BE49-F238E27FC236}">
                  <a16:creationId xmlns:a16="http://schemas.microsoft.com/office/drawing/2014/main" id="{51EC16C0-CEC9-4CF7-A34A-36794F7D206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98484">
              <a:off x="3776179" y="1084521"/>
              <a:ext cx="2543001" cy="4272492"/>
            </a:xfrm>
            <a:prstGeom prst="rect">
              <a:avLst/>
            </a:prstGeom>
          </p:spPr>
        </p:pic>
        <p:sp>
          <p:nvSpPr>
            <p:cNvPr id="5" name="TextBox 4">
              <a:extLst>
                <a:ext uri="{FF2B5EF4-FFF2-40B4-BE49-F238E27FC236}">
                  <a16:creationId xmlns:a16="http://schemas.microsoft.com/office/drawing/2014/main" id="{EE1D2698-7BF9-4D08-BFDD-BDC5099FCB39}"/>
                </a:ext>
              </a:extLst>
            </p:cNvPr>
            <p:cNvSpPr txBox="1"/>
            <p:nvPr/>
          </p:nvSpPr>
          <p:spPr>
            <a:xfrm>
              <a:off x="4187491" y="5544965"/>
              <a:ext cx="1903085" cy="954107"/>
            </a:xfrm>
            <a:prstGeom prst="rect">
              <a:avLst/>
            </a:prstGeom>
            <a:noFill/>
          </p:spPr>
          <p:txBody>
            <a:bodyPr wrap="none" rtlCol="0">
              <a:spAutoFit/>
            </a:bodyPr>
            <a:lstStyle/>
            <a:p>
              <a:pPr algn="ctr"/>
              <a:r>
                <a:rPr lang="en-US" sz="2800" dirty="0"/>
                <a:t>GMO-Free</a:t>
              </a:r>
            </a:p>
            <a:p>
              <a:pPr algn="ctr"/>
              <a:r>
                <a:rPr lang="en-US" sz="2800" dirty="0"/>
                <a:t>labeling</a:t>
              </a:r>
            </a:p>
          </p:txBody>
        </p:sp>
        <p:pic>
          <p:nvPicPr>
            <p:cNvPr id="12" name="Picture 11" descr="A close up of a banana&#10;&#10;Description generated with high confidence">
              <a:extLst>
                <a:ext uri="{FF2B5EF4-FFF2-40B4-BE49-F238E27FC236}">
                  <a16:creationId xmlns:a16="http://schemas.microsoft.com/office/drawing/2014/main" id="{B36D5197-8810-498C-B018-115261772B6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98484">
              <a:off x="6120237" y="1084519"/>
              <a:ext cx="2543001" cy="4272492"/>
            </a:xfrm>
            <a:prstGeom prst="rect">
              <a:avLst/>
            </a:prstGeom>
          </p:spPr>
        </p:pic>
        <p:sp>
          <p:nvSpPr>
            <p:cNvPr id="15" name="TextBox 14">
              <a:extLst>
                <a:ext uri="{FF2B5EF4-FFF2-40B4-BE49-F238E27FC236}">
                  <a16:creationId xmlns:a16="http://schemas.microsoft.com/office/drawing/2014/main" id="{BD8C544C-C966-4050-9EDC-3DF5FC36CDE5}"/>
                </a:ext>
              </a:extLst>
            </p:cNvPr>
            <p:cNvSpPr txBox="1"/>
            <p:nvPr/>
          </p:nvSpPr>
          <p:spPr>
            <a:xfrm>
              <a:off x="6923770" y="5544965"/>
              <a:ext cx="1601721" cy="954107"/>
            </a:xfrm>
            <a:prstGeom prst="rect">
              <a:avLst/>
            </a:prstGeom>
            <a:noFill/>
          </p:spPr>
          <p:txBody>
            <a:bodyPr wrap="none" rtlCol="0">
              <a:spAutoFit/>
            </a:bodyPr>
            <a:lstStyle/>
            <a:p>
              <a:r>
                <a:rPr lang="en-US" sz="2800" dirty="0"/>
                <a:t>No GMO</a:t>
              </a:r>
              <a:br>
                <a:rPr lang="en-US" sz="2800" dirty="0"/>
              </a:br>
              <a:r>
                <a:rPr lang="en-US" sz="2800" dirty="0"/>
                <a:t> labeling</a:t>
              </a:r>
            </a:p>
          </p:txBody>
        </p:sp>
      </p:grpSp>
      <p:pic>
        <p:nvPicPr>
          <p:cNvPr id="10" name="Picture 9">
            <a:extLst>
              <a:ext uri="{FF2B5EF4-FFF2-40B4-BE49-F238E27FC236}">
                <a16:creationId xmlns:a16="http://schemas.microsoft.com/office/drawing/2014/main" id="{276C71E3-4D7C-4EE3-8801-F80818E2B296}"/>
              </a:ext>
            </a:extLst>
          </p:cNvPr>
          <p:cNvPicPr>
            <a:picLocks noChangeAspect="1"/>
          </p:cNvPicPr>
          <p:nvPr/>
        </p:nvPicPr>
        <p:blipFill>
          <a:blip r:embed="rId4"/>
          <a:stretch>
            <a:fillRect/>
          </a:stretch>
        </p:blipFill>
        <p:spPr>
          <a:xfrm>
            <a:off x="8038357" y="5956901"/>
            <a:ext cx="1105643" cy="901099"/>
          </a:xfrm>
          <a:prstGeom prst="rect">
            <a:avLst/>
          </a:prstGeom>
        </p:spPr>
      </p:pic>
      <p:sp>
        <p:nvSpPr>
          <p:cNvPr id="11" name="TextBox 10">
            <a:extLst>
              <a:ext uri="{FF2B5EF4-FFF2-40B4-BE49-F238E27FC236}">
                <a16:creationId xmlns:a16="http://schemas.microsoft.com/office/drawing/2014/main" id="{09321E54-AA2F-4579-AB59-307C34A7A04D}"/>
              </a:ext>
            </a:extLst>
          </p:cNvPr>
          <p:cNvSpPr txBox="1"/>
          <p:nvPr/>
        </p:nvSpPr>
        <p:spPr>
          <a:xfrm>
            <a:off x="3840544" y="6542114"/>
            <a:ext cx="1758815" cy="246221"/>
          </a:xfrm>
          <a:prstGeom prst="rect">
            <a:avLst/>
          </a:prstGeom>
          <a:noFill/>
        </p:spPr>
        <p:txBody>
          <a:bodyPr wrap="none" rtlCol="0">
            <a:spAutoFit/>
          </a:bodyPr>
          <a:lstStyle/>
          <a:p>
            <a:r>
              <a:rPr lang="en-US" sz="1000" dirty="0">
                <a:solidFill>
                  <a:schemeClr val="bg1">
                    <a:lumMod val="50000"/>
                  </a:schemeClr>
                </a:solidFill>
              </a:rPr>
              <a:t>Image source: Pixabay.com</a:t>
            </a:r>
          </a:p>
        </p:txBody>
      </p:sp>
    </p:spTree>
    <p:extLst>
      <p:ext uri="{BB962C8B-B14F-4D97-AF65-F5344CB8AC3E}">
        <p14:creationId xmlns:p14="http://schemas.microsoft.com/office/powerpoint/2010/main" val="25723421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E65813-247D-4C1A-A766-A1F8C7CE07F2}"/>
              </a:ext>
            </a:extLst>
          </p:cNvPr>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extBox 6">
            <a:extLst>
              <a:ext uri="{FF2B5EF4-FFF2-40B4-BE49-F238E27FC236}">
                <a16:creationId xmlns:a16="http://schemas.microsoft.com/office/drawing/2014/main" id="{A3502C43-E47E-4304-BE7A-36F8016F78AC}"/>
              </a:ext>
            </a:extLst>
          </p:cNvPr>
          <p:cNvSpPr txBox="1"/>
          <p:nvPr/>
        </p:nvSpPr>
        <p:spPr>
          <a:xfrm>
            <a:off x="246554" y="1193621"/>
            <a:ext cx="3425371" cy="3477875"/>
          </a:xfrm>
          <a:prstGeom prst="rect">
            <a:avLst/>
          </a:prstGeom>
          <a:noFill/>
        </p:spPr>
        <p:txBody>
          <a:bodyPr wrap="square" rtlCol="0">
            <a:spAutoFit/>
          </a:bodyPr>
          <a:lstStyle/>
          <a:p>
            <a:pPr>
              <a:spcAft>
                <a:spcPts val="1200"/>
              </a:spcAft>
            </a:pPr>
            <a:r>
              <a:rPr lang="en-US" sz="4400" b="1" dirty="0">
                <a:solidFill>
                  <a:schemeClr val="bg1"/>
                </a:solidFill>
              </a:rPr>
              <a:t>Neither of them are GMO foods and never have been</a:t>
            </a:r>
          </a:p>
        </p:txBody>
      </p:sp>
      <p:grpSp>
        <p:nvGrpSpPr>
          <p:cNvPr id="6" name="Group 5">
            <a:extLst>
              <a:ext uri="{FF2B5EF4-FFF2-40B4-BE49-F238E27FC236}">
                <a16:creationId xmlns:a16="http://schemas.microsoft.com/office/drawing/2014/main" id="{A5B381F6-3EF6-4327-8EA8-38EFA8B9D9D7}"/>
              </a:ext>
            </a:extLst>
          </p:cNvPr>
          <p:cNvGrpSpPr/>
          <p:nvPr/>
        </p:nvGrpSpPr>
        <p:grpSpPr>
          <a:xfrm>
            <a:off x="3860259" y="380328"/>
            <a:ext cx="4887059" cy="5414553"/>
            <a:chOff x="3776179" y="1084519"/>
            <a:chExt cx="4887059" cy="5414553"/>
          </a:xfrm>
        </p:grpSpPr>
        <p:pic>
          <p:nvPicPr>
            <p:cNvPr id="3" name="Picture 2" descr="A close up of a banana&#10;&#10;Description generated with high confidence">
              <a:extLst>
                <a:ext uri="{FF2B5EF4-FFF2-40B4-BE49-F238E27FC236}">
                  <a16:creationId xmlns:a16="http://schemas.microsoft.com/office/drawing/2014/main" id="{51EC16C0-CEC9-4CF7-A34A-36794F7D206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98484">
              <a:off x="3776179" y="1084521"/>
              <a:ext cx="2543001" cy="4272492"/>
            </a:xfrm>
            <a:prstGeom prst="rect">
              <a:avLst/>
            </a:prstGeom>
          </p:spPr>
        </p:pic>
        <p:sp>
          <p:nvSpPr>
            <p:cNvPr id="5" name="TextBox 4">
              <a:extLst>
                <a:ext uri="{FF2B5EF4-FFF2-40B4-BE49-F238E27FC236}">
                  <a16:creationId xmlns:a16="http://schemas.microsoft.com/office/drawing/2014/main" id="{EE1D2698-7BF9-4D08-BFDD-BDC5099FCB39}"/>
                </a:ext>
              </a:extLst>
            </p:cNvPr>
            <p:cNvSpPr txBox="1"/>
            <p:nvPr/>
          </p:nvSpPr>
          <p:spPr>
            <a:xfrm>
              <a:off x="4187491" y="5544965"/>
              <a:ext cx="1903085" cy="523220"/>
            </a:xfrm>
            <a:prstGeom prst="rect">
              <a:avLst/>
            </a:prstGeom>
            <a:noFill/>
          </p:spPr>
          <p:txBody>
            <a:bodyPr wrap="none" rtlCol="0">
              <a:spAutoFit/>
            </a:bodyPr>
            <a:lstStyle/>
            <a:p>
              <a:r>
                <a:rPr lang="en-US" sz="2800" dirty="0"/>
                <a:t>GMO-Free</a:t>
              </a:r>
            </a:p>
          </p:txBody>
        </p:sp>
        <p:pic>
          <p:nvPicPr>
            <p:cNvPr id="12" name="Picture 11" descr="A close up of a banana&#10;&#10;Description generated with high confidence">
              <a:extLst>
                <a:ext uri="{FF2B5EF4-FFF2-40B4-BE49-F238E27FC236}">
                  <a16:creationId xmlns:a16="http://schemas.microsoft.com/office/drawing/2014/main" id="{B36D5197-8810-498C-B018-115261772B6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98484">
              <a:off x="6120237" y="1084519"/>
              <a:ext cx="2543001" cy="4272492"/>
            </a:xfrm>
            <a:prstGeom prst="rect">
              <a:avLst/>
            </a:prstGeom>
          </p:spPr>
        </p:pic>
        <p:sp>
          <p:nvSpPr>
            <p:cNvPr id="15" name="TextBox 14">
              <a:extLst>
                <a:ext uri="{FF2B5EF4-FFF2-40B4-BE49-F238E27FC236}">
                  <a16:creationId xmlns:a16="http://schemas.microsoft.com/office/drawing/2014/main" id="{BD8C544C-C966-4050-9EDC-3DF5FC36CDE5}"/>
                </a:ext>
              </a:extLst>
            </p:cNvPr>
            <p:cNvSpPr txBox="1"/>
            <p:nvPr/>
          </p:nvSpPr>
          <p:spPr>
            <a:xfrm>
              <a:off x="6923770" y="5544965"/>
              <a:ext cx="1601721" cy="954107"/>
            </a:xfrm>
            <a:prstGeom prst="rect">
              <a:avLst/>
            </a:prstGeom>
            <a:noFill/>
          </p:spPr>
          <p:txBody>
            <a:bodyPr wrap="none" rtlCol="0">
              <a:spAutoFit/>
            </a:bodyPr>
            <a:lstStyle/>
            <a:p>
              <a:r>
                <a:rPr lang="en-US" sz="2800" dirty="0"/>
                <a:t>No GMO</a:t>
              </a:r>
              <a:br>
                <a:rPr lang="en-US" sz="2800" dirty="0"/>
              </a:br>
              <a:r>
                <a:rPr lang="en-US" sz="2800" dirty="0"/>
                <a:t> labeling</a:t>
              </a:r>
            </a:p>
          </p:txBody>
        </p:sp>
      </p:grpSp>
      <p:pic>
        <p:nvPicPr>
          <p:cNvPr id="10" name="Picture 9">
            <a:extLst>
              <a:ext uri="{FF2B5EF4-FFF2-40B4-BE49-F238E27FC236}">
                <a16:creationId xmlns:a16="http://schemas.microsoft.com/office/drawing/2014/main" id="{276C71E3-4D7C-4EE3-8801-F80818E2B296}"/>
              </a:ext>
            </a:extLst>
          </p:cNvPr>
          <p:cNvPicPr>
            <a:picLocks noChangeAspect="1"/>
          </p:cNvPicPr>
          <p:nvPr/>
        </p:nvPicPr>
        <p:blipFill>
          <a:blip r:embed="rId4"/>
          <a:stretch>
            <a:fillRect/>
          </a:stretch>
        </p:blipFill>
        <p:spPr>
          <a:xfrm>
            <a:off x="8038357" y="5956901"/>
            <a:ext cx="1105643" cy="901099"/>
          </a:xfrm>
          <a:prstGeom prst="rect">
            <a:avLst/>
          </a:prstGeom>
        </p:spPr>
      </p:pic>
      <p:sp>
        <p:nvSpPr>
          <p:cNvPr id="11" name="TextBox 10">
            <a:extLst>
              <a:ext uri="{FF2B5EF4-FFF2-40B4-BE49-F238E27FC236}">
                <a16:creationId xmlns:a16="http://schemas.microsoft.com/office/drawing/2014/main" id="{B93246BA-A509-41F0-94A5-08AA06C3565D}"/>
              </a:ext>
            </a:extLst>
          </p:cNvPr>
          <p:cNvSpPr txBox="1"/>
          <p:nvPr/>
        </p:nvSpPr>
        <p:spPr>
          <a:xfrm>
            <a:off x="3840544" y="6542114"/>
            <a:ext cx="1758815" cy="246221"/>
          </a:xfrm>
          <a:prstGeom prst="rect">
            <a:avLst/>
          </a:prstGeom>
          <a:noFill/>
        </p:spPr>
        <p:txBody>
          <a:bodyPr wrap="none" rtlCol="0">
            <a:spAutoFit/>
          </a:bodyPr>
          <a:lstStyle/>
          <a:p>
            <a:r>
              <a:rPr lang="en-US" sz="1000" dirty="0">
                <a:solidFill>
                  <a:schemeClr val="bg1">
                    <a:lumMod val="50000"/>
                  </a:schemeClr>
                </a:solidFill>
              </a:rPr>
              <a:t>Image source: Pixabay.com</a:t>
            </a:r>
          </a:p>
        </p:txBody>
      </p:sp>
    </p:spTree>
    <p:extLst>
      <p:ext uri="{BB962C8B-B14F-4D97-AF65-F5344CB8AC3E}">
        <p14:creationId xmlns:p14="http://schemas.microsoft.com/office/powerpoint/2010/main" val="4260795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9E72DE-3792-4379-9381-CC55DCB8F318}"/>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GMO Foods in United States</a:t>
            </a:r>
            <a:endParaRPr lang="en-US" sz="8800" b="1" dirty="0"/>
          </a:p>
        </p:txBody>
      </p:sp>
      <p:sp>
        <p:nvSpPr>
          <p:cNvPr id="4" name="Text Placeholder 3">
            <a:extLst>
              <a:ext uri="{FF2B5EF4-FFF2-40B4-BE49-F238E27FC236}">
                <a16:creationId xmlns:a16="http://schemas.microsoft.com/office/drawing/2014/main" id="{23407EC8-4A96-45F2-B212-FB800E038ACA}"/>
              </a:ext>
            </a:extLst>
          </p:cNvPr>
          <p:cNvSpPr>
            <a:spLocks noGrp="1"/>
          </p:cNvSpPr>
          <p:nvPr>
            <p:ph type="body" idx="1"/>
          </p:nvPr>
        </p:nvSpPr>
        <p:spPr>
          <a:xfrm>
            <a:off x="312342" y="1397000"/>
            <a:ext cx="3868340" cy="568872"/>
          </a:xfrm>
        </p:spPr>
        <p:txBody>
          <a:bodyPr/>
          <a:lstStyle/>
          <a:p>
            <a:r>
              <a:rPr lang="en-US" dirty="0"/>
              <a:t>Currently available …</a:t>
            </a:r>
          </a:p>
        </p:txBody>
      </p:sp>
      <p:sp>
        <p:nvSpPr>
          <p:cNvPr id="5" name="Content Placeholder 4">
            <a:extLst>
              <a:ext uri="{FF2B5EF4-FFF2-40B4-BE49-F238E27FC236}">
                <a16:creationId xmlns:a16="http://schemas.microsoft.com/office/drawing/2014/main" id="{4E3D1B12-D175-4200-A167-0E3324F837A7}"/>
              </a:ext>
            </a:extLst>
          </p:cNvPr>
          <p:cNvSpPr>
            <a:spLocks noGrp="1"/>
          </p:cNvSpPr>
          <p:nvPr>
            <p:ph sz="half" idx="2"/>
          </p:nvPr>
        </p:nvSpPr>
        <p:spPr>
          <a:xfrm>
            <a:off x="367959" y="2093119"/>
            <a:ext cx="3868340" cy="4109843"/>
          </a:xfrm>
        </p:spPr>
        <p:txBody>
          <a:bodyPr wrap="square">
            <a:spAutoFit/>
          </a:bodyPr>
          <a:lstStyle/>
          <a:p>
            <a:r>
              <a:rPr lang="en-US" sz="2400" dirty="0"/>
              <a:t>Corn (field and sweet)</a:t>
            </a:r>
          </a:p>
          <a:p>
            <a:r>
              <a:rPr lang="en-US" sz="2400" dirty="0"/>
              <a:t>Soybeans</a:t>
            </a:r>
          </a:p>
          <a:p>
            <a:r>
              <a:rPr lang="en-US" sz="2400" dirty="0"/>
              <a:t>Cotton</a:t>
            </a:r>
          </a:p>
          <a:p>
            <a:r>
              <a:rPr lang="en-US" sz="2400" dirty="0"/>
              <a:t>Canola</a:t>
            </a:r>
          </a:p>
          <a:p>
            <a:r>
              <a:rPr lang="en-US" sz="2400" dirty="0"/>
              <a:t>Alfalfa</a:t>
            </a:r>
          </a:p>
          <a:p>
            <a:r>
              <a:rPr lang="en-US" sz="2400" dirty="0"/>
              <a:t>Sugar beets</a:t>
            </a:r>
          </a:p>
          <a:p>
            <a:r>
              <a:rPr lang="en-US" sz="2400" dirty="0"/>
              <a:t>Papaya (Hawaiian)</a:t>
            </a:r>
          </a:p>
          <a:p>
            <a:r>
              <a:rPr lang="en-US" sz="2400" dirty="0"/>
              <a:t>Squash</a:t>
            </a:r>
          </a:p>
          <a:p>
            <a:r>
              <a:rPr lang="en-US" sz="2400" dirty="0"/>
              <a:t>Artic Apples</a:t>
            </a:r>
          </a:p>
        </p:txBody>
      </p:sp>
      <p:sp>
        <p:nvSpPr>
          <p:cNvPr id="7" name="Text Placeholder 6">
            <a:extLst>
              <a:ext uri="{FF2B5EF4-FFF2-40B4-BE49-F238E27FC236}">
                <a16:creationId xmlns:a16="http://schemas.microsoft.com/office/drawing/2014/main" id="{70B4BAD9-1021-448C-92C0-6B15ABD61581}"/>
              </a:ext>
            </a:extLst>
          </p:cNvPr>
          <p:cNvSpPr>
            <a:spLocks noGrp="1"/>
          </p:cNvSpPr>
          <p:nvPr>
            <p:ph type="body" sz="quarter" idx="3"/>
          </p:nvPr>
        </p:nvSpPr>
        <p:spPr>
          <a:xfrm>
            <a:off x="3875033" y="1163104"/>
            <a:ext cx="3887391" cy="823912"/>
          </a:xfrm>
        </p:spPr>
        <p:txBody>
          <a:bodyPr/>
          <a:lstStyle/>
          <a:p>
            <a:r>
              <a:rPr lang="en-US" dirty="0"/>
              <a:t>More information …</a:t>
            </a:r>
          </a:p>
        </p:txBody>
      </p:sp>
      <p:sp>
        <p:nvSpPr>
          <p:cNvPr id="6" name="Content Placeholder 5">
            <a:extLst>
              <a:ext uri="{FF2B5EF4-FFF2-40B4-BE49-F238E27FC236}">
                <a16:creationId xmlns:a16="http://schemas.microsoft.com/office/drawing/2014/main" id="{5B8EC970-9C9D-46C5-9221-5755E8D932C4}"/>
              </a:ext>
            </a:extLst>
          </p:cNvPr>
          <p:cNvSpPr>
            <a:spLocks noGrp="1"/>
          </p:cNvSpPr>
          <p:nvPr>
            <p:ph sz="quarter" idx="4"/>
          </p:nvPr>
        </p:nvSpPr>
        <p:spPr>
          <a:xfrm>
            <a:off x="3898901" y="1980625"/>
            <a:ext cx="4940300" cy="4337598"/>
          </a:xfrm>
        </p:spPr>
        <p:txBody>
          <a:bodyPr wrap="square">
            <a:spAutoFit/>
          </a:bodyPr>
          <a:lstStyle/>
          <a:p>
            <a:r>
              <a:rPr lang="en-US" sz="2400" dirty="0"/>
              <a:t>Arctic Apples (first available in some areas by 2017 with market presence growing yearly)</a:t>
            </a:r>
          </a:p>
          <a:p>
            <a:r>
              <a:rPr lang="en-US" sz="2400" dirty="0"/>
              <a:t>NOTE: Not all versions of all these foods are genetically engineered.</a:t>
            </a:r>
          </a:p>
          <a:p>
            <a:r>
              <a:rPr lang="en-US" sz="2400" dirty="0"/>
              <a:t>Before being placed on the market, genetically modified foods must be approved by the Food and Drug Administration, the USDA and the Environmental Protection Agency</a:t>
            </a:r>
            <a:endParaRPr lang="en-US" sz="2400" dirty="0">
              <a:solidFill>
                <a:srgbClr val="C00000"/>
              </a:solidFill>
            </a:endParaRPr>
          </a:p>
        </p:txBody>
      </p:sp>
      <p:pic>
        <p:nvPicPr>
          <p:cNvPr id="8" name="Picture 7">
            <a:extLst>
              <a:ext uri="{FF2B5EF4-FFF2-40B4-BE49-F238E27FC236}">
                <a16:creationId xmlns:a16="http://schemas.microsoft.com/office/drawing/2014/main" id="{F393DACC-12E8-4A21-96F5-CE9D1E829B24}"/>
              </a:ext>
            </a:extLst>
          </p:cNvPr>
          <p:cNvPicPr>
            <a:picLocks noChangeAspect="1"/>
          </p:cNvPicPr>
          <p:nvPr/>
        </p:nvPicPr>
        <p:blipFill>
          <a:blip r:embed="rId3"/>
          <a:stretch>
            <a:fillRect/>
          </a:stretch>
        </p:blipFill>
        <p:spPr>
          <a:xfrm>
            <a:off x="8038357" y="5956901"/>
            <a:ext cx="1105643" cy="901099"/>
          </a:xfrm>
          <a:prstGeom prst="rect">
            <a:avLst/>
          </a:prstGeom>
        </p:spPr>
      </p:pic>
    </p:spTree>
    <p:extLst>
      <p:ext uri="{BB962C8B-B14F-4D97-AF65-F5344CB8AC3E}">
        <p14:creationId xmlns:p14="http://schemas.microsoft.com/office/powerpoint/2010/main" val="29829733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9" descr="A hand holding a coin&#10;&#10;Description automatically generated">
            <a:extLst>
              <a:ext uri="{FF2B5EF4-FFF2-40B4-BE49-F238E27FC236}">
                <a16:creationId xmlns:a16="http://schemas.microsoft.com/office/drawing/2014/main" id="{E5F07DEC-72B5-4185-873F-3133CB36023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9143980" cy="6857990"/>
          </a:xfrm>
          <a:prstGeom prst="rect">
            <a:avLst/>
          </a:prstGeom>
        </p:spPr>
      </p:pic>
      <p:sp>
        <p:nvSpPr>
          <p:cNvPr id="15" name="Rectangle 1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D72981E5-7667-4F23-896D-20FA3C80E846}"/>
              </a:ext>
            </a:extLst>
          </p:cNvPr>
          <p:cNvSpPr>
            <a:spLocks noGrp="1"/>
          </p:cNvSpPr>
          <p:nvPr>
            <p:ph type="title"/>
          </p:nvPr>
        </p:nvSpPr>
        <p:spPr>
          <a:xfrm>
            <a:off x="392906" y="425950"/>
            <a:ext cx="8408194" cy="744836"/>
          </a:xfrm>
        </p:spPr>
        <p:txBody>
          <a:bodyPr vert="horz" lIns="91440" tIns="45720" rIns="91440" bIns="45720" rtlCol="0" anchor="ctr">
            <a:normAutofit/>
          </a:bodyPr>
          <a:lstStyle/>
          <a:p>
            <a:pPr algn="ctr"/>
            <a:r>
              <a:rPr lang="en-US" sz="3100" b="1" dirty="0">
                <a:solidFill>
                  <a:schemeClr val="tx1">
                    <a:lumMod val="85000"/>
                    <a:lumOff val="15000"/>
                  </a:schemeClr>
                </a:solidFill>
              </a:rPr>
              <a:t>Food Date Labels – What Do They Mean? </a:t>
            </a:r>
          </a:p>
        </p:txBody>
      </p:sp>
      <p:cxnSp>
        <p:nvCxnSpPr>
          <p:cNvPr id="17" name="Straight Connector 1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352DC8C-406B-4BE5-BBEB-4525B8592573}"/>
              </a:ext>
            </a:extLst>
          </p:cNvPr>
          <p:cNvPicPr>
            <a:picLocks noChangeAspect="1"/>
          </p:cNvPicPr>
          <p:nvPr/>
        </p:nvPicPr>
        <p:blipFill>
          <a:blip r:embed="rId4"/>
          <a:stretch>
            <a:fillRect/>
          </a:stretch>
        </p:blipFill>
        <p:spPr>
          <a:xfrm>
            <a:off x="8038357" y="5952730"/>
            <a:ext cx="1105643" cy="903780"/>
          </a:xfrm>
          <a:prstGeom prst="rect">
            <a:avLst/>
          </a:prstGeom>
        </p:spPr>
      </p:pic>
      <p:sp>
        <p:nvSpPr>
          <p:cNvPr id="8" name="Rectangle 7">
            <a:extLst>
              <a:ext uri="{FF2B5EF4-FFF2-40B4-BE49-F238E27FC236}">
                <a16:creationId xmlns:a16="http://schemas.microsoft.com/office/drawing/2014/main" id="{E410364C-BEE6-4446-B850-2ED9CE96FE6D}"/>
              </a:ext>
            </a:extLst>
          </p:cNvPr>
          <p:cNvSpPr/>
          <p:nvPr/>
        </p:nvSpPr>
        <p:spPr>
          <a:xfrm>
            <a:off x="-9092" y="272534"/>
            <a:ext cx="9144000" cy="1077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Food Date Labels: What Do They Mean?</a:t>
            </a:r>
            <a:endParaRPr lang="en-US" sz="7200" b="1" dirty="0"/>
          </a:p>
        </p:txBody>
      </p:sp>
      <p:sp>
        <p:nvSpPr>
          <p:cNvPr id="9" name="TextBox 8">
            <a:extLst>
              <a:ext uri="{FF2B5EF4-FFF2-40B4-BE49-F238E27FC236}">
                <a16:creationId xmlns:a16="http://schemas.microsoft.com/office/drawing/2014/main" id="{68228871-92FC-49C6-B3EB-F01189A9AF82}"/>
              </a:ext>
            </a:extLst>
          </p:cNvPr>
          <p:cNvSpPr txBox="1"/>
          <p:nvPr/>
        </p:nvSpPr>
        <p:spPr>
          <a:xfrm>
            <a:off x="3440494" y="6542114"/>
            <a:ext cx="2501006" cy="246221"/>
          </a:xfrm>
          <a:prstGeom prst="rect">
            <a:avLst/>
          </a:prstGeom>
          <a:noFill/>
        </p:spPr>
        <p:txBody>
          <a:bodyPr wrap="none" rtlCol="0">
            <a:spAutoFit/>
          </a:bodyPr>
          <a:lstStyle/>
          <a:p>
            <a:r>
              <a:rPr lang="en-US" sz="1000" dirty="0">
                <a:solidFill>
                  <a:schemeClr val="bg1"/>
                </a:solidFill>
              </a:rPr>
              <a:t>Image source: Photo by Alice Henneman</a:t>
            </a:r>
          </a:p>
        </p:txBody>
      </p:sp>
    </p:spTree>
    <p:extLst>
      <p:ext uri="{BB962C8B-B14F-4D97-AF65-F5344CB8AC3E}">
        <p14:creationId xmlns:p14="http://schemas.microsoft.com/office/powerpoint/2010/main" val="8787849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60045"/>
            <a:ext cx="4694659" cy="573405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9" name="Picture 28">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10299"/>
          <a:stretch/>
        </p:blipFill>
        <p:spPr>
          <a:xfrm>
            <a:off x="-1" y="857250"/>
            <a:ext cx="9144001" cy="5734050"/>
          </a:xfrm>
          <a:prstGeom prst="rect">
            <a:avLst/>
          </a:prstGeom>
        </p:spPr>
      </p:pic>
      <p:sp>
        <p:nvSpPr>
          <p:cNvPr id="31"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1468363"/>
            <a:ext cx="4180922" cy="4515805"/>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Graphic 5" descr="Warning">
            <a:extLst>
              <a:ext uri="{FF2B5EF4-FFF2-40B4-BE49-F238E27FC236}">
                <a16:creationId xmlns:a16="http://schemas.microsoft.com/office/drawing/2014/main" id="{AD19AF5F-2441-474E-ADE6-01C05B9C02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9490" y="2079067"/>
            <a:ext cx="3026740" cy="3026740"/>
          </a:xfrm>
          <a:prstGeom prst="rect">
            <a:avLst/>
          </a:prstGeom>
        </p:spPr>
      </p:pic>
      <p:sp>
        <p:nvSpPr>
          <p:cNvPr id="5" name="Content Placeholder 4">
            <a:extLst>
              <a:ext uri="{FF2B5EF4-FFF2-40B4-BE49-F238E27FC236}">
                <a16:creationId xmlns:a16="http://schemas.microsoft.com/office/drawing/2014/main" id="{6C12431A-4B86-452B-B6BF-1D2AABE1FF4E}"/>
              </a:ext>
            </a:extLst>
          </p:cNvPr>
          <p:cNvSpPr>
            <a:spLocks noGrp="1"/>
          </p:cNvSpPr>
          <p:nvPr>
            <p:ph idx="1"/>
          </p:nvPr>
        </p:nvSpPr>
        <p:spPr>
          <a:xfrm>
            <a:off x="4571999" y="1327500"/>
            <a:ext cx="4003614" cy="4614597"/>
          </a:xfrm>
        </p:spPr>
        <p:txBody>
          <a:bodyPr anchor="ctr">
            <a:spAutoFit/>
          </a:bodyPr>
          <a:lstStyle/>
          <a:p>
            <a:r>
              <a:rPr lang="en-US" dirty="0">
                <a:solidFill>
                  <a:srgbClr val="000000"/>
                </a:solidFill>
              </a:rPr>
              <a:t>Label confusion contributes to food waste.</a:t>
            </a:r>
            <a:br>
              <a:rPr lang="en-US" dirty="0">
                <a:solidFill>
                  <a:srgbClr val="000000"/>
                </a:solidFill>
              </a:rPr>
            </a:br>
            <a:endParaRPr lang="en-US" dirty="0">
              <a:solidFill>
                <a:srgbClr val="000000"/>
              </a:solidFill>
            </a:endParaRPr>
          </a:p>
          <a:p>
            <a:r>
              <a:rPr lang="en-US" dirty="0">
                <a:solidFill>
                  <a:srgbClr val="000000"/>
                </a:solidFill>
              </a:rPr>
              <a:t>84% of consumers in a 2016 study by Johns Hopkins discarded food near the package date at least occasionally. </a:t>
            </a:r>
          </a:p>
          <a:p>
            <a:endParaRPr lang="en-US" dirty="0">
              <a:solidFill>
                <a:srgbClr val="000000"/>
              </a:solidFill>
            </a:endParaRPr>
          </a:p>
        </p:txBody>
      </p:sp>
      <p:pic>
        <p:nvPicPr>
          <p:cNvPr id="14" name="Picture 13" descr="A close up of a sign&#10;&#10;Description automatically generated">
            <a:extLst>
              <a:ext uri="{FF2B5EF4-FFF2-40B4-BE49-F238E27FC236}">
                <a16:creationId xmlns:a16="http://schemas.microsoft.com/office/drawing/2014/main" id="{D38585B1-B5EC-484F-8C8B-FE8350105898}"/>
              </a:ext>
            </a:extLst>
          </p:cNvPr>
          <p:cNvPicPr>
            <a:picLocks noChangeAspect="1"/>
          </p:cNvPicPr>
          <p:nvPr/>
        </p:nvPicPr>
        <p:blipFill>
          <a:blip r:embed="rId6"/>
          <a:stretch>
            <a:fillRect/>
          </a:stretch>
        </p:blipFill>
        <p:spPr>
          <a:xfrm>
            <a:off x="8038357" y="5942097"/>
            <a:ext cx="1105643" cy="903780"/>
          </a:xfrm>
          <a:prstGeom prst="rect">
            <a:avLst/>
          </a:prstGeom>
        </p:spPr>
      </p:pic>
    </p:spTree>
    <p:extLst>
      <p:ext uri="{BB962C8B-B14F-4D97-AF65-F5344CB8AC3E}">
        <p14:creationId xmlns:p14="http://schemas.microsoft.com/office/powerpoint/2010/main" val="27982246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generated with very high confidence">
            <a:extLst>
              <a:ext uri="{FF2B5EF4-FFF2-40B4-BE49-F238E27FC236}">
                <a16:creationId xmlns:a16="http://schemas.microsoft.com/office/drawing/2014/main" id="{235FA4B3-CE09-4FEE-84CA-C5EA0B4682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6044" y="1675227"/>
            <a:ext cx="7811910" cy="4431283"/>
          </a:xfrm>
          <a:prstGeom prst="rect">
            <a:avLst/>
          </a:prstGeom>
        </p:spPr>
      </p:pic>
      <p:sp>
        <p:nvSpPr>
          <p:cNvPr id="3" name="Rectangle 2"/>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Label Dates on Foods (Voluntary </a:t>
            </a:r>
            <a:br>
              <a:rPr lang="en-US" sz="3200" b="1" dirty="0"/>
            </a:br>
            <a:r>
              <a:rPr lang="en-US" sz="3200" b="1" dirty="0"/>
              <a:t>Except for Infant Formula)</a:t>
            </a:r>
          </a:p>
        </p:txBody>
      </p:sp>
      <p:pic>
        <p:nvPicPr>
          <p:cNvPr id="4" name="Picture 3"/>
          <p:cNvPicPr>
            <a:picLocks noChangeAspect="1"/>
          </p:cNvPicPr>
          <p:nvPr/>
        </p:nvPicPr>
        <p:blipFill>
          <a:blip r:embed="rId4"/>
          <a:stretch>
            <a:fillRect/>
          </a:stretch>
        </p:blipFill>
        <p:spPr>
          <a:xfrm>
            <a:off x="8038357" y="5956901"/>
            <a:ext cx="1105643" cy="901099"/>
          </a:xfrm>
          <a:prstGeom prst="rect">
            <a:avLst/>
          </a:prstGeom>
        </p:spPr>
      </p:pic>
    </p:spTree>
    <p:extLst>
      <p:ext uri="{BB962C8B-B14F-4D97-AF65-F5344CB8AC3E}">
        <p14:creationId xmlns:p14="http://schemas.microsoft.com/office/powerpoint/2010/main" val="20613459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half" idx="1"/>
          </p:nvPr>
        </p:nvSpPr>
        <p:spPr>
          <a:xfrm>
            <a:off x="402737" y="1494859"/>
            <a:ext cx="8338526" cy="5130635"/>
          </a:xfrm>
        </p:spPr>
        <p:txBody>
          <a:bodyPr wrap="square">
            <a:spAutoFit/>
          </a:bodyPr>
          <a:lstStyle/>
          <a:p>
            <a:pPr marL="0" indent="0">
              <a:buNone/>
            </a:pPr>
            <a:r>
              <a:rPr lang="en-US" sz="2400" dirty="0"/>
              <a:t>H.R. 3981, referred to as the “Food Date Labeling Act of 2019,” was introduced (July 25, 2019) to establish requirements for quality and discard dates that may voluntarily be used in food packaging. Terms under consideration are:</a:t>
            </a:r>
          </a:p>
          <a:p>
            <a:r>
              <a:rPr lang="en-US" sz="2400" dirty="0">
                <a:solidFill>
                  <a:srgbClr val="C00000"/>
                </a:solidFill>
              </a:rPr>
              <a:t>“BEST If Used By” or “BB” </a:t>
            </a:r>
            <a:r>
              <a:rPr lang="en-US" sz="2400" dirty="0"/>
              <a:t>to designate a “quality” date.</a:t>
            </a:r>
            <a:br>
              <a:rPr lang="en-US" sz="2400" dirty="0"/>
            </a:br>
            <a:endParaRPr lang="en-US" sz="2400" dirty="0"/>
          </a:p>
          <a:p>
            <a:r>
              <a:rPr lang="en-US" sz="2400" dirty="0">
                <a:solidFill>
                  <a:srgbClr val="C00000"/>
                </a:solidFill>
              </a:rPr>
              <a:t>“USE By” or “UB” </a:t>
            </a:r>
            <a:r>
              <a:rPr lang="en-US" sz="2400" dirty="0"/>
              <a:t>would designate a discard date for foods that the producer, manufacturer, distributor, or retailer advises the product not be consumed.</a:t>
            </a:r>
          </a:p>
          <a:p>
            <a:pPr marL="0" indent="0">
              <a:buNone/>
            </a:pPr>
            <a:br>
              <a:rPr lang="en-US" sz="2400" i="1" dirty="0"/>
            </a:br>
            <a:r>
              <a:rPr lang="en-US" sz="2400" b="1" i="1" dirty="0">
                <a:solidFill>
                  <a:schemeClr val="bg2"/>
                </a:solidFill>
              </a:rPr>
              <a:t>NOTE: This Act shall only apply to food products that are labeled on or after the date following the final  passage of the bill.</a:t>
            </a:r>
          </a:p>
        </p:txBody>
      </p:sp>
      <p:sp>
        <p:nvSpPr>
          <p:cNvPr id="6" name="Rectangle 5">
            <a:extLst>
              <a:ext uri="{FF2B5EF4-FFF2-40B4-BE49-F238E27FC236}">
                <a16:creationId xmlns:a16="http://schemas.microsoft.com/office/drawing/2014/main" id="{5CE57B9E-CCE6-494A-BD45-9DCF1A29B0AA}"/>
              </a:ext>
            </a:extLst>
          </p:cNvPr>
          <p:cNvSpPr/>
          <p:nvPr/>
        </p:nvSpPr>
        <p:spPr>
          <a:xfrm>
            <a:off x="0" y="390525"/>
            <a:ext cx="9144001"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Movement to Less Confusing Date Labels</a:t>
            </a:r>
            <a:r>
              <a:rPr lang="en-US" sz="2000" b="1" dirty="0"/>
              <a:t>*</a:t>
            </a:r>
          </a:p>
        </p:txBody>
      </p:sp>
      <p:pic>
        <p:nvPicPr>
          <p:cNvPr id="7" name="Picture 6">
            <a:extLst>
              <a:ext uri="{FF2B5EF4-FFF2-40B4-BE49-F238E27FC236}">
                <a16:creationId xmlns:a16="http://schemas.microsoft.com/office/drawing/2014/main" id="{8B634E4F-6A95-41F2-BB69-40908D2D33D2}"/>
              </a:ext>
            </a:extLst>
          </p:cNvPr>
          <p:cNvPicPr>
            <a:picLocks noChangeAspect="1"/>
          </p:cNvPicPr>
          <p:nvPr/>
        </p:nvPicPr>
        <p:blipFill>
          <a:blip r:embed="rId3"/>
          <a:stretch>
            <a:fillRect/>
          </a:stretch>
        </p:blipFill>
        <p:spPr>
          <a:xfrm>
            <a:off x="8038357" y="5952214"/>
            <a:ext cx="1105643" cy="903780"/>
          </a:xfrm>
          <a:prstGeom prst="rect">
            <a:avLst/>
          </a:prstGeom>
        </p:spPr>
      </p:pic>
    </p:spTree>
    <p:extLst>
      <p:ext uri="{BB962C8B-B14F-4D97-AF65-F5344CB8AC3E}">
        <p14:creationId xmlns:p14="http://schemas.microsoft.com/office/powerpoint/2010/main" val="252830905"/>
      </p:ext>
    </p:extLst>
  </p:cSld>
  <p:clrMapOvr>
    <a:masterClrMapping/>
  </p:clrMapOvr>
  <mc:AlternateContent xmlns:mc="http://schemas.openxmlformats.org/markup-compatibility/2006" xmlns:p14="http://schemas.microsoft.com/office/powerpoint/2010/main">
    <mc:Choice Requires="p14">
      <p:transition spd="slow" p14:dur="2000" advTm="27862"/>
    </mc:Choice>
    <mc:Fallback xmlns="">
      <p:transition spd="slow" advTm="27862"/>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D87713E-BF65-4EB4-979D-D12496BD7869}"/>
              </a:ext>
            </a:extLst>
          </p:cNvPr>
          <p:cNvSpPr/>
          <p:nvPr/>
        </p:nvSpPr>
        <p:spPr>
          <a:xfrm>
            <a:off x="175108" y="2133600"/>
            <a:ext cx="3745382"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indoor, person&#10;&#10;Description automatically generated">
            <a:extLst>
              <a:ext uri="{FF2B5EF4-FFF2-40B4-BE49-F238E27FC236}">
                <a16:creationId xmlns:a16="http://schemas.microsoft.com/office/drawing/2014/main" id="{65918025-CFFC-43C3-A8D4-0BB7CA792A9D}"/>
              </a:ext>
            </a:extLst>
          </p:cNvPr>
          <p:cNvPicPr>
            <a:picLocks noChangeAspect="1"/>
          </p:cNvPicPr>
          <p:nvPr/>
        </p:nvPicPr>
        <p:blipFill rotWithShape="1">
          <a:blip r:embed="rId3">
            <a:extLst>
              <a:ext uri="{28A0092B-C50C-407E-A947-70E740481C1C}">
                <a14:useLocalDpi xmlns:a14="http://schemas.microsoft.com/office/drawing/2010/main" val="0"/>
              </a:ext>
            </a:extLst>
          </a:blip>
          <a:srcRect l="24564" r="23655"/>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5" name="Content Placeholder 4">
            <a:extLst>
              <a:ext uri="{FF2B5EF4-FFF2-40B4-BE49-F238E27FC236}">
                <a16:creationId xmlns:a16="http://schemas.microsoft.com/office/drawing/2014/main" id="{6CE16D53-8378-4464-A4BB-26277C3B194A}"/>
              </a:ext>
            </a:extLst>
          </p:cNvPr>
          <p:cNvSpPr>
            <a:spLocks noGrp="1"/>
          </p:cNvSpPr>
          <p:nvPr>
            <p:ph idx="1"/>
          </p:nvPr>
        </p:nvSpPr>
        <p:spPr>
          <a:xfrm>
            <a:off x="199909" y="346105"/>
            <a:ext cx="4015892" cy="6470489"/>
          </a:xfrm>
          <a:solidFill>
            <a:schemeClr val="bg1"/>
          </a:solidFill>
        </p:spPr>
        <p:txBody>
          <a:bodyPr wrap="square">
            <a:spAutoFit/>
          </a:bodyPr>
          <a:lstStyle/>
          <a:p>
            <a:pPr marL="0" indent="0">
              <a:buNone/>
            </a:pPr>
            <a:r>
              <a:rPr lang="en-US" sz="2600" dirty="0"/>
              <a:t>A  required “Use by” date is currently (and will continue to be) used on infant formulas. The date is selected by the manufacturer based on tests and other information to inform retailers and consumers that the formula: </a:t>
            </a:r>
          </a:p>
          <a:p>
            <a:r>
              <a:rPr lang="en-US" sz="2600" dirty="0"/>
              <a:t>will contain no less than the amount of nutrient declared on the label, and </a:t>
            </a:r>
          </a:p>
          <a:p>
            <a:r>
              <a:rPr lang="en-US" sz="2600" dirty="0"/>
              <a:t>will be of acceptable quality until that declared date.</a:t>
            </a:r>
          </a:p>
        </p:txBody>
      </p:sp>
      <p:pic>
        <p:nvPicPr>
          <p:cNvPr id="8" name="Picture 7">
            <a:extLst>
              <a:ext uri="{FF2B5EF4-FFF2-40B4-BE49-F238E27FC236}">
                <a16:creationId xmlns:a16="http://schemas.microsoft.com/office/drawing/2014/main" id="{53FE2A1E-A641-474D-BB5F-35283DEED38F}"/>
              </a:ext>
            </a:extLst>
          </p:cNvPr>
          <p:cNvPicPr>
            <a:picLocks noChangeAspect="1"/>
          </p:cNvPicPr>
          <p:nvPr/>
        </p:nvPicPr>
        <p:blipFill>
          <a:blip r:embed="rId4"/>
          <a:stretch>
            <a:fillRect/>
          </a:stretch>
        </p:blipFill>
        <p:spPr>
          <a:xfrm>
            <a:off x="8038357" y="5942097"/>
            <a:ext cx="1105643" cy="903780"/>
          </a:xfrm>
          <a:prstGeom prst="rect">
            <a:avLst/>
          </a:prstGeom>
        </p:spPr>
      </p:pic>
      <p:sp>
        <p:nvSpPr>
          <p:cNvPr id="7" name="TextBox 6">
            <a:extLst>
              <a:ext uri="{FF2B5EF4-FFF2-40B4-BE49-F238E27FC236}">
                <a16:creationId xmlns:a16="http://schemas.microsoft.com/office/drawing/2014/main" id="{E94C6E2A-2657-452E-A46F-7E14B8059679}"/>
              </a:ext>
            </a:extLst>
          </p:cNvPr>
          <p:cNvSpPr txBox="1"/>
          <p:nvPr/>
        </p:nvSpPr>
        <p:spPr>
          <a:xfrm>
            <a:off x="3840544" y="6542114"/>
            <a:ext cx="1758815" cy="246221"/>
          </a:xfrm>
          <a:prstGeom prst="rect">
            <a:avLst/>
          </a:prstGeom>
          <a:noFill/>
        </p:spPr>
        <p:txBody>
          <a:bodyPr wrap="none" rtlCol="0">
            <a:spAutoFit/>
          </a:bodyPr>
          <a:lstStyle/>
          <a:p>
            <a:r>
              <a:rPr lang="en-US" sz="1000" dirty="0">
                <a:solidFill>
                  <a:schemeClr val="bg1">
                    <a:lumMod val="50000"/>
                  </a:schemeClr>
                </a:solidFill>
              </a:rPr>
              <a:t>Image source: Pixabay.com</a:t>
            </a:r>
          </a:p>
        </p:txBody>
      </p:sp>
    </p:spTree>
    <p:extLst>
      <p:ext uri="{BB962C8B-B14F-4D97-AF65-F5344CB8AC3E}">
        <p14:creationId xmlns:p14="http://schemas.microsoft.com/office/powerpoint/2010/main" val="18605370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9" name="Picture 8" descr="A refrigerator filled with food&#10;&#10;Description generated with very high confidence">
            <a:extLst>
              <a:ext uri="{FF2B5EF4-FFF2-40B4-BE49-F238E27FC236}">
                <a16:creationId xmlns:a16="http://schemas.microsoft.com/office/drawing/2014/main" id="{A54F7766-6E3A-4E0B-BBAE-18F518662609}"/>
              </a:ext>
            </a:extLst>
          </p:cNvPr>
          <p:cNvPicPr>
            <a:picLocks noChangeAspect="1"/>
          </p:cNvPicPr>
          <p:nvPr/>
        </p:nvPicPr>
        <p:blipFill rotWithShape="1">
          <a:blip r:embed="rId3">
            <a:extLst>
              <a:ext uri="{28A0092B-C50C-407E-A947-70E740481C1C}">
                <a14:useLocalDpi xmlns:a14="http://schemas.microsoft.com/office/drawing/2010/main" val="0"/>
              </a:ext>
            </a:extLst>
          </a:blip>
          <a:srcRect l="28850" r="33128"/>
          <a:stretch/>
        </p:blipFill>
        <p:spPr>
          <a:xfrm>
            <a:off x="607" y="10"/>
            <a:ext cx="3476673" cy="6857990"/>
          </a:xfrm>
          <a:prstGeom prst="rect">
            <a:avLst/>
          </a:prstGeom>
          <a:effectLst/>
        </p:spPr>
      </p:pic>
      <p:sp>
        <p:nvSpPr>
          <p:cNvPr id="2" name="Title 1"/>
          <p:cNvSpPr>
            <a:spLocks noGrp="1"/>
          </p:cNvSpPr>
          <p:nvPr>
            <p:ph type="title"/>
          </p:nvPr>
        </p:nvSpPr>
        <p:spPr>
          <a:xfrm>
            <a:off x="3687726" y="691094"/>
            <a:ext cx="4939868" cy="1086701"/>
          </a:xfrm>
          <a:prstGeom prst="rect">
            <a:avLst/>
          </a:prstGeom>
        </p:spPr>
        <p:txBody>
          <a:bodyPr vert="horz" lIns="91440" tIns="45720" rIns="91440" bIns="45720" rtlCol="0" anchor="ctr">
            <a:normAutofit/>
          </a:bodyPr>
          <a:lstStyle/>
          <a:p>
            <a:r>
              <a:rPr lang="en-US" b="1" dirty="0"/>
              <a:t>Proper Storage</a:t>
            </a:r>
          </a:p>
        </p:txBody>
      </p:sp>
      <p:sp>
        <p:nvSpPr>
          <p:cNvPr id="3" name="Content Placeholder 2">
            <a:extLst>
              <a:ext uri="{FF2B5EF4-FFF2-40B4-BE49-F238E27FC236}">
                <a16:creationId xmlns:a16="http://schemas.microsoft.com/office/drawing/2014/main" id="{E32584ED-6B5B-4F55-B1A7-7FF80CD8023E}"/>
              </a:ext>
            </a:extLst>
          </p:cNvPr>
          <p:cNvSpPr>
            <a:spLocks noGrp="1"/>
          </p:cNvSpPr>
          <p:nvPr>
            <p:ph sz="half" idx="1"/>
          </p:nvPr>
        </p:nvSpPr>
        <p:spPr>
          <a:xfrm>
            <a:off x="3384595" y="2188028"/>
            <a:ext cx="5206583" cy="4973669"/>
          </a:xfrm>
        </p:spPr>
        <p:txBody>
          <a:bodyPr vert="horz" wrap="square" lIns="91440" tIns="45720" rIns="91440" bIns="45720" rtlCol="0">
            <a:spAutoFit/>
          </a:bodyPr>
          <a:lstStyle/>
          <a:p>
            <a:pPr marL="557213">
              <a:spcAft>
                <a:spcPts val="600"/>
              </a:spcAft>
            </a:pPr>
            <a:r>
              <a:rPr lang="en-US" dirty="0"/>
              <a:t>After the date passes, the product may not be the best quality, but the product may still be safe, wholesome and of good quality, if handled properly.</a:t>
            </a:r>
          </a:p>
          <a:p>
            <a:pPr marL="557213">
              <a:spcAft>
                <a:spcPts val="600"/>
              </a:spcAft>
            </a:pPr>
            <a:r>
              <a:rPr lang="en-US" dirty="0"/>
              <a:t>Store refrigerated foods at 40</a:t>
            </a:r>
            <a:r>
              <a:rPr lang="en-US" baseline="30000" dirty="0"/>
              <a:t>0 </a:t>
            </a:r>
            <a:r>
              <a:rPr lang="en-US" dirty="0"/>
              <a:t>F or below. </a:t>
            </a:r>
          </a:p>
          <a:p>
            <a:pPr marL="557213">
              <a:spcAft>
                <a:spcPts val="600"/>
              </a:spcAft>
            </a:pPr>
            <a:r>
              <a:rPr lang="en-US" dirty="0"/>
              <a:t>Consider the following </a:t>
            </a:r>
            <a:br>
              <a:rPr lang="en-US" dirty="0"/>
            </a:br>
            <a:r>
              <a:rPr lang="en-US" dirty="0"/>
              <a:t>canned food guidelines….</a:t>
            </a:r>
          </a:p>
          <a:p>
            <a:endParaRPr lang="en-US" dirty="0"/>
          </a:p>
        </p:txBody>
      </p:sp>
      <p:grpSp>
        <p:nvGrpSpPr>
          <p:cNvPr id="8" name="Group 7"/>
          <p:cNvGrpSpPr/>
          <p:nvPr/>
        </p:nvGrpSpPr>
        <p:grpSpPr>
          <a:xfrm>
            <a:off x="3726762" y="1531996"/>
            <a:ext cx="5169951" cy="527415"/>
            <a:chOff x="3706776" y="1562100"/>
            <a:chExt cx="5169951" cy="527415"/>
          </a:xfrm>
        </p:grpSpPr>
        <p:sp>
          <p:nvSpPr>
            <p:cNvPr id="6" name="Rectangle 5"/>
            <p:cNvSpPr/>
            <p:nvPr/>
          </p:nvSpPr>
          <p:spPr>
            <a:xfrm>
              <a:off x="3706776" y="1562100"/>
              <a:ext cx="5169951" cy="527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3836427" y="1876308"/>
              <a:ext cx="5040300" cy="699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1" name="Picture 10"/>
          <p:cNvPicPr>
            <a:picLocks noChangeAspect="1"/>
          </p:cNvPicPr>
          <p:nvPr/>
        </p:nvPicPr>
        <p:blipFill>
          <a:blip r:embed="rId4"/>
          <a:stretch>
            <a:fillRect/>
          </a:stretch>
        </p:blipFill>
        <p:spPr>
          <a:xfrm>
            <a:off x="8038357" y="5956901"/>
            <a:ext cx="1105643" cy="901099"/>
          </a:xfrm>
          <a:prstGeom prst="rect">
            <a:avLst/>
          </a:prstGeom>
        </p:spPr>
      </p:pic>
      <p:sp>
        <p:nvSpPr>
          <p:cNvPr id="10" name="TextBox 9">
            <a:extLst>
              <a:ext uri="{FF2B5EF4-FFF2-40B4-BE49-F238E27FC236}">
                <a16:creationId xmlns:a16="http://schemas.microsoft.com/office/drawing/2014/main" id="{5FF1E483-05A1-451C-BFA7-EF3EFD053198}"/>
              </a:ext>
            </a:extLst>
          </p:cNvPr>
          <p:cNvSpPr txBox="1"/>
          <p:nvPr/>
        </p:nvSpPr>
        <p:spPr>
          <a:xfrm>
            <a:off x="3474652" y="6591775"/>
            <a:ext cx="1702710" cy="246221"/>
          </a:xfrm>
          <a:prstGeom prst="rect">
            <a:avLst/>
          </a:prstGeom>
          <a:noFill/>
        </p:spPr>
        <p:txBody>
          <a:bodyPr wrap="none" rtlCol="0">
            <a:spAutoFit/>
          </a:bodyPr>
          <a:lstStyle/>
          <a:p>
            <a:r>
              <a:rPr lang="en-US" sz="1000" dirty="0">
                <a:solidFill>
                  <a:schemeClr val="bg1">
                    <a:lumMod val="50000"/>
                  </a:schemeClr>
                </a:solidFill>
              </a:rPr>
              <a:t>Image source: USDA/FSIS</a:t>
            </a:r>
          </a:p>
        </p:txBody>
      </p:sp>
    </p:spTree>
    <p:extLst>
      <p:ext uri="{BB962C8B-B14F-4D97-AF65-F5344CB8AC3E}">
        <p14:creationId xmlns:p14="http://schemas.microsoft.com/office/powerpoint/2010/main" val="2029630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stretch>
            <a:fillRect/>
          </a:stretch>
        </p:blipFill>
        <p:spPr>
          <a:xfrm>
            <a:off x="8038357" y="5956901"/>
            <a:ext cx="1105643" cy="901099"/>
          </a:xfrm>
          <a:prstGeom prst="rect">
            <a:avLst/>
          </a:prstGeom>
        </p:spPr>
      </p:pic>
      <p:sp>
        <p:nvSpPr>
          <p:cNvPr id="16" name="Title 1">
            <a:extLst>
              <a:ext uri="{FF2B5EF4-FFF2-40B4-BE49-F238E27FC236}">
                <a16:creationId xmlns:a16="http://schemas.microsoft.com/office/drawing/2014/main" id="{CECD95D1-E834-46B3-847A-6550628B3322}"/>
              </a:ext>
            </a:extLst>
          </p:cNvPr>
          <p:cNvSpPr>
            <a:spLocks noGrp="1"/>
          </p:cNvSpPr>
          <p:nvPr>
            <p:ph type="title"/>
          </p:nvPr>
        </p:nvSpPr>
        <p:spPr>
          <a:xfrm>
            <a:off x="373667" y="1335685"/>
            <a:ext cx="3204048" cy="3139321"/>
          </a:xfrm>
          <a:prstGeom prst="rect">
            <a:avLst/>
          </a:prstGeom>
        </p:spPr>
        <p:txBody>
          <a:bodyPr wrap="square">
            <a:spAutoFit/>
          </a:bodyPr>
          <a:lstStyle/>
          <a:p>
            <a:r>
              <a:rPr lang="en-US" b="1" dirty="0">
                <a:solidFill>
                  <a:schemeClr val="bg1"/>
                </a:solidFill>
              </a:rPr>
              <a:t>What is the statement of identity for these products?</a:t>
            </a:r>
          </a:p>
        </p:txBody>
      </p:sp>
      <p:sp>
        <p:nvSpPr>
          <p:cNvPr id="7" name="TextBox 6">
            <a:extLst>
              <a:ext uri="{FF2B5EF4-FFF2-40B4-BE49-F238E27FC236}">
                <a16:creationId xmlns:a16="http://schemas.microsoft.com/office/drawing/2014/main" id="{4D12B9F0-D111-4741-8D1B-11F83FDB0B44}"/>
              </a:ext>
            </a:extLst>
          </p:cNvPr>
          <p:cNvSpPr txBox="1"/>
          <p:nvPr/>
        </p:nvSpPr>
        <p:spPr>
          <a:xfrm>
            <a:off x="3642979" y="6536247"/>
            <a:ext cx="4578497" cy="253916"/>
          </a:xfrm>
          <a:prstGeom prst="rect">
            <a:avLst/>
          </a:prstGeom>
          <a:noFill/>
        </p:spPr>
        <p:txBody>
          <a:bodyPr wrap="none" rtlCol="0">
            <a:spAutoFit/>
          </a:bodyPr>
          <a:lstStyle/>
          <a:p>
            <a:r>
              <a:rPr lang="en-US" sz="1050" dirty="0">
                <a:solidFill>
                  <a:schemeClr val="bg1">
                    <a:lumMod val="50000"/>
                  </a:schemeClr>
                </a:solidFill>
              </a:rPr>
              <a:t>Image source: National Cancer Institute / Renee Comet (Photographer)</a:t>
            </a:r>
          </a:p>
        </p:txBody>
      </p:sp>
      <p:pic>
        <p:nvPicPr>
          <p:cNvPr id="13" name="Picture 12"/>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9873" r="7761"/>
          <a:stretch/>
        </p:blipFill>
        <p:spPr>
          <a:xfrm>
            <a:off x="3951382" y="0"/>
            <a:ext cx="3877937" cy="3572538"/>
          </a:xfrm>
          <a:prstGeom prst="rect">
            <a:avLst/>
          </a:prstGeom>
        </p:spPr>
      </p:pic>
      <p:pic>
        <p:nvPicPr>
          <p:cNvPr id="15" name="Picture 14"/>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t="2465" b="16553"/>
          <a:stretch/>
        </p:blipFill>
        <p:spPr>
          <a:xfrm>
            <a:off x="4031267" y="3429000"/>
            <a:ext cx="4702629" cy="2577947"/>
          </a:xfrm>
          <a:prstGeom prst="rect">
            <a:avLst/>
          </a:prstGeom>
        </p:spPr>
      </p:pic>
    </p:spTree>
    <p:extLst>
      <p:ext uri="{BB962C8B-B14F-4D97-AF65-F5344CB8AC3E}">
        <p14:creationId xmlns:p14="http://schemas.microsoft.com/office/powerpoint/2010/main" val="5451841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70332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77527" y="84009"/>
            <a:ext cx="4888221" cy="1692794"/>
          </a:xfrm>
          <a:prstGeom prst="rect">
            <a:avLst/>
          </a:prstGeom>
        </p:spPr>
        <p:txBody>
          <a:bodyPr vert="horz" lIns="91440" tIns="45720" rIns="91440" bIns="45720" rtlCol="0">
            <a:noAutofit/>
          </a:bodyPr>
          <a:lstStyle/>
          <a:p>
            <a:r>
              <a:rPr lang="en-US" sz="3200" b="1" dirty="0"/>
              <a:t>Storing Commercial Canned Foods </a:t>
            </a:r>
            <a:r>
              <a:rPr lang="en-US" sz="2800" b="1" dirty="0"/>
              <a:t>(in a Cool Dry Place, Below 85</a:t>
            </a:r>
            <a:r>
              <a:rPr lang="en-US" sz="2800" b="1" baseline="30000" dirty="0"/>
              <a:t>0</a:t>
            </a:r>
            <a:r>
              <a:rPr lang="en-US" sz="2800" b="1" dirty="0"/>
              <a:t>F)</a:t>
            </a:r>
            <a:endParaRPr lang="en-US" sz="3200" b="1" dirty="0"/>
          </a:p>
        </p:txBody>
      </p:sp>
      <p:cxnSp>
        <p:nvCxnSpPr>
          <p:cNvPr id="8" name="Straight Connector 7"/>
          <p:cNvCxnSpPr/>
          <p:nvPr/>
        </p:nvCxnSpPr>
        <p:spPr>
          <a:xfrm>
            <a:off x="294490" y="1776803"/>
            <a:ext cx="386468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a:stretch>
            <a:fillRect/>
          </a:stretch>
        </p:blipFill>
        <p:spPr>
          <a:xfrm>
            <a:off x="8038357" y="5956901"/>
            <a:ext cx="1105643" cy="901099"/>
          </a:xfrm>
          <a:prstGeom prst="rect">
            <a:avLst/>
          </a:prstGeom>
        </p:spPr>
      </p:pic>
      <p:sp useBgFill="1">
        <p:nvSpPr>
          <p:cNvPr id="3" name="Content Placeholder 2">
            <a:extLst>
              <a:ext uri="{FF2B5EF4-FFF2-40B4-BE49-F238E27FC236}">
                <a16:creationId xmlns:a16="http://schemas.microsoft.com/office/drawing/2014/main" id="{B8F1C7F6-A097-405C-8C9D-A2312A46412F}"/>
              </a:ext>
            </a:extLst>
          </p:cNvPr>
          <p:cNvSpPr>
            <a:spLocks noGrp="1"/>
          </p:cNvSpPr>
          <p:nvPr>
            <p:ph idx="1"/>
          </p:nvPr>
        </p:nvSpPr>
        <p:spPr>
          <a:xfrm>
            <a:off x="135600" y="1855530"/>
            <a:ext cx="5053088" cy="4856714"/>
          </a:xfrm>
        </p:spPr>
        <p:txBody>
          <a:bodyPr wrap="square">
            <a:spAutoFit/>
          </a:bodyPr>
          <a:lstStyle/>
          <a:p>
            <a:pPr marL="0" indent="0">
              <a:spcBef>
                <a:spcPts val="400"/>
              </a:spcBef>
              <a:spcAft>
                <a:spcPts val="400"/>
              </a:spcAft>
              <a:buNone/>
            </a:pPr>
            <a:r>
              <a:rPr lang="en-US" b="1" dirty="0">
                <a:solidFill>
                  <a:schemeClr val="bg2"/>
                </a:solidFill>
              </a:rPr>
              <a:t>High-acid foods keep 12 to 18 months. </a:t>
            </a:r>
            <a:br>
              <a:rPr lang="en-US" b="1" dirty="0">
                <a:solidFill>
                  <a:schemeClr val="bg2"/>
                </a:solidFill>
              </a:rPr>
            </a:br>
            <a:br>
              <a:rPr lang="en-US" b="1" dirty="0">
                <a:solidFill>
                  <a:schemeClr val="bg2"/>
                </a:solidFill>
              </a:rPr>
            </a:br>
            <a:r>
              <a:rPr lang="en-US" sz="2600" b="1" dirty="0"/>
              <a:t>Examples: </a:t>
            </a:r>
            <a:r>
              <a:rPr lang="en-US" sz="2600" dirty="0"/>
              <a:t>juices (tomato, orange, lemon, lime and grapefruit); tomatoes; grapefruit, pineapple, apples and apple products, mixed fruit, peaches, pears, plums, all berries, pickles, sauerkraut and foods treated with vinegar-based sauces or dressings like German potato salad and sauerbraten </a:t>
            </a:r>
            <a:endParaRPr lang="en-US" sz="2600" b="1" dirty="0">
              <a:solidFill>
                <a:schemeClr val="bg2"/>
              </a:solidFill>
            </a:endParaRPr>
          </a:p>
        </p:txBody>
      </p:sp>
      <p:pic>
        <p:nvPicPr>
          <p:cNvPr id="4" name="Picture 3" descr="A picture containing cabinet, shelf, indoor, furniture&#10;&#10;Description generated with very high confidence">
            <a:extLst>
              <a:ext uri="{FF2B5EF4-FFF2-40B4-BE49-F238E27FC236}">
                <a16:creationId xmlns:a16="http://schemas.microsoft.com/office/drawing/2014/main" id="{A98A6ECE-022A-46F5-B3A5-18F73703317B}"/>
              </a:ext>
            </a:extLst>
          </p:cNvPr>
          <p:cNvPicPr>
            <a:picLocks noChangeAspect="1"/>
          </p:cNvPicPr>
          <p:nvPr/>
        </p:nvPicPr>
        <p:blipFill rotWithShape="1">
          <a:blip r:embed="rId4"/>
          <a:srcRect l="25245" t="-1" r="33027" b="-1"/>
          <a:stretch/>
        </p:blipFill>
        <p:spPr>
          <a:xfrm>
            <a:off x="5023821" y="0"/>
            <a:ext cx="4120179" cy="6858000"/>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9" name="Picture 8">
            <a:extLst>
              <a:ext uri="{FF2B5EF4-FFF2-40B4-BE49-F238E27FC236}">
                <a16:creationId xmlns:a16="http://schemas.microsoft.com/office/drawing/2014/main" id="{8B634E4F-6A95-41F2-BB69-40908D2D33D2}"/>
              </a:ext>
            </a:extLst>
          </p:cNvPr>
          <p:cNvPicPr>
            <a:picLocks noChangeAspect="1"/>
          </p:cNvPicPr>
          <p:nvPr/>
        </p:nvPicPr>
        <p:blipFill>
          <a:blip r:embed="rId3"/>
          <a:stretch>
            <a:fillRect/>
          </a:stretch>
        </p:blipFill>
        <p:spPr>
          <a:xfrm>
            <a:off x="8038357" y="5973995"/>
            <a:ext cx="1105643" cy="903780"/>
          </a:xfrm>
          <a:prstGeom prst="rect">
            <a:avLst/>
          </a:prstGeom>
        </p:spPr>
      </p:pic>
      <p:sp>
        <p:nvSpPr>
          <p:cNvPr id="11" name="TextBox 10">
            <a:extLst>
              <a:ext uri="{FF2B5EF4-FFF2-40B4-BE49-F238E27FC236}">
                <a16:creationId xmlns:a16="http://schemas.microsoft.com/office/drawing/2014/main" id="{FFFC1DC2-1980-4BAD-9318-E84C297B7B7B}"/>
              </a:ext>
            </a:extLst>
          </p:cNvPr>
          <p:cNvSpPr txBox="1"/>
          <p:nvPr/>
        </p:nvSpPr>
        <p:spPr>
          <a:xfrm>
            <a:off x="177527" y="6611779"/>
            <a:ext cx="1702710" cy="246221"/>
          </a:xfrm>
          <a:prstGeom prst="rect">
            <a:avLst/>
          </a:prstGeom>
          <a:noFill/>
        </p:spPr>
        <p:txBody>
          <a:bodyPr wrap="none" rtlCol="0">
            <a:spAutoFit/>
          </a:bodyPr>
          <a:lstStyle/>
          <a:p>
            <a:r>
              <a:rPr lang="en-US" sz="1000" dirty="0">
                <a:solidFill>
                  <a:schemeClr val="bg1">
                    <a:lumMod val="50000"/>
                  </a:schemeClr>
                </a:solidFill>
              </a:rPr>
              <a:t>Image source: USDA/FSIS</a:t>
            </a:r>
          </a:p>
        </p:txBody>
      </p:sp>
    </p:spTree>
    <p:extLst>
      <p:ext uri="{BB962C8B-B14F-4D97-AF65-F5344CB8AC3E}">
        <p14:creationId xmlns:p14="http://schemas.microsoft.com/office/powerpoint/2010/main" val="36482139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70332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89180" y="220196"/>
            <a:ext cx="4733693" cy="1692794"/>
          </a:xfrm>
          <a:prstGeom prst="rect">
            <a:avLst/>
          </a:prstGeom>
        </p:spPr>
        <p:txBody>
          <a:bodyPr vert="horz" lIns="91440" tIns="45720" rIns="91440" bIns="45720" rtlCol="0">
            <a:noAutofit/>
          </a:bodyPr>
          <a:lstStyle/>
          <a:p>
            <a:r>
              <a:rPr lang="en-US" sz="3200" b="1" dirty="0"/>
              <a:t>Storing of Commercial Canned Foods </a:t>
            </a:r>
            <a:r>
              <a:rPr lang="en-US" sz="2800" b="1" dirty="0"/>
              <a:t>(in a Cool Dry Place, Below 85</a:t>
            </a:r>
            <a:r>
              <a:rPr lang="en-US" sz="2800" b="1" baseline="30000" dirty="0"/>
              <a:t>0</a:t>
            </a:r>
            <a:r>
              <a:rPr lang="en-US" sz="2800" b="1" dirty="0"/>
              <a:t>F)</a:t>
            </a:r>
          </a:p>
        </p:txBody>
      </p:sp>
      <p:cxnSp>
        <p:nvCxnSpPr>
          <p:cNvPr id="8" name="Straight Connector 7"/>
          <p:cNvCxnSpPr/>
          <p:nvPr/>
        </p:nvCxnSpPr>
        <p:spPr>
          <a:xfrm>
            <a:off x="294490" y="1776803"/>
            <a:ext cx="386468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a:stretch>
            <a:fillRect/>
          </a:stretch>
        </p:blipFill>
        <p:spPr>
          <a:xfrm>
            <a:off x="8038357" y="5956901"/>
            <a:ext cx="1105643" cy="901099"/>
          </a:xfrm>
          <a:prstGeom prst="rect">
            <a:avLst/>
          </a:prstGeom>
        </p:spPr>
      </p:pic>
      <p:sp>
        <p:nvSpPr>
          <p:cNvPr id="11" name="TextBox 10">
            <a:extLst>
              <a:ext uri="{FF2B5EF4-FFF2-40B4-BE49-F238E27FC236}">
                <a16:creationId xmlns:a16="http://schemas.microsoft.com/office/drawing/2014/main" id="{FFFC1DC2-1980-4BAD-9318-E84C297B7B7B}"/>
              </a:ext>
            </a:extLst>
          </p:cNvPr>
          <p:cNvSpPr txBox="1"/>
          <p:nvPr/>
        </p:nvSpPr>
        <p:spPr>
          <a:xfrm>
            <a:off x="294490" y="6611779"/>
            <a:ext cx="1702710" cy="246221"/>
          </a:xfrm>
          <a:prstGeom prst="rect">
            <a:avLst/>
          </a:prstGeom>
          <a:noFill/>
        </p:spPr>
        <p:txBody>
          <a:bodyPr wrap="none" rtlCol="0">
            <a:spAutoFit/>
          </a:bodyPr>
          <a:lstStyle/>
          <a:p>
            <a:r>
              <a:rPr lang="en-US" sz="1000" dirty="0">
                <a:solidFill>
                  <a:schemeClr val="bg1">
                    <a:lumMod val="50000"/>
                  </a:schemeClr>
                </a:solidFill>
              </a:rPr>
              <a:t>Image source: USDA/FSIS</a:t>
            </a:r>
          </a:p>
        </p:txBody>
      </p:sp>
      <p:sp useBgFill="1">
        <p:nvSpPr>
          <p:cNvPr id="3" name="Content Placeholder 2">
            <a:extLst>
              <a:ext uri="{FF2B5EF4-FFF2-40B4-BE49-F238E27FC236}">
                <a16:creationId xmlns:a16="http://schemas.microsoft.com/office/drawing/2014/main" id="{B8F1C7F6-A097-405C-8C9D-A2312A46412F}"/>
              </a:ext>
            </a:extLst>
          </p:cNvPr>
          <p:cNvSpPr>
            <a:spLocks noGrp="1"/>
          </p:cNvSpPr>
          <p:nvPr>
            <p:ph idx="1"/>
          </p:nvPr>
        </p:nvSpPr>
        <p:spPr>
          <a:xfrm>
            <a:off x="189181" y="1999509"/>
            <a:ext cx="4382819" cy="3510705"/>
          </a:xfrm>
        </p:spPr>
        <p:txBody>
          <a:bodyPr wrap="square">
            <a:spAutoFit/>
          </a:bodyPr>
          <a:lstStyle/>
          <a:p>
            <a:pPr marL="0" indent="0">
              <a:spcBef>
                <a:spcPts val="400"/>
              </a:spcBef>
              <a:spcAft>
                <a:spcPts val="400"/>
              </a:spcAft>
              <a:buNone/>
            </a:pPr>
            <a:r>
              <a:rPr lang="en-US" b="1" dirty="0">
                <a:solidFill>
                  <a:schemeClr val="bg2"/>
                </a:solidFill>
              </a:rPr>
              <a:t>Low-acid foods keep 2 to 5 years.</a:t>
            </a:r>
          </a:p>
          <a:p>
            <a:pPr marL="0" indent="0">
              <a:spcBef>
                <a:spcPts val="400"/>
              </a:spcBef>
              <a:spcAft>
                <a:spcPts val="400"/>
              </a:spcAft>
              <a:buNone/>
            </a:pPr>
            <a:endParaRPr lang="en-US" sz="2400" dirty="0"/>
          </a:p>
          <a:p>
            <a:pPr marL="0" indent="0">
              <a:spcBef>
                <a:spcPts val="400"/>
              </a:spcBef>
              <a:spcAft>
                <a:spcPts val="400"/>
              </a:spcAft>
              <a:buNone/>
            </a:pPr>
            <a:r>
              <a:rPr lang="en-US" sz="2400" b="1" dirty="0"/>
              <a:t>Examples</a:t>
            </a:r>
            <a:r>
              <a:rPr lang="en-US" sz="2400" dirty="0"/>
              <a:t>: meat and poultry, stews, soups (except tomato), spaghetti (noodle and pasta) products, potatoes, corn, carrots, spinach, beans, beets, peas, pumpkin</a:t>
            </a:r>
          </a:p>
        </p:txBody>
      </p:sp>
      <p:pic>
        <p:nvPicPr>
          <p:cNvPr id="4" name="Picture 3" descr="A picture containing cabinet, shelf, indoor, furniture&#10;&#10;Description generated with very high confidence">
            <a:extLst>
              <a:ext uri="{FF2B5EF4-FFF2-40B4-BE49-F238E27FC236}">
                <a16:creationId xmlns:a16="http://schemas.microsoft.com/office/drawing/2014/main" id="{A98A6ECE-022A-46F5-B3A5-18F73703317B}"/>
              </a:ext>
            </a:extLst>
          </p:cNvPr>
          <p:cNvPicPr>
            <a:picLocks noChangeAspect="1"/>
          </p:cNvPicPr>
          <p:nvPr/>
        </p:nvPicPr>
        <p:blipFill rotWithShape="1">
          <a:blip r:embed="rId4"/>
          <a:srcRect l="25245" t="-1" r="33027" b="-1"/>
          <a:stretch/>
        </p:blipFill>
        <p:spPr>
          <a:xfrm>
            <a:off x="5023821" y="0"/>
            <a:ext cx="4120179" cy="6858000"/>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9" name="Picture 8">
            <a:extLst>
              <a:ext uri="{FF2B5EF4-FFF2-40B4-BE49-F238E27FC236}">
                <a16:creationId xmlns:a16="http://schemas.microsoft.com/office/drawing/2014/main" id="{8B634E4F-6A95-41F2-BB69-40908D2D33D2}"/>
              </a:ext>
            </a:extLst>
          </p:cNvPr>
          <p:cNvPicPr>
            <a:picLocks noChangeAspect="1"/>
          </p:cNvPicPr>
          <p:nvPr/>
        </p:nvPicPr>
        <p:blipFill>
          <a:blip r:embed="rId3"/>
          <a:stretch>
            <a:fillRect/>
          </a:stretch>
        </p:blipFill>
        <p:spPr>
          <a:xfrm>
            <a:off x="8038357" y="5952730"/>
            <a:ext cx="1105643" cy="903780"/>
          </a:xfrm>
          <a:prstGeom prst="rect">
            <a:avLst/>
          </a:prstGeom>
        </p:spPr>
      </p:pic>
    </p:spTree>
    <p:extLst>
      <p:ext uri="{BB962C8B-B14F-4D97-AF65-F5344CB8AC3E}">
        <p14:creationId xmlns:p14="http://schemas.microsoft.com/office/powerpoint/2010/main" val="9993082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EC35E-E1DD-4A03-8A4E-C170393950AE}"/>
              </a:ext>
            </a:extLst>
          </p:cNvPr>
          <p:cNvSpPr>
            <a:spLocks noGrp="1"/>
          </p:cNvSpPr>
          <p:nvPr>
            <p:ph type="title"/>
          </p:nvPr>
        </p:nvSpPr>
        <p:spPr>
          <a:xfrm>
            <a:off x="3724072" y="629268"/>
            <a:ext cx="4939868" cy="1286160"/>
          </a:xfrm>
        </p:spPr>
        <p:txBody>
          <a:bodyPr anchor="b">
            <a:normAutofit/>
          </a:bodyPr>
          <a:lstStyle/>
          <a:p>
            <a:r>
              <a:rPr lang="en-US" sz="3700" b="1" dirty="0"/>
              <a:t>Canned Food Safety: Dented Cans  </a:t>
            </a:r>
          </a:p>
        </p:txBody>
      </p:sp>
      <p:pic>
        <p:nvPicPr>
          <p:cNvPr id="12" name="Content Placeholder 4" descr="A hand holding a bottle&#10;&#10;Description automatically generated">
            <a:extLst>
              <a:ext uri="{FF2B5EF4-FFF2-40B4-BE49-F238E27FC236}">
                <a16:creationId xmlns:a16="http://schemas.microsoft.com/office/drawing/2014/main" id="{7D8E3806-BE4E-4A76-A368-43ECD55A7D95}"/>
              </a:ext>
            </a:extLst>
          </p:cNvPr>
          <p:cNvPicPr>
            <a:picLocks noChangeAspect="1"/>
          </p:cNvPicPr>
          <p:nvPr/>
        </p:nvPicPr>
        <p:blipFill rotWithShape="1">
          <a:blip r:embed="rId3">
            <a:extLst>
              <a:ext uri="{28A0092B-C50C-407E-A947-70E740481C1C}">
                <a14:useLocalDpi xmlns:a14="http://schemas.microsoft.com/office/drawing/2010/main" val="0"/>
              </a:ext>
            </a:extLst>
          </a:blip>
          <a:srcRect l="29395" r="30810" b="1"/>
          <a:stretch/>
        </p:blipFill>
        <p:spPr>
          <a:xfrm>
            <a:off x="20" y="10"/>
            <a:ext cx="3476673"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B76753"/>
            </a:solidFill>
          </a:ln>
        </p:spPr>
        <p:style>
          <a:lnRef idx="1">
            <a:schemeClr val="accent1"/>
          </a:lnRef>
          <a:fillRef idx="0">
            <a:schemeClr val="accent1"/>
          </a:fillRef>
          <a:effectRef idx="0">
            <a:schemeClr val="accent1"/>
          </a:effectRef>
          <a:fontRef idx="minor">
            <a:schemeClr val="tx1"/>
          </a:fontRef>
        </p:style>
      </p:cxnSp>
      <p:sp>
        <p:nvSpPr>
          <p:cNvPr id="14" name="Content Placeholder 9">
            <a:extLst>
              <a:ext uri="{FF2B5EF4-FFF2-40B4-BE49-F238E27FC236}">
                <a16:creationId xmlns:a16="http://schemas.microsoft.com/office/drawing/2014/main" id="{C2F67F99-F582-4A72-AB89-767C757CB20B}"/>
              </a:ext>
            </a:extLst>
          </p:cNvPr>
          <p:cNvSpPr>
            <a:spLocks noGrp="1"/>
          </p:cNvSpPr>
          <p:nvPr>
            <p:ph idx="1"/>
          </p:nvPr>
        </p:nvSpPr>
        <p:spPr>
          <a:xfrm>
            <a:off x="3706776" y="2189620"/>
            <a:ext cx="5245838" cy="4801827"/>
          </a:xfrm>
        </p:spPr>
        <p:txBody>
          <a:bodyPr wrap="square">
            <a:spAutoFit/>
          </a:bodyPr>
          <a:lstStyle/>
          <a:p>
            <a:r>
              <a:rPr lang="en-US" sz="2600" dirty="0"/>
              <a:t>A small dent in a can that is in otherwise good shape should be safe.</a:t>
            </a:r>
          </a:p>
          <a:p>
            <a:r>
              <a:rPr lang="en-US" sz="2600" dirty="0"/>
              <a:t>Discard deeply dented cans (a dent you can lay your finger into).</a:t>
            </a:r>
          </a:p>
          <a:p>
            <a:r>
              <a:rPr lang="en-US" sz="2600" dirty="0"/>
              <a:t>A sharp dent on either the top or side seam can damage the seam and let bacteria enter. Discard! </a:t>
            </a:r>
          </a:p>
          <a:p>
            <a:r>
              <a:rPr lang="en-US" sz="2600" dirty="0"/>
              <a:t>When in doubt, throw it out! </a:t>
            </a:r>
          </a:p>
          <a:p>
            <a:endParaRPr lang="en-US" sz="1700" dirty="0"/>
          </a:p>
        </p:txBody>
      </p:sp>
      <p:pic>
        <p:nvPicPr>
          <p:cNvPr id="11" name="Picture 10">
            <a:extLst>
              <a:ext uri="{FF2B5EF4-FFF2-40B4-BE49-F238E27FC236}">
                <a16:creationId xmlns:a16="http://schemas.microsoft.com/office/drawing/2014/main" id="{187ED5D4-9348-43A1-A219-57BA902555E9}"/>
              </a:ext>
            </a:extLst>
          </p:cNvPr>
          <p:cNvPicPr>
            <a:picLocks noChangeAspect="1"/>
          </p:cNvPicPr>
          <p:nvPr/>
        </p:nvPicPr>
        <p:blipFill>
          <a:blip r:embed="rId4"/>
          <a:stretch>
            <a:fillRect/>
          </a:stretch>
        </p:blipFill>
        <p:spPr>
          <a:xfrm>
            <a:off x="8038357" y="5942097"/>
            <a:ext cx="1105643" cy="903780"/>
          </a:xfrm>
          <a:prstGeom prst="rect">
            <a:avLst/>
          </a:prstGeom>
        </p:spPr>
      </p:pic>
      <p:sp>
        <p:nvSpPr>
          <p:cNvPr id="7" name="TextBox 6">
            <a:extLst>
              <a:ext uri="{FF2B5EF4-FFF2-40B4-BE49-F238E27FC236}">
                <a16:creationId xmlns:a16="http://schemas.microsoft.com/office/drawing/2014/main" id="{A316F518-305E-4B85-80A4-6BF9111BFCD7}"/>
              </a:ext>
            </a:extLst>
          </p:cNvPr>
          <p:cNvSpPr txBox="1"/>
          <p:nvPr/>
        </p:nvSpPr>
        <p:spPr>
          <a:xfrm>
            <a:off x="3669605" y="6599656"/>
            <a:ext cx="2501006" cy="246221"/>
          </a:xfrm>
          <a:prstGeom prst="rect">
            <a:avLst/>
          </a:prstGeom>
          <a:noFill/>
        </p:spPr>
        <p:txBody>
          <a:bodyPr wrap="none" rtlCol="0">
            <a:spAutoFit/>
          </a:bodyPr>
          <a:lstStyle/>
          <a:p>
            <a:r>
              <a:rPr lang="en-US" sz="1000" dirty="0"/>
              <a:t>Image source: Photo by Alice Henneman</a:t>
            </a:r>
          </a:p>
        </p:txBody>
      </p:sp>
    </p:spTree>
    <p:extLst>
      <p:ext uri="{BB962C8B-B14F-4D97-AF65-F5344CB8AC3E}">
        <p14:creationId xmlns:p14="http://schemas.microsoft.com/office/powerpoint/2010/main" val="18532259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B263B-7072-41F7-A724-7F6E5F1FF7BB}"/>
              </a:ext>
            </a:extLst>
          </p:cNvPr>
          <p:cNvSpPr>
            <a:spLocks noGrp="1"/>
          </p:cNvSpPr>
          <p:nvPr>
            <p:ph type="title"/>
          </p:nvPr>
        </p:nvSpPr>
        <p:spPr>
          <a:xfrm>
            <a:off x="3724072" y="629268"/>
            <a:ext cx="4939868" cy="1286160"/>
          </a:xfrm>
        </p:spPr>
        <p:txBody>
          <a:bodyPr anchor="b">
            <a:normAutofit/>
          </a:bodyPr>
          <a:lstStyle/>
          <a:p>
            <a:r>
              <a:rPr lang="en-US" sz="3700" b="1"/>
              <a:t>Canned Food Safety: Rusted Cans</a:t>
            </a:r>
          </a:p>
        </p:txBody>
      </p:sp>
      <p:pic>
        <p:nvPicPr>
          <p:cNvPr id="5" name="Picture 4" descr="A picture containing cup, table, indoor, food&#10;&#10;Description automatically generated">
            <a:extLst>
              <a:ext uri="{FF2B5EF4-FFF2-40B4-BE49-F238E27FC236}">
                <a16:creationId xmlns:a16="http://schemas.microsoft.com/office/drawing/2014/main" id="{6B433633-DC2F-41AB-A6FA-048FB17BEA55}"/>
              </a:ext>
            </a:extLst>
          </p:cNvPr>
          <p:cNvPicPr>
            <a:picLocks noChangeAspect="1"/>
          </p:cNvPicPr>
          <p:nvPr/>
        </p:nvPicPr>
        <p:blipFill rotWithShape="1">
          <a:blip r:embed="rId3">
            <a:extLst>
              <a:ext uri="{28A0092B-C50C-407E-A947-70E740481C1C}">
                <a14:useLocalDpi xmlns:a14="http://schemas.microsoft.com/office/drawing/2010/main" val="0"/>
              </a:ext>
            </a:extLst>
          </a:blip>
          <a:srcRect l="12837" r="25714"/>
          <a:stretch/>
        </p:blipFill>
        <p:spPr>
          <a:xfrm>
            <a:off x="20" y="10"/>
            <a:ext cx="3476673"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C58E3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728D2BA-3B37-4D35-AC38-8B6106DF55F7}"/>
              </a:ext>
            </a:extLst>
          </p:cNvPr>
          <p:cNvSpPr>
            <a:spLocks noGrp="1"/>
          </p:cNvSpPr>
          <p:nvPr>
            <p:ph idx="1"/>
          </p:nvPr>
        </p:nvSpPr>
        <p:spPr>
          <a:xfrm>
            <a:off x="3724073" y="2314807"/>
            <a:ext cx="4939867" cy="4309898"/>
          </a:xfrm>
        </p:spPr>
        <p:txBody>
          <a:bodyPr>
            <a:spAutoFit/>
          </a:bodyPr>
          <a:lstStyle/>
          <a:p>
            <a:r>
              <a:rPr lang="en-US" sz="2600" dirty="0"/>
              <a:t>Discard heavily rusted cans. They can have tiny holes in them allowing bacteria to enter. </a:t>
            </a:r>
          </a:p>
          <a:p>
            <a:r>
              <a:rPr lang="en-US" sz="2600" dirty="0"/>
              <a:t>Surface rust that you can remove by rubbing with your finger or a paper towel isn’t serious and can be kept. </a:t>
            </a:r>
          </a:p>
          <a:p>
            <a:r>
              <a:rPr lang="en-US" sz="2600" dirty="0"/>
              <a:t>If there is any rust inside, do not eat the food! Rust isn’t safe to eat. </a:t>
            </a:r>
          </a:p>
        </p:txBody>
      </p:sp>
      <p:sp>
        <p:nvSpPr>
          <p:cNvPr id="6" name="TextBox 5">
            <a:extLst>
              <a:ext uri="{FF2B5EF4-FFF2-40B4-BE49-F238E27FC236}">
                <a16:creationId xmlns:a16="http://schemas.microsoft.com/office/drawing/2014/main" id="{F51F6DA6-9C0A-4CC2-88C2-D95CC552C1E7}"/>
              </a:ext>
            </a:extLst>
          </p:cNvPr>
          <p:cNvSpPr txBox="1"/>
          <p:nvPr/>
        </p:nvSpPr>
        <p:spPr>
          <a:xfrm>
            <a:off x="3599307" y="6581001"/>
            <a:ext cx="2068002" cy="276999"/>
          </a:xfrm>
          <a:prstGeom prst="rect">
            <a:avLst/>
          </a:prstGeom>
          <a:noFill/>
        </p:spPr>
        <p:txBody>
          <a:bodyPr wrap="none" rtlCol="0">
            <a:spAutoFit/>
          </a:bodyPr>
          <a:lstStyle/>
          <a:p>
            <a:r>
              <a:rPr lang="en-US" sz="1200" dirty="0"/>
              <a:t>Image source: Pixabay.com</a:t>
            </a:r>
          </a:p>
        </p:txBody>
      </p:sp>
      <p:pic>
        <p:nvPicPr>
          <p:cNvPr id="8" name="Picture 7">
            <a:extLst>
              <a:ext uri="{FF2B5EF4-FFF2-40B4-BE49-F238E27FC236}">
                <a16:creationId xmlns:a16="http://schemas.microsoft.com/office/drawing/2014/main" id="{E8785C19-2B3C-49F4-A21B-7947D73A48EE}"/>
              </a:ext>
            </a:extLst>
          </p:cNvPr>
          <p:cNvPicPr>
            <a:picLocks noChangeAspect="1"/>
          </p:cNvPicPr>
          <p:nvPr/>
        </p:nvPicPr>
        <p:blipFill>
          <a:blip r:embed="rId4"/>
          <a:stretch>
            <a:fillRect/>
          </a:stretch>
        </p:blipFill>
        <p:spPr>
          <a:xfrm>
            <a:off x="8038357" y="5942097"/>
            <a:ext cx="1105643" cy="903780"/>
          </a:xfrm>
          <a:prstGeom prst="rect">
            <a:avLst/>
          </a:prstGeom>
        </p:spPr>
      </p:pic>
    </p:spTree>
    <p:extLst>
      <p:ext uri="{BB962C8B-B14F-4D97-AF65-F5344CB8AC3E}">
        <p14:creationId xmlns:p14="http://schemas.microsoft.com/office/powerpoint/2010/main" val="15630037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25168E7B-6D42-4B3A-B7A1-17D4C49EC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8">
            <a:extLst>
              <a:ext uri="{FF2B5EF4-FFF2-40B4-BE49-F238E27FC236}">
                <a16:creationId xmlns:a16="http://schemas.microsoft.com/office/drawing/2014/main" id="{98A030C2-9F23-4593-9F99-7B73C232A4C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12400" r="12601"/>
          <a:stretch/>
        </p:blipFill>
        <p:spPr>
          <a:xfrm>
            <a:off x="0" y="0"/>
            <a:ext cx="9144000" cy="6858000"/>
          </a:xfrm>
          <a:prstGeom prst="rect">
            <a:avLst/>
          </a:prstGeom>
        </p:spPr>
      </p:pic>
      <p:sp>
        <p:nvSpPr>
          <p:cNvPr id="2" name="Title 1">
            <a:extLst>
              <a:ext uri="{FF2B5EF4-FFF2-40B4-BE49-F238E27FC236}">
                <a16:creationId xmlns:a16="http://schemas.microsoft.com/office/drawing/2014/main" id="{0BC7E1A0-8082-43C9-B026-F91400BDC51B}"/>
              </a:ext>
            </a:extLst>
          </p:cNvPr>
          <p:cNvSpPr>
            <a:spLocks noGrp="1"/>
          </p:cNvSpPr>
          <p:nvPr>
            <p:ph type="title"/>
          </p:nvPr>
        </p:nvSpPr>
        <p:spPr>
          <a:xfrm>
            <a:off x="1424763" y="1499191"/>
            <a:ext cx="6262577" cy="3615069"/>
          </a:xfrm>
        </p:spPr>
        <p:txBody>
          <a:bodyPr vert="horz" lIns="91440" tIns="45720" rIns="91440" bIns="45720" rtlCol="0" anchor="b">
            <a:normAutofit/>
          </a:bodyPr>
          <a:lstStyle/>
          <a:p>
            <a:pPr algn="ctr"/>
            <a:r>
              <a:rPr lang="en-US" sz="6600" kern="1200" dirty="0">
                <a:solidFill>
                  <a:srgbClr val="FFFFFF"/>
                </a:solidFill>
                <a:latin typeface="+mj-lt"/>
                <a:ea typeface="+mj-ea"/>
                <a:cs typeface="+mj-cs"/>
              </a:rPr>
              <a:t>Don’t Use Bulging or  Leaking Cans! </a:t>
            </a:r>
          </a:p>
        </p:txBody>
      </p:sp>
    </p:spTree>
    <p:extLst>
      <p:ext uri="{BB962C8B-B14F-4D97-AF65-F5344CB8AC3E}">
        <p14:creationId xmlns:p14="http://schemas.microsoft.com/office/powerpoint/2010/main" val="5139154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42D13-865A-4428-8FFB-14B58DF4E9AC}"/>
              </a:ext>
            </a:extLst>
          </p:cNvPr>
          <p:cNvSpPr>
            <a:spLocks noGrp="1"/>
          </p:cNvSpPr>
          <p:nvPr>
            <p:ph type="title"/>
          </p:nvPr>
        </p:nvSpPr>
        <p:spPr>
          <a:xfrm>
            <a:off x="241346" y="810105"/>
            <a:ext cx="4006847" cy="1692794"/>
          </a:xfrm>
        </p:spPr>
        <p:txBody>
          <a:bodyPr>
            <a:normAutofit/>
          </a:bodyPr>
          <a:lstStyle/>
          <a:p>
            <a:r>
              <a:rPr lang="en-US" sz="3700" b="1" dirty="0"/>
              <a:t>Storing Frozen Foods </a:t>
            </a:r>
          </a:p>
        </p:txBody>
      </p:sp>
      <p:cxnSp>
        <p:nvCxnSpPr>
          <p:cNvPr id="22" name="Straight Arrow Connector 2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2" name="Content Placeholder 11"/>
          <p:cNvSpPr>
            <a:spLocks noGrp="1"/>
          </p:cNvSpPr>
          <p:nvPr>
            <p:ph idx="1"/>
          </p:nvPr>
        </p:nvSpPr>
        <p:spPr>
          <a:xfrm>
            <a:off x="324728" y="2585667"/>
            <a:ext cx="3840085" cy="3462228"/>
          </a:xfrm>
        </p:spPr>
        <p:txBody>
          <a:bodyPr>
            <a:normAutofit/>
          </a:bodyPr>
          <a:lstStyle/>
          <a:p>
            <a:pPr marL="0" indent="0">
              <a:buNone/>
            </a:pPr>
            <a:r>
              <a:rPr lang="en-US" sz="3200" dirty="0"/>
              <a:t>Food stored constantly at 0</a:t>
            </a:r>
            <a:r>
              <a:rPr lang="en-US" sz="3200" baseline="30000" dirty="0"/>
              <a:t>0</a:t>
            </a:r>
            <a:r>
              <a:rPr lang="en-US" sz="3200" dirty="0"/>
              <a:t>F will always be safe. Only the quality suffers with lengthy freezer storage</a:t>
            </a:r>
            <a:r>
              <a:rPr lang="en-US" sz="1600" dirty="0"/>
              <a:t>.</a:t>
            </a:r>
          </a:p>
        </p:txBody>
      </p:sp>
      <p:pic>
        <p:nvPicPr>
          <p:cNvPr id="4" name="Picture 3" descr="A refrigerator filled with food&#10;&#10;Description automatically generated">
            <a:extLst>
              <a:ext uri="{FF2B5EF4-FFF2-40B4-BE49-F238E27FC236}">
                <a16:creationId xmlns:a16="http://schemas.microsoft.com/office/drawing/2014/main" id="{8F9B3ACE-FEC9-40A7-B334-AD50C3962B92}"/>
              </a:ext>
            </a:extLst>
          </p:cNvPr>
          <p:cNvPicPr>
            <a:picLocks noChangeAspect="1"/>
          </p:cNvPicPr>
          <p:nvPr/>
        </p:nvPicPr>
        <p:blipFill rotWithShape="1">
          <a:blip r:embed="rId3">
            <a:extLst>
              <a:ext uri="{28A0092B-C50C-407E-A947-70E740481C1C}">
                <a14:useLocalDpi xmlns:a14="http://schemas.microsoft.com/office/drawing/2010/main" val="0"/>
              </a:ext>
            </a:extLst>
          </a:blip>
          <a:srcRect l="31784" r="21959" b="2"/>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14" name="TextBox 13">
            <a:extLst>
              <a:ext uri="{FF2B5EF4-FFF2-40B4-BE49-F238E27FC236}">
                <a16:creationId xmlns:a16="http://schemas.microsoft.com/office/drawing/2014/main" id="{DB158F56-5875-4CE3-9755-FF4E9F999899}"/>
              </a:ext>
            </a:extLst>
          </p:cNvPr>
          <p:cNvSpPr txBox="1"/>
          <p:nvPr/>
        </p:nvSpPr>
        <p:spPr>
          <a:xfrm>
            <a:off x="1" y="6609723"/>
            <a:ext cx="1383712" cy="246221"/>
          </a:xfrm>
          <a:prstGeom prst="rect">
            <a:avLst/>
          </a:prstGeom>
          <a:noFill/>
        </p:spPr>
        <p:txBody>
          <a:bodyPr wrap="none" rtlCol="0">
            <a:spAutoFit/>
          </a:bodyPr>
          <a:lstStyle/>
          <a:p>
            <a:r>
              <a:rPr lang="en-US" sz="1000" dirty="0">
                <a:solidFill>
                  <a:schemeClr val="bg1">
                    <a:lumMod val="50000"/>
                  </a:schemeClr>
                </a:solidFill>
              </a:rPr>
              <a:t>Image source: USDA</a:t>
            </a:r>
          </a:p>
        </p:txBody>
      </p:sp>
      <p:pic>
        <p:nvPicPr>
          <p:cNvPr id="15" name="Picture 14">
            <a:extLst>
              <a:ext uri="{FF2B5EF4-FFF2-40B4-BE49-F238E27FC236}">
                <a16:creationId xmlns:a16="http://schemas.microsoft.com/office/drawing/2014/main" id="{B8E3ADFE-8D88-4A4E-832F-6996B5D3F5BC}"/>
              </a:ext>
            </a:extLst>
          </p:cNvPr>
          <p:cNvPicPr>
            <a:picLocks noChangeAspect="1"/>
          </p:cNvPicPr>
          <p:nvPr/>
        </p:nvPicPr>
        <p:blipFill>
          <a:blip r:embed="rId4"/>
          <a:stretch>
            <a:fillRect/>
          </a:stretch>
        </p:blipFill>
        <p:spPr>
          <a:xfrm>
            <a:off x="8038357" y="5942097"/>
            <a:ext cx="1105643" cy="903780"/>
          </a:xfrm>
          <a:prstGeom prst="rect">
            <a:avLst/>
          </a:prstGeom>
        </p:spPr>
      </p:pic>
    </p:spTree>
    <p:extLst>
      <p:ext uri="{BB962C8B-B14F-4D97-AF65-F5344CB8AC3E}">
        <p14:creationId xmlns:p14="http://schemas.microsoft.com/office/powerpoint/2010/main" val="10619510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accessory, cake&#10;&#10;Description generated with high confidence">
            <a:extLst>
              <a:ext uri="{FF2B5EF4-FFF2-40B4-BE49-F238E27FC236}">
                <a16:creationId xmlns:a16="http://schemas.microsoft.com/office/drawing/2014/main" id="{44365E4E-B649-457F-AB3D-93BD0A6ABADA}"/>
              </a:ext>
            </a:extLst>
          </p:cNvPr>
          <p:cNvPicPr>
            <a:picLocks noChangeAspect="1"/>
          </p:cNvPicPr>
          <p:nvPr/>
        </p:nvPicPr>
        <p:blipFill rotWithShape="1">
          <a:blip r:embed="rId3">
            <a:extLst>
              <a:ext uri="{28A0092B-C50C-407E-A947-70E740481C1C}">
                <a14:useLocalDpi xmlns:a14="http://schemas.microsoft.com/office/drawing/2010/main" val="0"/>
              </a:ext>
            </a:extLst>
          </a:blip>
          <a:srcRect l="26244" r="47267" b="-1"/>
          <a:stretch/>
        </p:blipFill>
        <p:spPr>
          <a:xfrm>
            <a:off x="20" y="10"/>
            <a:ext cx="3476673" cy="6857990"/>
          </a:xfrm>
          <a:prstGeom prst="rect">
            <a:avLst/>
          </a:prstGeom>
          <a:effectLst/>
        </p:spPr>
      </p:pic>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a:solidFill>
              <a:srgbClr val="5F7384"/>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508200" y="428173"/>
            <a:ext cx="5169951" cy="3548542"/>
            <a:chOff x="3706776" y="1652913"/>
            <a:chExt cx="5169951" cy="702300"/>
          </a:xfrm>
          <a:solidFill>
            <a:schemeClr val="bg1"/>
          </a:solidFill>
        </p:grpSpPr>
        <p:sp>
          <p:nvSpPr>
            <p:cNvPr id="7" name="Rectangle 6"/>
            <p:cNvSpPr/>
            <p:nvPr/>
          </p:nvSpPr>
          <p:spPr>
            <a:xfrm>
              <a:off x="3706776" y="1652913"/>
              <a:ext cx="5169951" cy="702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3836427" y="1841315"/>
              <a:ext cx="4838286" cy="1717"/>
            </a:xfrm>
            <a:prstGeom prst="line">
              <a:avLst/>
            </a:prstGeom>
            <a:grpFill/>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 name="Content Placeholder 2">
            <a:extLst>
              <a:ext uri="{FF2B5EF4-FFF2-40B4-BE49-F238E27FC236}">
                <a16:creationId xmlns:a16="http://schemas.microsoft.com/office/drawing/2014/main" id="{170E3656-6210-4D04-A910-1C08C309C979}"/>
              </a:ext>
            </a:extLst>
          </p:cNvPr>
          <p:cNvSpPr>
            <a:spLocks noGrp="1"/>
          </p:cNvSpPr>
          <p:nvPr>
            <p:ph idx="1"/>
          </p:nvPr>
        </p:nvSpPr>
        <p:spPr>
          <a:xfrm>
            <a:off x="3508200" y="1551511"/>
            <a:ext cx="5405717" cy="5654368"/>
          </a:xfrm>
        </p:spPr>
        <p:txBody>
          <a:bodyPr wrap="square">
            <a:spAutoFit/>
          </a:bodyPr>
          <a:lstStyle/>
          <a:p>
            <a:pPr marL="214313" indent="-214313">
              <a:spcBef>
                <a:spcPts val="0"/>
              </a:spcBef>
              <a:spcAft>
                <a:spcPts val="300"/>
              </a:spcAft>
            </a:pPr>
            <a:r>
              <a:rPr lang="en-US" sz="2400" dirty="0"/>
              <a:t>Eggs cartons may contain a “Sell-By” or “EXP” date so retailers don’t keep them on the shelves past a certain date. Though not federally required, they may be state required in some areas. </a:t>
            </a:r>
          </a:p>
          <a:p>
            <a:pPr marL="214313" indent="-214313">
              <a:spcBef>
                <a:spcPts val="0"/>
              </a:spcBef>
              <a:spcAft>
                <a:spcPts val="300"/>
              </a:spcAft>
            </a:pPr>
            <a:r>
              <a:rPr lang="en-US" sz="2400" dirty="0"/>
              <a:t>After eggs are purchased, they will maintain their best quality for about </a:t>
            </a:r>
            <a:br>
              <a:rPr lang="en-US" sz="2400" dirty="0"/>
            </a:br>
            <a:r>
              <a:rPr lang="en-US" sz="2400" dirty="0"/>
              <a:t>3 weeks beyond the expiration or sell by date. </a:t>
            </a:r>
          </a:p>
          <a:p>
            <a:pPr marL="214313" indent="-214313">
              <a:spcBef>
                <a:spcPts val="0"/>
              </a:spcBef>
              <a:spcAft>
                <a:spcPts val="300"/>
              </a:spcAft>
            </a:pPr>
            <a:r>
              <a:rPr lang="en-US" sz="2400" dirty="0"/>
              <a:t>Refrigerate eggs in original carton in coldest part of refrigerator (40</a:t>
            </a:r>
            <a:r>
              <a:rPr lang="en-US" sz="2400" baseline="30000" dirty="0"/>
              <a:t>0</a:t>
            </a:r>
            <a:r>
              <a:rPr lang="en-US" sz="2400" dirty="0"/>
              <a:t>F or below), not the door due to loss of coolness from repeated</a:t>
            </a:r>
            <a:br>
              <a:rPr lang="en-US" sz="2400" dirty="0"/>
            </a:br>
            <a:r>
              <a:rPr lang="en-US" sz="2400" dirty="0"/>
              <a:t>opening of the door. </a:t>
            </a:r>
          </a:p>
          <a:p>
            <a:pPr marL="114300" indent="0">
              <a:spcAft>
                <a:spcPts val="300"/>
              </a:spcAft>
              <a:buNone/>
            </a:pPr>
            <a:r>
              <a:rPr lang="en-US" sz="2400" dirty="0">
                <a:ea typeface="Calibri" panose="020F0502020204030204" pitchFamily="34" charset="0"/>
                <a:cs typeface="Times New Roman" panose="02020603050405020304" pitchFamily="18" charset="0"/>
              </a:rPr>
              <a:t> </a:t>
            </a:r>
          </a:p>
        </p:txBody>
      </p:sp>
      <p:pic>
        <p:nvPicPr>
          <p:cNvPr id="11" name="Picture 10"/>
          <p:cNvPicPr>
            <a:picLocks noChangeAspect="1"/>
          </p:cNvPicPr>
          <p:nvPr/>
        </p:nvPicPr>
        <p:blipFill>
          <a:blip r:embed="rId4"/>
          <a:stretch>
            <a:fillRect/>
          </a:stretch>
        </p:blipFill>
        <p:spPr>
          <a:xfrm>
            <a:off x="8038357" y="5956901"/>
            <a:ext cx="1105643" cy="901099"/>
          </a:xfrm>
          <a:prstGeom prst="rect">
            <a:avLst/>
          </a:prstGeom>
        </p:spPr>
      </p:pic>
      <p:sp>
        <p:nvSpPr>
          <p:cNvPr id="2" name="Title 1"/>
          <p:cNvSpPr>
            <a:spLocks noGrp="1"/>
          </p:cNvSpPr>
          <p:nvPr>
            <p:ph type="title"/>
          </p:nvPr>
        </p:nvSpPr>
        <p:spPr>
          <a:xfrm>
            <a:off x="3738282" y="113463"/>
            <a:ext cx="5298141" cy="978729"/>
          </a:xfrm>
          <a:prstGeom prst="rect">
            <a:avLst/>
          </a:prstGeom>
        </p:spPr>
        <p:txBody>
          <a:bodyPr wrap="square" anchor="b">
            <a:spAutoFit/>
          </a:bodyPr>
          <a:lstStyle/>
          <a:p>
            <a:r>
              <a:rPr lang="en-US" sz="3200" b="1" dirty="0"/>
              <a:t>Storing Raw Eggs in the Shell</a:t>
            </a:r>
          </a:p>
        </p:txBody>
      </p:sp>
      <p:sp>
        <p:nvSpPr>
          <p:cNvPr id="10" name="TextBox 9">
            <a:extLst>
              <a:ext uri="{FF2B5EF4-FFF2-40B4-BE49-F238E27FC236}">
                <a16:creationId xmlns:a16="http://schemas.microsoft.com/office/drawing/2014/main" id="{EA84EBA6-8B13-4892-9E3F-93A1573C485E}"/>
              </a:ext>
            </a:extLst>
          </p:cNvPr>
          <p:cNvSpPr txBox="1"/>
          <p:nvPr/>
        </p:nvSpPr>
        <p:spPr>
          <a:xfrm>
            <a:off x="885847" y="6545939"/>
            <a:ext cx="2501006" cy="246221"/>
          </a:xfrm>
          <a:prstGeom prst="rect">
            <a:avLst/>
          </a:prstGeom>
          <a:noFill/>
        </p:spPr>
        <p:txBody>
          <a:bodyPr wrap="none" rtlCol="0">
            <a:spAutoFit/>
          </a:bodyPr>
          <a:lstStyle/>
          <a:p>
            <a:r>
              <a:rPr lang="en-US" sz="1000" dirty="0">
                <a:solidFill>
                  <a:schemeClr val="bg1"/>
                </a:solidFill>
              </a:rPr>
              <a:t>Image source: Photo by Alice Henneman</a:t>
            </a:r>
          </a:p>
        </p:txBody>
      </p:sp>
    </p:spTree>
    <p:extLst>
      <p:ext uri="{BB962C8B-B14F-4D97-AF65-F5344CB8AC3E}">
        <p14:creationId xmlns:p14="http://schemas.microsoft.com/office/powerpoint/2010/main" val="34841109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Food Storage App</a:t>
            </a:r>
          </a:p>
        </p:txBody>
      </p:sp>
      <p:pic>
        <p:nvPicPr>
          <p:cNvPr id="3" name="Picture 2" descr="https://farm9.staticflickr.com/8711/16802752737_2ef058431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641" y="1972108"/>
            <a:ext cx="8516719" cy="31511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8038357" y="5956901"/>
            <a:ext cx="1105643" cy="901099"/>
          </a:xfrm>
          <a:prstGeom prst="rect">
            <a:avLst/>
          </a:prstGeom>
        </p:spPr>
      </p:pic>
      <p:sp>
        <p:nvSpPr>
          <p:cNvPr id="5" name="TextBox 4">
            <a:extLst>
              <a:ext uri="{FF2B5EF4-FFF2-40B4-BE49-F238E27FC236}">
                <a16:creationId xmlns:a16="http://schemas.microsoft.com/office/drawing/2014/main" id="{45C3B061-446B-4A64-8ABA-2DA49A0093A2}"/>
              </a:ext>
            </a:extLst>
          </p:cNvPr>
          <p:cNvSpPr txBox="1"/>
          <p:nvPr/>
        </p:nvSpPr>
        <p:spPr>
          <a:xfrm>
            <a:off x="133126" y="6611779"/>
            <a:ext cx="1702710" cy="246221"/>
          </a:xfrm>
          <a:prstGeom prst="rect">
            <a:avLst/>
          </a:prstGeom>
          <a:noFill/>
        </p:spPr>
        <p:txBody>
          <a:bodyPr wrap="none" rtlCol="0">
            <a:spAutoFit/>
          </a:bodyPr>
          <a:lstStyle/>
          <a:p>
            <a:r>
              <a:rPr lang="en-US" sz="1000" dirty="0">
                <a:solidFill>
                  <a:schemeClr val="bg1">
                    <a:lumMod val="50000"/>
                  </a:schemeClr>
                </a:solidFill>
              </a:rPr>
              <a:t>Image source: USDA/FSIS</a:t>
            </a:r>
          </a:p>
        </p:txBody>
      </p:sp>
    </p:spTree>
    <p:extLst>
      <p:ext uri="{BB962C8B-B14F-4D97-AF65-F5344CB8AC3E}">
        <p14:creationId xmlns:p14="http://schemas.microsoft.com/office/powerpoint/2010/main" val="6596236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9" name="Picture 8" descr="A picture containing person, indoor, pizza&#10;&#10;Description generated with high confidence">
            <a:extLst>
              <a:ext uri="{FF2B5EF4-FFF2-40B4-BE49-F238E27FC236}">
                <a16:creationId xmlns:a16="http://schemas.microsoft.com/office/drawing/2014/main" id="{8E81C3DD-9B00-4604-BEEB-D88E8960B276}"/>
              </a:ext>
            </a:extLst>
          </p:cNvPr>
          <p:cNvPicPr>
            <a:picLocks noChangeAspect="1"/>
          </p:cNvPicPr>
          <p:nvPr/>
        </p:nvPicPr>
        <p:blipFill rotWithShape="1">
          <a:blip r:embed="rId3">
            <a:extLst>
              <a:ext uri="{28A0092B-C50C-407E-A947-70E740481C1C}">
                <a14:useLocalDpi xmlns:a14="http://schemas.microsoft.com/office/drawing/2010/main" val="0"/>
              </a:ext>
            </a:extLst>
          </a:blip>
          <a:srcRect l="1747" t="8257" r="1084" b="2284"/>
          <a:stretch/>
        </p:blipFill>
        <p:spPr>
          <a:xfrm>
            <a:off x="0" y="-24091"/>
            <a:ext cx="9144000" cy="6882091"/>
          </a:xfrm>
          <a:prstGeom prst="rect">
            <a:avLst/>
          </a:prstGeom>
        </p:spPr>
      </p:pic>
      <p:sp>
        <p:nvSpPr>
          <p:cNvPr id="32" name="Rectangle 31">
            <a:extLst>
              <a:ext uri="{FF2B5EF4-FFF2-40B4-BE49-F238E27FC236}">
                <a16:creationId xmlns:a16="http://schemas.microsoft.com/office/drawing/2014/main" id="{5BF6713D-1D96-48BA-83FB-4CAD9ADFCBD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52975"/>
            <a:ext cx="3457575" cy="13239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2BBEB35-294B-4475-BDFB-A4322CEC1573}"/>
              </a:ext>
            </a:extLst>
          </p:cNvPr>
          <p:cNvSpPr/>
          <p:nvPr/>
        </p:nvSpPr>
        <p:spPr>
          <a:xfrm>
            <a:off x="0" y="4527933"/>
            <a:ext cx="3657600" cy="17516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3502C43-E47E-4304-BE7A-36F8016F78AC}"/>
              </a:ext>
            </a:extLst>
          </p:cNvPr>
          <p:cNvSpPr txBox="1"/>
          <p:nvPr/>
        </p:nvSpPr>
        <p:spPr>
          <a:xfrm>
            <a:off x="110170" y="4680187"/>
            <a:ext cx="3268824" cy="1421928"/>
          </a:xfrm>
          <a:prstGeom prst="rect">
            <a:avLst/>
          </a:prstGeom>
          <a:noFill/>
          <a:ln w="174625" cap="sq" cmpd="thinThick">
            <a:noFill/>
            <a:miter lim="800000"/>
          </a:ln>
        </p:spPr>
        <p:txBody>
          <a:bodyPr vert="horz" wrap="square" lIns="91440" tIns="45720" rIns="91440" bIns="45720" rtlCol="0" anchor="ctr">
            <a:spAutoFit/>
          </a:bodyPr>
          <a:lstStyle/>
          <a:p>
            <a:pPr algn="r" defTabSz="914400">
              <a:lnSpc>
                <a:spcPct val="90000"/>
              </a:lnSpc>
              <a:spcBef>
                <a:spcPct val="0"/>
              </a:spcBef>
              <a:spcAft>
                <a:spcPts val="1200"/>
              </a:spcAft>
            </a:pPr>
            <a:r>
              <a:rPr lang="en-US" sz="3200" b="1" dirty="0">
                <a:solidFill>
                  <a:schemeClr val="bg1"/>
                </a:solidFill>
                <a:latin typeface="+mj-lt"/>
                <a:ea typeface="+mj-ea"/>
                <a:cs typeface="+mj-cs"/>
              </a:rPr>
              <a:t>In conclusion, become an able label reader!</a:t>
            </a:r>
          </a:p>
        </p:txBody>
      </p:sp>
      <p:sp>
        <p:nvSpPr>
          <p:cNvPr id="8" name="TextBox 7">
            <a:extLst>
              <a:ext uri="{FF2B5EF4-FFF2-40B4-BE49-F238E27FC236}">
                <a16:creationId xmlns:a16="http://schemas.microsoft.com/office/drawing/2014/main" id="{2CE8966D-BE79-4E85-A22E-111DEC7FF152}"/>
              </a:ext>
            </a:extLst>
          </p:cNvPr>
          <p:cNvSpPr txBox="1"/>
          <p:nvPr/>
        </p:nvSpPr>
        <p:spPr>
          <a:xfrm>
            <a:off x="19" y="6611779"/>
            <a:ext cx="1965603" cy="246221"/>
          </a:xfrm>
          <a:prstGeom prst="rect">
            <a:avLst/>
          </a:prstGeom>
          <a:noFill/>
        </p:spPr>
        <p:txBody>
          <a:bodyPr wrap="none" rtlCol="0">
            <a:spAutoFit/>
          </a:bodyPr>
          <a:lstStyle/>
          <a:p>
            <a:r>
              <a:rPr lang="en-US" sz="1000" dirty="0"/>
              <a:t>Image source: USDA/SNAP-Ed</a:t>
            </a:r>
          </a:p>
        </p:txBody>
      </p:sp>
      <p:pic>
        <p:nvPicPr>
          <p:cNvPr id="11" name="Picture 10">
            <a:extLst>
              <a:ext uri="{FF2B5EF4-FFF2-40B4-BE49-F238E27FC236}">
                <a16:creationId xmlns:a16="http://schemas.microsoft.com/office/drawing/2014/main" id="{88FCE9FE-D94B-4C8E-970E-A54655C47390}"/>
              </a:ext>
            </a:extLst>
          </p:cNvPr>
          <p:cNvPicPr>
            <a:picLocks noChangeAspect="1"/>
          </p:cNvPicPr>
          <p:nvPr/>
        </p:nvPicPr>
        <p:blipFill>
          <a:blip r:embed="rId4"/>
          <a:stretch>
            <a:fillRect/>
          </a:stretch>
        </p:blipFill>
        <p:spPr>
          <a:xfrm>
            <a:off x="8038357" y="5956901"/>
            <a:ext cx="1105643" cy="901099"/>
          </a:xfrm>
          <a:prstGeom prst="rect">
            <a:avLst/>
          </a:prstGeom>
        </p:spPr>
      </p:pic>
    </p:spTree>
    <p:extLst>
      <p:ext uri="{BB962C8B-B14F-4D97-AF65-F5344CB8AC3E}">
        <p14:creationId xmlns:p14="http://schemas.microsoft.com/office/powerpoint/2010/main" val="22577594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28778" y="963877"/>
            <a:ext cx="2620771" cy="4930246"/>
          </a:xfrm>
          <a:prstGeom prst="rect">
            <a:avLst/>
          </a:prstGeom>
        </p:spPr>
        <p:txBody>
          <a:bodyPr>
            <a:normAutofit/>
          </a:bodyPr>
          <a:lstStyle/>
          <a:p>
            <a:r>
              <a:rPr lang="en-US" sz="3700" dirty="0">
                <a:solidFill>
                  <a:schemeClr val="accent1"/>
                </a:solidFill>
              </a:rPr>
              <a:t>General reference</a:t>
            </a:r>
            <a:br>
              <a:rPr lang="en-US" sz="3700" dirty="0">
                <a:solidFill>
                  <a:schemeClr val="accent1"/>
                </a:solidFill>
              </a:rPr>
            </a:br>
            <a:endParaRPr lang="en-US" sz="3700" dirty="0">
              <a:solidFill>
                <a:schemeClr val="accent1"/>
              </a:solidFill>
            </a:endParaRPr>
          </a:p>
        </p:txBody>
      </p:sp>
      <p:sp>
        <p:nvSpPr>
          <p:cNvPr id="7" name="Content Placeholder 6"/>
          <p:cNvSpPr>
            <a:spLocks noGrp="1"/>
          </p:cNvSpPr>
          <p:nvPr>
            <p:ph idx="1"/>
          </p:nvPr>
        </p:nvSpPr>
        <p:spPr>
          <a:xfrm>
            <a:off x="3425370" y="1209203"/>
            <a:ext cx="5299336" cy="4930246"/>
          </a:xfrm>
        </p:spPr>
        <p:txBody>
          <a:bodyPr anchor="ctr">
            <a:normAutofit/>
          </a:bodyPr>
          <a:lstStyle/>
          <a:p>
            <a:pPr marL="205740" indent="0">
              <a:spcBef>
                <a:spcPts val="0"/>
              </a:spcBef>
              <a:spcAft>
                <a:spcPts val="600"/>
              </a:spcAft>
              <a:buNone/>
            </a:pPr>
            <a:r>
              <a:rPr lang="en-US" dirty="0">
                <a:ea typeface="Calibri" panose="020F0502020204030204" pitchFamily="34" charset="0"/>
                <a:cs typeface="Times New Roman" panose="02020603050405020304" pitchFamily="18" charset="0"/>
              </a:rPr>
              <a:t>U.S. Department of Health and Human Services, Food and Drug Administration. A Food Labeling Guide. (2013) at </a:t>
            </a:r>
            <a:endParaRPr lang="en-US" sz="1050" dirty="0">
              <a:ea typeface="Calibri" panose="020F0502020204030204" pitchFamily="34" charset="0"/>
              <a:cs typeface="Times New Roman" panose="02020603050405020304" pitchFamily="18" charset="0"/>
            </a:endParaRPr>
          </a:p>
          <a:p>
            <a:pPr marL="205740" indent="0">
              <a:spcBef>
                <a:spcPts val="0"/>
              </a:spcBef>
              <a:spcAft>
                <a:spcPts val="600"/>
              </a:spcAft>
              <a:buNone/>
            </a:pPr>
            <a:r>
              <a:rPr lang="en-US" dirty="0">
                <a:hlinkClick r:id="rId3"/>
              </a:rPr>
              <a:t>https://www.fda.gov/media/81606/download</a:t>
            </a:r>
            <a:endParaRPr lang="en-US" dirty="0"/>
          </a:p>
        </p:txBody>
      </p:sp>
      <p:pic>
        <p:nvPicPr>
          <p:cNvPr id="6" name="Picture 5"/>
          <p:cNvPicPr>
            <a:picLocks noChangeAspect="1"/>
          </p:cNvPicPr>
          <p:nvPr/>
        </p:nvPicPr>
        <p:blipFill>
          <a:blip r:embed="rId4"/>
          <a:stretch>
            <a:fillRect/>
          </a:stretch>
        </p:blipFill>
        <p:spPr>
          <a:xfrm>
            <a:off x="8038357" y="5956901"/>
            <a:ext cx="1105643" cy="901099"/>
          </a:xfrm>
          <a:prstGeom prst="rect">
            <a:avLst/>
          </a:prstGeom>
        </p:spPr>
      </p:pic>
    </p:spTree>
    <p:extLst>
      <p:ext uri="{BB962C8B-B14F-4D97-AF65-F5344CB8AC3E}">
        <p14:creationId xmlns:p14="http://schemas.microsoft.com/office/powerpoint/2010/main" val="4054070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4621"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stretch>
            <a:fillRect/>
          </a:stretch>
        </p:blipFill>
        <p:spPr>
          <a:xfrm>
            <a:off x="8038357" y="5956901"/>
            <a:ext cx="1105643" cy="901099"/>
          </a:xfrm>
          <a:prstGeom prst="rect">
            <a:avLst/>
          </a:prstGeom>
        </p:spPr>
      </p:pic>
      <p:sp>
        <p:nvSpPr>
          <p:cNvPr id="16" name="Title 1">
            <a:extLst>
              <a:ext uri="{FF2B5EF4-FFF2-40B4-BE49-F238E27FC236}">
                <a16:creationId xmlns:a16="http://schemas.microsoft.com/office/drawing/2014/main" id="{CECD95D1-E834-46B3-847A-6550628B3322}"/>
              </a:ext>
            </a:extLst>
          </p:cNvPr>
          <p:cNvSpPr>
            <a:spLocks noGrp="1"/>
          </p:cNvSpPr>
          <p:nvPr>
            <p:ph type="title"/>
          </p:nvPr>
        </p:nvSpPr>
        <p:spPr>
          <a:xfrm>
            <a:off x="337230" y="1364485"/>
            <a:ext cx="3204048" cy="3139321"/>
          </a:xfrm>
          <a:prstGeom prst="rect">
            <a:avLst/>
          </a:prstGeom>
        </p:spPr>
        <p:txBody>
          <a:bodyPr wrap="square">
            <a:spAutoFit/>
          </a:bodyPr>
          <a:lstStyle/>
          <a:p>
            <a:r>
              <a:rPr lang="en-US" b="1" dirty="0">
                <a:solidFill>
                  <a:schemeClr val="bg1"/>
                </a:solidFill>
              </a:rPr>
              <a:t>What is the statement of identity for these products?</a:t>
            </a:r>
          </a:p>
        </p:txBody>
      </p:sp>
      <p:sp>
        <p:nvSpPr>
          <p:cNvPr id="7" name="TextBox 6">
            <a:extLst>
              <a:ext uri="{FF2B5EF4-FFF2-40B4-BE49-F238E27FC236}">
                <a16:creationId xmlns:a16="http://schemas.microsoft.com/office/drawing/2014/main" id="{4D12B9F0-D111-4741-8D1B-11F83FDB0B44}"/>
              </a:ext>
            </a:extLst>
          </p:cNvPr>
          <p:cNvSpPr txBox="1"/>
          <p:nvPr/>
        </p:nvSpPr>
        <p:spPr>
          <a:xfrm>
            <a:off x="3642979" y="6536247"/>
            <a:ext cx="4578497" cy="253916"/>
          </a:xfrm>
          <a:prstGeom prst="rect">
            <a:avLst/>
          </a:prstGeom>
          <a:noFill/>
        </p:spPr>
        <p:txBody>
          <a:bodyPr wrap="none" rtlCol="0">
            <a:spAutoFit/>
          </a:bodyPr>
          <a:lstStyle/>
          <a:p>
            <a:r>
              <a:rPr lang="en-US" sz="1050" dirty="0">
                <a:solidFill>
                  <a:schemeClr val="bg1">
                    <a:lumMod val="50000"/>
                  </a:schemeClr>
                </a:solidFill>
              </a:rPr>
              <a:t>Image source: National Cancer Institute / Renee Comet (Photographer)</a:t>
            </a:r>
          </a:p>
        </p:txBody>
      </p:sp>
      <p:grpSp>
        <p:nvGrpSpPr>
          <p:cNvPr id="4" name="Group 3">
            <a:extLst>
              <a:ext uri="{FF2B5EF4-FFF2-40B4-BE49-F238E27FC236}">
                <a16:creationId xmlns:a16="http://schemas.microsoft.com/office/drawing/2014/main" id="{794043AE-42D1-4AB9-A667-A5C195BB0098}"/>
              </a:ext>
            </a:extLst>
          </p:cNvPr>
          <p:cNvGrpSpPr/>
          <p:nvPr/>
        </p:nvGrpSpPr>
        <p:grpSpPr>
          <a:xfrm>
            <a:off x="3951382" y="0"/>
            <a:ext cx="4950246" cy="3572538"/>
            <a:chOff x="3951382" y="0"/>
            <a:chExt cx="4950246" cy="3572538"/>
          </a:xfrm>
        </p:grpSpPr>
        <p:pic>
          <p:nvPicPr>
            <p:cNvPr id="13" name="Picture 12"/>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9873" r="7761"/>
            <a:stretch/>
          </p:blipFill>
          <p:spPr>
            <a:xfrm>
              <a:off x="3951382" y="0"/>
              <a:ext cx="3877937" cy="3572538"/>
            </a:xfrm>
            <a:prstGeom prst="rect">
              <a:avLst/>
            </a:prstGeom>
          </p:spPr>
        </p:pic>
        <p:sp>
          <p:nvSpPr>
            <p:cNvPr id="3" name="Callout: Bent Line with Border and Accent Bar 2">
              <a:extLst>
                <a:ext uri="{FF2B5EF4-FFF2-40B4-BE49-F238E27FC236}">
                  <a16:creationId xmlns:a16="http://schemas.microsoft.com/office/drawing/2014/main" id="{ADBC90FD-91C8-4224-B4A3-5716AFE57735}"/>
                </a:ext>
              </a:extLst>
            </p:cNvPr>
            <p:cNvSpPr/>
            <p:nvPr/>
          </p:nvSpPr>
          <p:spPr>
            <a:xfrm>
              <a:off x="7381301" y="1980039"/>
              <a:ext cx="1520327" cy="954107"/>
            </a:xfrm>
            <a:prstGeom prst="accentBorderCallout2">
              <a:avLst>
                <a:gd name="adj1" fmla="val 18750"/>
                <a:gd name="adj2" fmla="val -8333"/>
                <a:gd name="adj3" fmla="val 18750"/>
                <a:gd name="adj4" fmla="val -16667"/>
                <a:gd name="adj5" fmla="val 100554"/>
                <a:gd name="adj6" fmla="val -84792"/>
              </a:avLst>
            </a:prstGeom>
            <a:solidFill>
              <a:schemeClr val="tx1">
                <a:lumMod val="75000"/>
                <a:lumOff val="2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800" dirty="0"/>
                <a:t>cream cheese</a:t>
              </a:r>
            </a:p>
          </p:txBody>
        </p:sp>
      </p:grpSp>
      <p:grpSp>
        <p:nvGrpSpPr>
          <p:cNvPr id="6" name="Group 5">
            <a:extLst>
              <a:ext uri="{FF2B5EF4-FFF2-40B4-BE49-F238E27FC236}">
                <a16:creationId xmlns:a16="http://schemas.microsoft.com/office/drawing/2014/main" id="{BDB5FE8C-BCFA-46D7-8F62-2BA39814D680}"/>
              </a:ext>
            </a:extLst>
          </p:cNvPr>
          <p:cNvGrpSpPr/>
          <p:nvPr/>
        </p:nvGrpSpPr>
        <p:grpSpPr>
          <a:xfrm>
            <a:off x="4031267" y="3429000"/>
            <a:ext cx="4702629" cy="2873651"/>
            <a:chOff x="4031267" y="3429000"/>
            <a:chExt cx="4702629" cy="2873651"/>
          </a:xfrm>
        </p:grpSpPr>
        <p:pic>
          <p:nvPicPr>
            <p:cNvPr id="15" name="Picture 14"/>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t="2465" b="16553"/>
            <a:stretch/>
          </p:blipFill>
          <p:spPr>
            <a:xfrm>
              <a:off x="4031267" y="3429000"/>
              <a:ext cx="4702629" cy="2577947"/>
            </a:xfrm>
            <a:prstGeom prst="rect">
              <a:avLst/>
            </a:prstGeom>
          </p:spPr>
        </p:pic>
        <p:sp>
          <p:nvSpPr>
            <p:cNvPr id="5" name="Callout: Line with Border and Accent Bar 4">
              <a:extLst>
                <a:ext uri="{FF2B5EF4-FFF2-40B4-BE49-F238E27FC236}">
                  <a16:creationId xmlns:a16="http://schemas.microsoft.com/office/drawing/2014/main" id="{65A71CF5-7EA1-4825-8549-7D06F390E44C}"/>
                </a:ext>
              </a:extLst>
            </p:cNvPr>
            <p:cNvSpPr/>
            <p:nvPr/>
          </p:nvSpPr>
          <p:spPr>
            <a:xfrm flipH="1">
              <a:off x="4031267" y="5348544"/>
              <a:ext cx="1543268" cy="954107"/>
            </a:xfrm>
            <a:prstGeom prst="accentBorderCallout1">
              <a:avLst>
                <a:gd name="adj1" fmla="val 18750"/>
                <a:gd name="adj2" fmla="val -8333"/>
                <a:gd name="adj3" fmla="val -71094"/>
                <a:gd name="adj4" fmla="val -61891"/>
              </a:avLst>
            </a:prstGeom>
            <a:solidFill>
              <a:schemeClr val="tx1">
                <a:lumMod val="75000"/>
                <a:lumOff val="2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800" dirty="0"/>
                <a:t>granola bars</a:t>
              </a:r>
            </a:p>
          </p:txBody>
        </p:sp>
      </p:grpSp>
    </p:spTree>
    <p:extLst>
      <p:ext uri="{BB962C8B-B14F-4D97-AF65-F5344CB8AC3E}">
        <p14:creationId xmlns:p14="http://schemas.microsoft.com/office/powerpoint/2010/main" val="6336606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7" name="Picture 6" descr="A picture containing clipart&#10;&#10;Description generated with very high confidence">
            <a:extLst>
              <a:ext uri="{FF2B5EF4-FFF2-40B4-BE49-F238E27FC236}">
                <a16:creationId xmlns:a16="http://schemas.microsoft.com/office/drawing/2014/main" id="{92731C24-307F-42EC-B284-DBF43ABDA148}"/>
              </a:ext>
            </a:extLst>
          </p:cNvPr>
          <p:cNvPicPr>
            <a:picLocks noChangeAspect="1"/>
          </p:cNvPicPr>
          <p:nvPr/>
        </p:nvPicPr>
        <p:blipFill rotWithShape="1">
          <a:blip r:embed="rId3">
            <a:extLst>
              <a:ext uri="{28A0092B-C50C-407E-A947-70E740481C1C}">
                <a14:useLocalDpi xmlns:a14="http://schemas.microsoft.com/office/drawing/2010/main" val="0"/>
              </a:ext>
            </a:extLst>
          </a:blip>
          <a:srcRect l="29814" r="47627"/>
          <a:stretch/>
        </p:blipFill>
        <p:spPr>
          <a:xfrm>
            <a:off x="20" y="10"/>
            <a:ext cx="3476673" cy="6857990"/>
          </a:xfrm>
          <a:prstGeom prst="rect">
            <a:avLst/>
          </a:prstGeom>
          <a:effectLst/>
        </p:spPr>
      </p:pic>
      <p:cxnSp>
        <p:nvCxnSpPr>
          <p:cNvPr id="46" name="Straight Connector 45">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a:solidFill>
              <a:srgbClr val="320C74"/>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4294967295"/>
          </p:nvPr>
        </p:nvSpPr>
        <p:spPr>
          <a:xfrm>
            <a:off x="3706776" y="2202857"/>
            <a:ext cx="4939867" cy="4721292"/>
          </a:xfrm>
        </p:spPr>
        <p:txBody>
          <a:bodyPr vert="horz" lIns="91440" tIns="45720" rIns="91440" bIns="45720" rtlCol="0">
            <a:spAutoFit/>
          </a:bodyPr>
          <a:lstStyle/>
          <a:p>
            <a:pPr marL="0" indent="0">
              <a:spcBef>
                <a:spcPts val="0"/>
              </a:spcBef>
              <a:spcAft>
                <a:spcPts val="600"/>
              </a:spcAft>
              <a:buNone/>
            </a:pPr>
            <a:r>
              <a:rPr lang="en-US" altLang="en-US" sz="2000" dirty="0"/>
              <a:t>Extension is a Division of the</a:t>
            </a:r>
            <a:br>
              <a:rPr lang="en-US" altLang="en-US" sz="2000" dirty="0"/>
            </a:br>
            <a:r>
              <a:rPr lang="en-US" altLang="en-US" sz="2000" dirty="0"/>
              <a:t>Institute of Agriculture and Natural Resources at the University of Nebraska–Lincoln cooperating with the Counties and the United States Department of Agriculture.</a:t>
            </a:r>
          </a:p>
          <a:p>
            <a:pPr marL="0" indent="0">
              <a:spcBef>
                <a:spcPts val="0"/>
              </a:spcBef>
              <a:spcAft>
                <a:spcPts val="600"/>
              </a:spcAft>
              <a:buNone/>
            </a:pPr>
            <a:r>
              <a:rPr lang="en-US" altLang="en-US" sz="2000" dirty="0"/>
              <a:t>University of Nebraska–Lincoln Extension educational programs abide with the nondiscrimination policies of the University of Nebraska–Lincoln and the United States Department of Agriculture.</a:t>
            </a:r>
          </a:p>
          <a:p>
            <a:pPr marL="0" indent="0">
              <a:spcBef>
                <a:spcPts val="0"/>
              </a:spcBef>
              <a:spcAft>
                <a:spcPts val="600"/>
              </a:spcAft>
              <a:buNone/>
            </a:pPr>
            <a:endParaRPr lang="en-US" sz="1200" i="1" dirty="0"/>
          </a:p>
          <a:p>
            <a:pPr marL="0" indent="0">
              <a:spcBef>
                <a:spcPts val="0"/>
              </a:spcBef>
              <a:spcAft>
                <a:spcPts val="600"/>
              </a:spcAft>
              <a:buNone/>
            </a:pPr>
            <a:r>
              <a:rPr lang="en-US" sz="1200" i="1" dirty="0"/>
              <a:t>Reference to commercial products or trade names is made with the understanding that no discrimination is intended of those not mentioned and no endorsement by </a:t>
            </a:r>
            <a:r>
              <a:rPr lang="en-US" altLang="en-US" sz="1200" dirty="0"/>
              <a:t>University of Nebraska–Lincoln </a:t>
            </a:r>
            <a:r>
              <a:rPr lang="en-US" sz="1200" i="1" dirty="0"/>
              <a:t> Extension is implied for those mentioned.</a:t>
            </a:r>
            <a:endParaRPr lang="en-US" altLang="en-US" sz="1200" dirty="0"/>
          </a:p>
          <a:p>
            <a:pPr marL="0" indent="0">
              <a:spcBef>
                <a:spcPts val="0"/>
              </a:spcBef>
              <a:spcAft>
                <a:spcPts val="600"/>
              </a:spcAft>
              <a:buNone/>
            </a:pPr>
            <a:endParaRPr lang="en-US" altLang="en-US" sz="2000" dirty="0"/>
          </a:p>
        </p:txBody>
      </p:sp>
      <p:sp>
        <p:nvSpPr>
          <p:cNvPr id="4" name="TextBox 3"/>
          <p:cNvSpPr txBox="1"/>
          <p:nvPr/>
        </p:nvSpPr>
        <p:spPr>
          <a:xfrm>
            <a:off x="3724072" y="629268"/>
            <a:ext cx="4939868" cy="128616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400" b="1" dirty="0">
                <a:latin typeface="+mj-lt"/>
                <a:ea typeface="+mj-ea"/>
                <a:cs typeface="+mj-cs"/>
              </a:rPr>
              <a:t>Questions?</a:t>
            </a:r>
          </a:p>
        </p:txBody>
      </p:sp>
      <p:pic>
        <p:nvPicPr>
          <p:cNvPr id="14" name="Picture 13">
            <a:extLst>
              <a:ext uri="{FF2B5EF4-FFF2-40B4-BE49-F238E27FC236}">
                <a16:creationId xmlns:a16="http://schemas.microsoft.com/office/drawing/2014/main" id="{3FE2DB84-9CAF-4727-ABC0-FD3A79A8756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038357" y="5956901"/>
            <a:ext cx="1105643" cy="901099"/>
          </a:xfrm>
          <a:prstGeom prst="rect">
            <a:avLst/>
          </a:prstGeom>
        </p:spPr>
      </p:pic>
    </p:spTree>
    <p:extLst>
      <p:ext uri="{BB962C8B-B14F-4D97-AF65-F5344CB8AC3E}">
        <p14:creationId xmlns:p14="http://schemas.microsoft.com/office/powerpoint/2010/main" val="1133574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226776" y="291472"/>
            <a:ext cx="3204048" cy="1754326"/>
          </a:xfrm>
          <a:prstGeom prst="rect">
            <a:avLst/>
          </a:prstGeom>
        </p:spPr>
        <p:txBody>
          <a:bodyPr wrap="square">
            <a:spAutoFit/>
          </a:bodyPr>
          <a:lstStyle/>
          <a:p>
            <a:r>
              <a:rPr lang="en-US" sz="4000" b="1" dirty="0">
                <a:solidFill>
                  <a:schemeClr val="bg1"/>
                </a:solidFill>
              </a:rPr>
              <a:t>Net Weight or Contents Statement</a:t>
            </a:r>
          </a:p>
        </p:txBody>
      </p:sp>
      <p:pic>
        <p:nvPicPr>
          <p:cNvPr id="4" name="Picture 3"/>
          <p:cNvPicPr>
            <a:picLocks noChangeAspect="1"/>
          </p:cNvPicPr>
          <p:nvPr/>
        </p:nvPicPr>
        <p:blipFill>
          <a:blip r:embed="rId3"/>
          <a:stretch>
            <a:fillRect/>
          </a:stretch>
        </p:blipFill>
        <p:spPr>
          <a:xfrm>
            <a:off x="8038357" y="5956901"/>
            <a:ext cx="1105643" cy="901099"/>
          </a:xfrm>
          <a:prstGeom prst="rect">
            <a:avLst/>
          </a:prstGeom>
        </p:spPr>
      </p:pic>
      <p:sp>
        <p:nvSpPr>
          <p:cNvPr id="2" name="TextBox 1">
            <a:extLst>
              <a:ext uri="{FF2B5EF4-FFF2-40B4-BE49-F238E27FC236}">
                <a16:creationId xmlns:a16="http://schemas.microsoft.com/office/drawing/2014/main" id="{4B3BB0A1-14DD-40A5-B720-F60348A9C4F9}"/>
              </a:ext>
            </a:extLst>
          </p:cNvPr>
          <p:cNvSpPr txBox="1"/>
          <p:nvPr/>
        </p:nvSpPr>
        <p:spPr>
          <a:xfrm>
            <a:off x="352900" y="2540581"/>
            <a:ext cx="3304700" cy="3416320"/>
          </a:xfrm>
          <a:prstGeom prst="rect">
            <a:avLst/>
          </a:prstGeom>
          <a:noFill/>
        </p:spPr>
        <p:txBody>
          <a:bodyPr wrap="square" rtlCol="0">
            <a:spAutoFit/>
          </a:bodyPr>
          <a:lstStyle/>
          <a:p>
            <a:pPr>
              <a:spcBef>
                <a:spcPts val="600"/>
              </a:spcBef>
              <a:spcAft>
                <a:spcPts val="600"/>
              </a:spcAft>
            </a:pPr>
            <a:r>
              <a:rPr lang="en-US" sz="2800" dirty="0">
                <a:solidFill>
                  <a:schemeClr val="bg1"/>
                </a:solidFill>
              </a:rPr>
              <a:t>The edible product is listed:</a:t>
            </a:r>
          </a:p>
          <a:p>
            <a:pPr marL="285750" indent="-285750">
              <a:spcBef>
                <a:spcPts val="600"/>
              </a:spcBef>
              <a:spcAft>
                <a:spcPts val="600"/>
              </a:spcAft>
              <a:buFont typeface="Arial" panose="020B0604020202020204" pitchFamily="34" charset="0"/>
              <a:buChar char="•"/>
            </a:pPr>
            <a:r>
              <a:rPr lang="en-US" sz="2800" dirty="0">
                <a:solidFill>
                  <a:schemeClr val="bg1"/>
                </a:solidFill>
              </a:rPr>
              <a:t>By weight, volume or numerical count</a:t>
            </a:r>
          </a:p>
          <a:p>
            <a:pPr marL="285750" indent="-285750">
              <a:spcBef>
                <a:spcPts val="600"/>
              </a:spcBef>
              <a:spcAft>
                <a:spcPts val="600"/>
              </a:spcAft>
              <a:buFont typeface="Arial" panose="020B0604020202020204" pitchFamily="34" charset="0"/>
              <a:buChar char="•"/>
            </a:pPr>
            <a:r>
              <a:rPr lang="en-US" sz="2800" dirty="0">
                <a:solidFill>
                  <a:schemeClr val="bg1"/>
                </a:solidFill>
              </a:rPr>
              <a:t>In English and metric units</a:t>
            </a:r>
          </a:p>
        </p:txBody>
      </p:sp>
      <p:grpSp>
        <p:nvGrpSpPr>
          <p:cNvPr id="5" name="Group 4">
            <a:extLst>
              <a:ext uri="{FF2B5EF4-FFF2-40B4-BE49-F238E27FC236}">
                <a16:creationId xmlns:a16="http://schemas.microsoft.com/office/drawing/2014/main" id="{F73F0D32-3F44-42E5-AA9F-D2C6732F1D2F}"/>
              </a:ext>
            </a:extLst>
          </p:cNvPr>
          <p:cNvGrpSpPr/>
          <p:nvPr/>
        </p:nvGrpSpPr>
        <p:grpSpPr>
          <a:xfrm>
            <a:off x="3884376" y="431048"/>
            <a:ext cx="4833257" cy="6002683"/>
            <a:chOff x="3884376" y="431048"/>
            <a:chExt cx="4833257" cy="6002683"/>
          </a:xfrm>
        </p:grpSpPr>
        <p:pic>
          <p:nvPicPr>
            <p:cNvPr id="8" name="Picture 7" descr="A picture containing sitting, table, indoor, next&#10;&#10;Description generated with high confidence">
              <a:extLst>
                <a:ext uri="{FF2B5EF4-FFF2-40B4-BE49-F238E27FC236}">
                  <a16:creationId xmlns:a16="http://schemas.microsoft.com/office/drawing/2014/main" id="{5863BDBA-0523-4F2A-8C1E-8E2CD22AC599}"/>
                </a:ext>
              </a:extLst>
            </p:cNvPr>
            <p:cNvPicPr>
              <a:picLocks noChangeAspect="1"/>
            </p:cNvPicPr>
            <p:nvPr/>
          </p:nvPicPr>
          <p:blipFill rotWithShape="1">
            <a:blip r:embed="rId4">
              <a:extLst>
                <a:ext uri="{28A0092B-C50C-407E-A947-70E740481C1C}">
                  <a14:useLocalDpi xmlns:a14="http://schemas.microsoft.com/office/drawing/2010/main" val="0"/>
                </a:ext>
              </a:extLst>
            </a:blip>
            <a:srcRect l="41968" t="8677" r="5175" b="12169"/>
            <a:stretch/>
          </p:blipFill>
          <p:spPr>
            <a:xfrm>
              <a:off x="3884376" y="431048"/>
              <a:ext cx="4833257" cy="5428343"/>
            </a:xfrm>
            <a:prstGeom prst="rect">
              <a:avLst/>
            </a:prstGeom>
          </p:spPr>
        </p:pic>
        <p:sp>
          <p:nvSpPr>
            <p:cNvPr id="3" name="Arrow: Right 2">
              <a:extLst>
                <a:ext uri="{FF2B5EF4-FFF2-40B4-BE49-F238E27FC236}">
                  <a16:creationId xmlns:a16="http://schemas.microsoft.com/office/drawing/2014/main" id="{B4815004-2043-4B1B-96F4-BFA20EF9A2AC}"/>
                </a:ext>
              </a:extLst>
            </p:cNvPr>
            <p:cNvSpPr/>
            <p:nvPr/>
          </p:nvSpPr>
          <p:spPr>
            <a:xfrm rot="18291724">
              <a:off x="4972655" y="4852972"/>
              <a:ext cx="2051031" cy="111048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81C27F5C-1050-4B5E-AB0B-02099296CB61}"/>
              </a:ext>
            </a:extLst>
          </p:cNvPr>
          <p:cNvSpPr txBox="1"/>
          <p:nvPr/>
        </p:nvSpPr>
        <p:spPr>
          <a:xfrm>
            <a:off x="3661724" y="6616798"/>
            <a:ext cx="2585964"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527455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004"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19772" y="2220753"/>
            <a:ext cx="3204048" cy="1311128"/>
          </a:xfrm>
          <a:prstGeom prst="rect">
            <a:avLst/>
          </a:prstGeom>
        </p:spPr>
        <p:txBody>
          <a:bodyPr wrap="square">
            <a:spAutoFit/>
          </a:bodyPr>
          <a:lstStyle/>
          <a:p>
            <a:r>
              <a:rPr lang="en-US" b="1" dirty="0">
                <a:solidFill>
                  <a:schemeClr val="bg1"/>
                </a:solidFill>
              </a:rPr>
              <a:t>Find the Net Weight </a:t>
            </a:r>
          </a:p>
        </p:txBody>
      </p:sp>
      <p:pic>
        <p:nvPicPr>
          <p:cNvPr id="4" name="Picture 3"/>
          <p:cNvPicPr>
            <a:picLocks noChangeAspect="1"/>
          </p:cNvPicPr>
          <p:nvPr/>
        </p:nvPicPr>
        <p:blipFill>
          <a:blip r:embed="rId3"/>
          <a:stretch>
            <a:fillRect/>
          </a:stretch>
        </p:blipFill>
        <p:spPr>
          <a:xfrm>
            <a:off x="8038357" y="5956901"/>
            <a:ext cx="1105643" cy="901099"/>
          </a:xfrm>
          <a:prstGeom prst="rect">
            <a:avLst/>
          </a:prstGeom>
        </p:spPr>
      </p:pic>
      <p:pic>
        <p:nvPicPr>
          <p:cNvPr id="10" name="Picture 9" descr="A close up of food&#10;&#10;Description generated with high confidence">
            <a:extLst>
              <a:ext uri="{FF2B5EF4-FFF2-40B4-BE49-F238E27FC236}">
                <a16:creationId xmlns:a16="http://schemas.microsoft.com/office/drawing/2014/main" id="{41EE3D1F-CAFC-4458-82BD-2EFC87311F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0596" y="553006"/>
            <a:ext cx="5483849" cy="5751987"/>
          </a:xfrm>
          <a:prstGeom prst="rect">
            <a:avLst/>
          </a:prstGeom>
        </p:spPr>
      </p:pic>
      <p:sp>
        <p:nvSpPr>
          <p:cNvPr id="8" name="TextBox 7">
            <a:extLst>
              <a:ext uri="{FF2B5EF4-FFF2-40B4-BE49-F238E27FC236}">
                <a16:creationId xmlns:a16="http://schemas.microsoft.com/office/drawing/2014/main" id="{707376A5-102F-405C-9D3E-D5818C8CC82F}"/>
              </a:ext>
            </a:extLst>
          </p:cNvPr>
          <p:cNvSpPr txBox="1"/>
          <p:nvPr/>
        </p:nvSpPr>
        <p:spPr>
          <a:xfrm>
            <a:off x="3661724" y="6616798"/>
            <a:ext cx="2585964"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1138393921"/>
      </p:ext>
    </p:extLst>
  </p:cSld>
  <p:clrMapOvr>
    <a:masterClrMapping/>
  </p:clrMapOvr>
</p:sld>
</file>

<file path=ppt/theme/theme1.xml><?xml version="1.0" encoding="utf-8"?>
<a:theme xmlns:a="http://schemas.openxmlformats.org/drawingml/2006/main" name="Office Theme">
  <a:themeElements>
    <a:clrScheme name="UNL Colors">
      <a:dk1>
        <a:srgbClr val="000000"/>
      </a:dk1>
      <a:lt1>
        <a:sysClr val="window" lastClr="FFFFFF"/>
      </a:lt1>
      <a:dk2>
        <a:srgbClr val="5F5F5F"/>
      </a:dk2>
      <a:lt2>
        <a:srgbClr val="C00000"/>
      </a:lt2>
      <a:accent1>
        <a:srgbClr val="D00000"/>
      </a:accent1>
      <a:accent2>
        <a:srgbClr val="D00000"/>
      </a:accent2>
      <a:accent3>
        <a:srgbClr val="595959"/>
      </a:accent3>
      <a:accent4>
        <a:srgbClr val="7F7F7F"/>
      </a:accent4>
      <a:accent5>
        <a:srgbClr val="C2BC80"/>
      </a:accent5>
      <a:accent6>
        <a:srgbClr val="94A088"/>
      </a:accent6>
      <a:hlink>
        <a:srgbClr val="2998E3"/>
      </a:hlink>
      <a:folHlink>
        <a:srgbClr val="8C8C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TotalTime>
  <Words>5165</Words>
  <Application>Microsoft Office PowerPoint</Application>
  <PresentationFormat>On-screen Show (4:3)</PresentationFormat>
  <Paragraphs>640</Paragraphs>
  <Slides>70</Slides>
  <Notes>69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70</vt:i4>
      </vt:variant>
    </vt:vector>
  </HeadingPairs>
  <TitlesOfParts>
    <vt:vector size="74" baseType="lpstr">
      <vt:lpstr>Arial</vt:lpstr>
      <vt:lpstr>Arial Black</vt:lpstr>
      <vt:lpstr>Calibri</vt:lpstr>
      <vt:lpstr>Office Theme</vt:lpstr>
      <vt:lpstr>What’s on a Food Label?</vt:lpstr>
      <vt:lpstr>PowerPoint Presentation</vt:lpstr>
      <vt:lpstr>PowerPoint Presentation</vt:lpstr>
      <vt:lpstr>Required Information on All Food Labels</vt:lpstr>
      <vt:lpstr>Statement of Identity</vt:lpstr>
      <vt:lpstr>What is the statement of identity for these products?</vt:lpstr>
      <vt:lpstr>What is the statement of identity for these products?</vt:lpstr>
      <vt:lpstr>Net Weight or Contents Statement</vt:lpstr>
      <vt:lpstr>Find the Net Weight </vt:lpstr>
      <vt:lpstr>Find the Net Weight </vt:lpstr>
      <vt:lpstr>Ingredient Statement</vt:lpstr>
      <vt:lpstr>Which of these ingredient statements lists sugar as its largest ingredient by weight?   </vt:lpstr>
      <vt:lpstr>Which of these ingredient statements lists sugar as its largest ingredient by weight?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Facts about the Nutrition Facts Label</vt:lpstr>
      <vt:lpstr>PowerPoint Presentation</vt:lpstr>
      <vt:lpstr>PowerPoint Presentation</vt:lpstr>
      <vt:lpstr>WHY the changes?</vt:lpstr>
      <vt:lpstr>PowerPoint Presentation</vt:lpstr>
      <vt:lpstr>PowerPoint Presentation</vt:lpstr>
      <vt:lpstr>Sorting out “Nutrient Content Claims, “Health Claims” and Other Claims on Food Labels</vt:lpstr>
      <vt:lpstr>Nutrient Content Claims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Food Date Labels – What Do They Mean? </vt:lpstr>
      <vt:lpstr>PowerPoint Presentation</vt:lpstr>
      <vt:lpstr>PowerPoint Presentation</vt:lpstr>
      <vt:lpstr>PowerPoint Presentation</vt:lpstr>
      <vt:lpstr>PowerPoint Presentation</vt:lpstr>
      <vt:lpstr>Proper Storage</vt:lpstr>
      <vt:lpstr>Storing Commercial Canned Foods (in a Cool Dry Place, Below 850F)</vt:lpstr>
      <vt:lpstr>Storing of Commercial Canned Foods (in a Cool Dry Place, Below 850F)</vt:lpstr>
      <vt:lpstr>Canned Food Safety: Dented Cans  </vt:lpstr>
      <vt:lpstr>Canned Food Safety: Rusted Cans</vt:lpstr>
      <vt:lpstr>Don’t Use Bulging or  Leaking Cans! </vt:lpstr>
      <vt:lpstr>Storing Frozen Foods </vt:lpstr>
      <vt:lpstr>Storing Raw Eggs in the Shell</vt:lpstr>
      <vt:lpstr>PowerPoint Presentation</vt:lpstr>
      <vt:lpstr>PowerPoint Presentation</vt:lpstr>
      <vt:lpstr>General reference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on a Food Label?</dc:title>
  <dc:creator>Alice Henneman</dc:creator>
  <cp:lastModifiedBy>Alice Henneman</cp:lastModifiedBy>
  <cp:revision>109</cp:revision>
  <cp:lastPrinted>2019-04-23T18:18:13Z</cp:lastPrinted>
  <dcterms:created xsi:type="dcterms:W3CDTF">2019-04-23T18:14:41Z</dcterms:created>
  <dcterms:modified xsi:type="dcterms:W3CDTF">2019-08-22T19:33:56Z</dcterms:modified>
</cp:coreProperties>
</file>