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5"/>
  </p:notesMasterIdLst>
  <p:sldIdLst>
    <p:sldId id="304" r:id="rId2"/>
    <p:sldId id="404" r:id="rId3"/>
    <p:sldId id="556" r:id="rId4"/>
    <p:sldId id="402" r:id="rId5"/>
    <p:sldId id="543" r:id="rId6"/>
    <p:sldId id="390" r:id="rId7"/>
    <p:sldId id="544" r:id="rId8"/>
    <p:sldId id="545" r:id="rId9"/>
    <p:sldId id="531" r:id="rId10"/>
    <p:sldId id="532" r:id="rId11"/>
    <p:sldId id="533" r:id="rId12"/>
    <p:sldId id="534" r:id="rId13"/>
    <p:sldId id="535" r:id="rId14"/>
    <p:sldId id="536" r:id="rId15"/>
    <p:sldId id="537" r:id="rId16"/>
    <p:sldId id="542" r:id="rId17"/>
    <p:sldId id="538" r:id="rId18"/>
    <p:sldId id="539" r:id="rId19"/>
    <p:sldId id="540" r:id="rId20"/>
    <p:sldId id="541" r:id="rId21"/>
    <p:sldId id="546" r:id="rId22"/>
    <p:sldId id="548" r:id="rId23"/>
    <p:sldId id="547" r:id="rId24"/>
    <p:sldId id="407" r:id="rId25"/>
    <p:sldId id="508" r:id="rId26"/>
    <p:sldId id="408" r:id="rId27"/>
    <p:sldId id="549" r:id="rId28"/>
    <p:sldId id="550" r:id="rId29"/>
    <p:sldId id="416" r:id="rId30"/>
    <p:sldId id="438" r:id="rId31"/>
    <p:sldId id="409" r:id="rId32"/>
    <p:sldId id="417" r:id="rId33"/>
    <p:sldId id="418" r:id="rId34"/>
    <p:sldId id="380" r:id="rId35"/>
    <p:sldId id="443" r:id="rId36"/>
    <p:sldId id="446" r:id="rId37"/>
    <p:sldId id="419" r:id="rId38"/>
    <p:sldId id="410" r:id="rId39"/>
    <p:sldId id="383" r:id="rId40"/>
    <p:sldId id="411" r:id="rId41"/>
    <p:sldId id="447" r:id="rId42"/>
    <p:sldId id="420" r:id="rId43"/>
    <p:sldId id="439" r:id="rId44"/>
    <p:sldId id="551" r:id="rId45"/>
    <p:sldId id="423" r:id="rId46"/>
    <p:sldId id="467" r:id="rId47"/>
    <p:sldId id="382" r:id="rId48"/>
    <p:sldId id="369" r:id="rId49"/>
    <p:sldId id="424" r:id="rId50"/>
    <p:sldId id="441" r:id="rId51"/>
    <p:sldId id="386" r:id="rId52"/>
    <p:sldId id="412" r:id="rId53"/>
    <p:sldId id="422" r:id="rId54"/>
    <p:sldId id="427" r:id="rId55"/>
    <p:sldId id="366" r:id="rId56"/>
    <p:sldId id="468" r:id="rId57"/>
    <p:sldId id="469" r:id="rId58"/>
    <p:sldId id="387" r:id="rId59"/>
    <p:sldId id="413" r:id="rId60"/>
    <p:sldId id="428" r:id="rId61"/>
    <p:sldId id="368" r:id="rId62"/>
    <p:sldId id="435" r:id="rId63"/>
    <p:sldId id="436" r:id="rId64"/>
    <p:sldId id="448" r:id="rId65"/>
    <p:sldId id="384" r:id="rId66"/>
    <p:sldId id="450" r:id="rId67"/>
    <p:sldId id="452" r:id="rId68"/>
    <p:sldId id="442" r:id="rId69"/>
    <p:sldId id="449" r:id="rId70"/>
    <p:sldId id="451" r:id="rId71"/>
    <p:sldId id="560" r:id="rId72"/>
    <p:sldId id="365" r:id="rId73"/>
    <p:sldId id="453" r:id="rId74"/>
    <p:sldId id="377" r:id="rId75"/>
    <p:sldId id="367" r:id="rId76"/>
    <p:sldId id="376" r:id="rId77"/>
    <p:sldId id="371" r:id="rId78"/>
    <p:sldId id="372" r:id="rId79"/>
    <p:sldId id="373" r:id="rId80"/>
    <p:sldId id="364" r:id="rId81"/>
    <p:sldId id="454" r:id="rId82"/>
    <p:sldId id="375" r:id="rId83"/>
    <p:sldId id="555" r:id="rId84"/>
    <p:sldId id="370" r:id="rId85"/>
    <p:sldId id="515" r:id="rId86"/>
    <p:sldId id="465" r:id="rId87"/>
    <p:sldId id="486" r:id="rId88"/>
    <p:sldId id="487" r:id="rId89"/>
    <p:sldId id="484" r:id="rId90"/>
    <p:sldId id="527" r:id="rId91"/>
    <p:sldId id="485" r:id="rId92"/>
    <p:sldId id="499" r:id="rId93"/>
    <p:sldId id="500" r:id="rId94"/>
    <p:sldId id="462" r:id="rId95"/>
    <p:sldId id="496" r:id="rId96"/>
    <p:sldId id="517" r:id="rId97"/>
    <p:sldId id="558" r:id="rId98"/>
    <p:sldId id="519" r:id="rId99"/>
    <p:sldId id="520" r:id="rId100"/>
    <p:sldId id="488" r:id="rId101"/>
    <p:sldId id="528" r:id="rId102"/>
    <p:sldId id="516" r:id="rId103"/>
    <p:sldId id="522" r:id="rId104"/>
    <p:sldId id="524" r:id="rId105"/>
    <p:sldId id="494" r:id="rId106"/>
    <p:sldId id="529" r:id="rId107"/>
    <p:sldId id="554" r:id="rId108"/>
    <p:sldId id="463" r:id="rId109"/>
    <p:sldId id="497" r:id="rId110"/>
    <p:sldId id="493" r:id="rId111"/>
    <p:sldId id="507" r:id="rId112"/>
    <p:sldId id="559" r:id="rId113"/>
    <p:sldId id="526" r:id="rId114"/>
    <p:sldId id="432" r:id="rId115"/>
    <p:sldId id="552" r:id="rId116"/>
    <p:sldId id="553" r:id="rId117"/>
    <p:sldId id="490" r:id="rId118"/>
    <p:sldId id="503" r:id="rId119"/>
    <p:sldId id="557" r:id="rId120"/>
    <p:sldId id="509" r:id="rId121"/>
    <p:sldId id="510" r:id="rId122"/>
    <p:sldId id="530" r:id="rId123"/>
    <p:sldId id="362" r:id="rId1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ce Henneman" initials="AH" lastIdx="3" clrIdx="0">
    <p:extLst>
      <p:ext uri="{19B8F6BF-5375-455C-9EA6-DF929625EA0E}">
        <p15:presenceInfo xmlns:p15="http://schemas.microsoft.com/office/powerpoint/2012/main" userId="68b929950ce4596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0000"/>
    <a:srgbClr val="CF0A2C"/>
    <a:srgbClr val="E6E6E6"/>
    <a:srgbClr val="FFFFFF"/>
    <a:srgbClr val="FE833E"/>
    <a:srgbClr val="E6E1DC"/>
    <a:srgbClr val="F6506C"/>
    <a:srgbClr val="BFD62F"/>
    <a:srgbClr val="5C9B2D"/>
    <a:srgbClr val="5B9A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4" autoAdjust="0"/>
    <p:restoredTop sz="90398" autoAdjust="0"/>
  </p:normalViewPr>
  <p:slideViewPr>
    <p:cSldViewPr snapToGrid="0">
      <p:cViewPr varScale="1">
        <p:scale>
          <a:sx n="87" d="100"/>
          <a:sy n="87" d="100"/>
        </p:scale>
        <p:origin x="120" y="372"/>
      </p:cViewPr>
      <p:guideLst/>
    </p:cSldViewPr>
  </p:slideViewPr>
  <p:outlineViewPr>
    <p:cViewPr>
      <p:scale>
        <a:sx n="33" d="100"/>
        <a:sy n="33" d="100"/>
      </p:scale>
      <p:origin x="0" y="-42"/>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4" d="100"/>
          <a:sy n="84" d="100"/>
        </p:scale>
        <p:origin x="297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ata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ata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ata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ata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ata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ata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ata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ata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ata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ata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ata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DFFF80-480D-4E8A-910D-E6266799DFAA}"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n-US"/>
        </a:p>
      </dgm:t>
    </dgm:pt>
    <dgm:pt modelId="{ACC364CF-A47A-4516-BAE7-35E4E69364C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Grains </a:t>
          </a:r>
        </a:p>
      </dgm:t>
    </dgm:pt>
    <dgm:pt modelId="{51255379-A22D-49D4-870B-3D79B299A7AD}" type="par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A77972DF-1DDF-4727-9E5C-007699816884}" type="sib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940C50EF-0AEE-4378-A7EC-0A2F9AE9902F}">
      <dgm:prSet phldrT="[Text]" phldr="1"/>
      <dgm:spPr/>
      <dgm:t>
        <a:bodyPr/>
        <a:lstStyle/>
        <a:p>
          <a:endParaRPr lang="en-US">
            <a:latin typeface="Arial" panose="020B0604020202020204" pitchFamily="34" charset="0"/>
            <a:cs typeface="Arial" panose="020B0604020202020204" pitchFamily="34" charset="0"/>
          </a:endParaRPr>
        </a:p>
      </dgm:t>
    </dgm:pt>
    <dgm:pt modelId="{B462F360-4CA0-49D3-9674-17FEE171F3CA}" type="par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06D15971-FCE3-44F8-A894-52B264C44CC0}" type="sib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E17552EC-10E8-4CDA-87E8-CD38E0D10C7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Fruits</a:t>
          </a:r>
        </a:p>
      </dgm:t>
    </dgm:pt>
    <dgm:pt modelId="{BE7175D4-9615-40DB-9641-8E300EAE33E6}" type="par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46F6AC61-E964-4736-B0AF-F226B15CAB07}" type="sib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8135EC2D-6897-4148-A3F1-A49071952FE3}">
      <dgm:prSet phldrT="[Text]" phldr="1"/>
      <dgm:spPr/>
      <dgm:t>
        <a:bodyPr/>
        <a:lstStyle/>
        <a:p>
          <a:endParaRPr lang="en-US">
            <a:latin typeface="Arial" panose="020B0604020202020204" pitchFamily="34" charset="0"/>
            <a:cs typeface="Arial" panose="020B0604020202020204" pitchFamily="34" charset="0"/>
          </a:endParaRPr>
        </a:p>
      </dgm:t>
    </dgm:pt>
    <dgm:pt modelId="{598037E9-4F6F-460B-8418-8F90C5DAC20B}" type="par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9D1BA6B9-9191-4D2C-AB61-B4C30C47CCC1}" type="sib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8DCFB40E-9AD1-4A33-B516-A5063774C8B9}">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Protein Foods</a:t>
          </a:r>
        </a:p>
      </dgm:t>
    </dgm:pt>
    <dgm:pt modelId="{7A7CA588-9B55-490B-B049-D700AF4C167D}" type="parTrans" cxnId="{3E35C763-3836-4B58-A0CB-175F760A4859}">
      <dgm:prSet/>
      <dgm:spPr/>
      <dgm:t>
        <a:bodyPr/>
        <a:lstStyle/>
        <a:p>
          <a:endParaRPr lang="en-US">
            <a:latin typeface="Arial" panose="020B0604020202020204" pitchFamily="34" charset="0"/>
            <a:cs typeface="Arial" panose="020B0604020202020204" pitchFamily="34" charset="0"/>
          </a:endParaRPr>
        </a:p>
      </dgm:t>
    </dgm:pt>
    <dgm:pt modelId="{DAC4E564-CE02-4390-BAD9-A0D52828D4B6}" type="sibTrans" cxnId="{3E35C763-3836-4B58-A0CB-175F760A4859}">
      <dgm:prSet/>
      <dgm:spPr/>
      <dgm:t>
        <a:bodyPr/>
        <a:lstStyle/>
        <a:p>
          <a:endParaRPr lang="en-US">
            <a:latin typeface="Arial" panose="020B0604020202020204" pitchFamily="34" charset="0"/>
            <a:cs typeface="Arial" panose="020B0604020202020204" pitchFamily="34" charset="0"/>
          </a:endParaRPr>
        </a:p>
      </dgm:t>
    </dgm:pt>
    <dgm:pt modelId="{E77175AB-D55F-44E5-910A-A4B61F294AC6}">
      <dgm:prSet phldrT="[Text]" phldr="1"/>
      <dgm:spPr/>
      <dgm:t>
        <a:bodyPr/>
        <a:lstStyle/>
        <a:p>
          <a:endParaRPr lang="en-US">
            <a:latin typeface="Arial" panose="020B0604020202020204" pitchFamily="34" charset="0"/>
            <a:cs typeface="Arial" panose="020B0604020202020204" pitchFamily="34" charset="0"/>
          </a:endParaRPr>
        </a:p>
      </dgm:t>
    </dgm:pt>
    <dgm:pt modelId="{A8C3431D-A219-411A-AF6B-286FA0C40E03}" type="parTrans" cxnId="{72EE267A-6BDD-479C-A896-E9A396FAD7AB}">
      <dgm:prSet/>
      <dgm:spPr/>
      <dgm:t>
        <a:bodyPr/>
        <a:lstStyle/>
        <a:p>
          <a:endParaRPr lang="en-US">
            <a:latin typeface="Arial" panose="020B0604020202020204" pitchFamily="34" charset="0"/>
            <a:cs typeface="Arial" panose="020B0604020202020204" pitchFamily="34" charset="0"/>
          </a:endParaRPr>
        </a:p>
      </dgm:t>
    </dgm:pt>
    <dgm:pt modelId="{6B2AAC80-C759-4124-8BB4-8DC8C1A4B9AE}" type="sibTrans" cxnId="{72EE267A-6BDD-479C-A896-E9A396FAD7AB}">
      <dgm:prSet/>
      <dgm:spPr/>
      <dgm:t>
        <a:bodyPr/>
        <a:lstStyle/>
        <a:p>
          <a:endParaRPr lang="en-US">
            <a:latin typeface="Arial" panose="020B0604020202020204" pitchFamily="34" charset="0"/>
            <a:cs typeface="Arial" panose="020B0604020202020204" pitchFamily="34" charset="0"/>
          </a:endParaRPr>
        </a:p>
      </dgm:t>
    </dgm:pt>
    <dgm:pt modelId="{E486F572-46D5-4B00-ADE1-E3D7E4931BC1}" type="pres">
      <dgm:prSet presAssocID="{E6DFFF80-480D-4E8A-910D-E6266799DFAA}" presName="Name0" presStyleCnt="0">
        <dgm:presLayoutVars>
          <dgm:dir/>
        </dgm:presLayoutVars>
      </dgm:prSet>
      <dgm:spPr/>
    </dgm:pt>
    <dgm:pt modelId="{035670A9-8454-4217-9607-24CE287666C5}" type="pres">
      <dgm:prSet presAssocID="{ACC364CF-A47A-4516-BAE7-35E4E69364C6}" presName="composite" presStyleCnt="0"/>
      <dgm:spPr/>
    </dgm:pt>
    <dgm:pt modelId="{ADD90702-FC0D-4D0C-9F4F-BF8C1EDF7302}" type="pres">
      <dgm:prSet presAssocID="{ACC364CF-A47A-4516-BAE7-35E4E69364C6}" presName="Accent" presStyleLbl="alignAcc1" presStyleIdx="0" presStyleCnt="3"/>
      <dgm:spPr>
        <a:ln>
          <a:solidFill>
            <a:srgbClr val="D00000"/>
          </a:solidFill>
        </a:ln>
      </dgm:spPr>
    </dgm:pt>
    <dgm:pt modelId="{7EFFB4C6-182F-47F8-9BAF-81DB6EAD843B}" type="pres">
      <dgm:prSet presAssocID="{ACC364CF-A47A-4516-BAE7-35E4E69364C6}" presName="Image" presStyleLbl="node1" presStyleIdx="0" presStyleCnt="3" custLinFactNeighborX="1750" custLinFactNeighborY="-497"/>
      <dgm:spPr>
        <a:blipFill>
          <a:blip xmlns:r="http://schemas.openxmlformats.org/officeDocument/2006/relationships" r:embed="rId1" cstate="print">
            <a:extLst>
              <a:ext uri="{28A0092B-C50C-407E-A947-70E740481C1C}">
                <a14:useLocalDpi xmlns:a14="http://schemas.microsoft.com/office/drawing/2010/main"/>
              </a:ext>
            </a:extLst>
          </a:blip>
          <a:srcRect/>
          <a:stretch>
            <a:fillRect l="-13000" r="-13000"/>
          </a:stretch>
        </a:blipFill>
      </dgm:spPr>
    </dgm:pt>
    <dgm:pt modelId="{70781746-0A48-43EE-AC96-57F77974FF0B}" type="pres">
      <dgm:prSet presAssocID="{ACC364CF-A47A-4516-BAE7-35E4E69364C6}" presName="Child" presStyleLbl="revTx" presStyleIdx="0" presStyleCnt="3">
        <dgm:presLayoutVars>
          <dgm:bulletEnabled val="1"/>
        </dgm:presLayoutVars>
      </dgm:prSet>
      <dgm:spPr/>
    </dgm:pt>
    <dgm:pt modelId="{E32425F5-A32B-4B04-80EB-9A1AD0C408F5}" type="pres">
      <dgm:prSet presAssocID="{ACC364CF-A47A-4516-BAE7-35E4E69364C6}" presName="Parent" presStyleLbl="alignNode1" presStyleIdx="0" presStyleCnt="3">
        <dgm:presLayoutVars>
          <dgm:bulletEnabled val="1"/>
        </dgm:presLayoutVars>
      </dgm:prSet>
      <dgm:spPr/>
    </dgm:pt>
    <dgm:pt modelId="{5C539D46-D76A-4F15-AB03-E2CF7CA39723}" type="pres">
      <dgm:prSet presAssocID="{A77972DF-1DDF-4727-9E5C-007699816884}" presName="sibTrans" presStyleCnt="0"/>
      <dgm:spPr/>
    </dgm:pt>
    <dgm:pt modelId="{8826705D-5E07-4FC1-9558-2CFD081AE3AC}" type="pres">
      <dgm:prSet presAssocID="{E17552EC-10E8-4CDA-87E8-CD38E0D10C76}" presName="composite" presStyleCnt="0"/>
      <dgm:spPr/>
    </dgm:pt>
    <dgm:pt modelId="{53083898-C593-4B9D-B1B5-FA250300F46A}" type="pres">
      <dgm:prSet presAssocID="{E17552EC-10E8-4CDA-87E8-CD38E0D10C76}" presName="Accent" presStyleLbl="alignAcc1" presStyleIdx="1" presStyleCnt="3" custLinFactNeighborX="80634"/>
      <dgm:spPr>
        <a:ln>
          <a:solidFill>
            <a:srgbClr val="D00000"/>
          </a:solidFill>
        </a:ln>
      </dgm:spPr>
    </dgm:pt>
    <dgm:pt modelId="{FD3D2D01-12F8-4342-BA0B-6827A43471D3}" type="pres">
      <dgm:prSet presAssocID="{E17552EC-10E8-4CDA-87E8-CD38E0D10C76}" presName="Image" presStyleLbl="node1" presStyleIdx="1" presStyleCnt="3" custLinFactNeighborX="-737" custLinFactNeighborY="-861"/>
      <dgm:spPr>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dgm:spPr>
    </dgm:pt>
    <dgm:pt modelId="{63567CD1-F055-4504-88B6-22B0F17A26F5}" type="pres">
      <dgm:prSet presAssocID="{E17552EC-10E8-4CDA-87E8-CD38E0D10C76}" presName="Child" presStyleLbl="revTx" presStyleIdx="1" presStyleCnt="3">
        <dgm:presLayoutVars>
          <dgm:bulletEnabled val="1"/>
        </dgm:presLayoutVars>
      </dgm:prSet>
      <dgm:spPr/>
    </dgm:pt>
    <dgm:pt modelId="{0007DABD-B2B8-4D26-8365-2D40E0BB1116}" type="pres">
      <dgm:prSet presAssocID="{E17552EC-10E8-4CDA-87E8-CD38E0D10C76}" presName="Parent" presStyleLbl="alignNode1" presStyleIdx="1" presStyleCnt="3" custLinFactNeighborX="1396">
        <dgm:presLayoutVars>
          <dgm:bulletEnabled val="1"/>
        </dgm:presLayoutVars>
      </dgm:prSet>
      <dgm:spPr/>
    </dgm:pt>
    <dgm:pt modelId="{ECB49F7C-65D0-47FB-ABF6-300B24FF7E03}" type="pres">
      <dgm:prSet presAssocID="{46F6AC61-E964-4736-B0AF-F226B15CAB07}" presName="sibTrans" presStyleCnt="0"/>
      <dgm:spPr/>
    </dgm:pt>
    <dgm:pt modelId="{2494020B-736C-4A42-B14F-6CDDC5643C84}" type="pres">
      <dgm:prSet presAssocID="{8DCFB40E-9AD1-4A33-B516-A5063774C8B9}" presName="composite" presStyleCnt="0"/>
      <dgm:spPr/>
    </dgm:pt>
    <dgm:pt modelId="{87B584C9-9509-41CB-B450-01A12863195B}" type="pres">
      <dgm:prSet presAssocID="{8DCFB40E-9AD1-4A33-B516-A5063774C8B9}" presName="Accent" presStyleLbl="alignAcc1" presStyleIdx="2" presStyleCnt="3" custLinFactNeighborX="40317"/>
      <dgm:spPr>
        <a:ln>
          <a:solidFill>
            <a:srgbClr val="CF0A2C"/>
          </a:solidFill>
        </a:ln>
      </dgm:spPr>
    </dgm:pt>
    <dgm:pt modelId="{325E4EC1-0C09-4F14-BC41-ED9C025353B2}" type="pres">
      <dgm:prSet presAssocID="{8DCFB40E-9AD1-4A33-B516-A5063774C8B9}" presName="Image" presStyleLbl="node1" presStyleIdx="2" presStyleCnt="3"/>
      <dgm:spPr>
        <a:blipFill>
          <a:blip xmlns:r="http://schemas.openxmlformats.org/officeDocument/2006/relationships" r:embed="rId3" cstate="print">
            <a:extLst>
              <a:ext uri="{28A0092B-C50C-407E-A947-70E740481C1C}">
                <a14:useLocalDpi xmlns:a14="http://schemas.microsoft.com/office/drawing/2010/main"/>
              </a:ext>
            </a:extLst>
          </a:blip>
          <a:srcRect/>
          <a:stretch>
            <a:fillRect l="-14000" r="-14000"/>
          </a:stretch>
        </a:blipFill>
      </dgm:spPr>
    </dgm:pt>
    <dgm:pt modelId="{987F5684-469B-469F-BE7F-4C0156BC6A12}" type="pres">
      <dgm:prSet presAssocID="{8DCFB40E-9AD1-4A33-B516-A5063774C8B9}" presName="Child" presStyleLbl="revTx" presStyleIdx="2" presStyleCnt="3">
        <dgm:presLayoutVars>
          <dgm:bulletEnabled val="1"/>
        </dgm:presLayoutVars>
      </dgm:prSet>
      <dgm:spPr/>
    </dgm:pt>
    <dgm:pt modelId="{058F99C1-BE79-4A17-BD61-3EF5BA0F5BBC}" type="pres">
      <dgm:prSet presAssocID="{8DCFB40E-9AD1-4A33-B516-A5063774C8B9}" presName="Parent" presStyleLbl="alignNode1" presStyleIdx="2" presStyleCnt="3">
        <dgm:presLayoutVars>
          <dgm:bulletEnabled val="1"/>
        </dgm:presLayoutVars>
      </dgm:prSet>
      <dgm:spPr/>
    </dgm:pt>
  </dgm:ptLst>
  <dgm:cxnLst>
    <dgm:cxn modelId="{E4B47D31-2F84-4A31-AEC4-84FB50CE1F0F}" type="presOf" srcId="{8DCFB40E-9AD1-4A33-B516-A5063774C8B9}" destId="{058F99C1-BE79-4A17-BD61-3EF5BA0F5BBC}" srcOrd="0" destOrd="0" presId="urn:microsoft.com/office/officeart/2008/layout/TitlePictureLineup"/>
    <dgm:cxn modelId="{2F193038-7B54-45D9-8D3C-8B5074C3B44B}" srcId="{ACC364CF-A47A-4516-BAE7-35E4E69364C6}" destId="{940C50EF-0AEE-4378-A7EC-0A2F9AE9902F}" srcOrd="0" destOrd="0" parTransId="{B462F360-4CA0-49D3-9674-17FEE171F3CA}" sibTransId="{06D15971-FCE3-44F8-A894-52B264C44CC0}"/>
    <dgm:cxn modelId="{880A8C42-FA13-4D74-AA60-3DD2F9A441F1}" type="presOf" srcId="{940C50EF-0AEE-4378-A7EC-0A2F9AE9902F}" destId="{70781746-0A48-43EE-AC96-57F77974FF0B}" srcOrd="0" destOrd="0" presId="urn:microsoft.com/office/officeart/2008/layout/TitlePictureLineup"/>
    <dgm:cxn modelId="{5CA56943-33BB-4DCB-B948-DA9342DEDD92}" type="presOf" srcId="{E77175AB-D55F-44E5-910A-A4B61F294AC6}" destId="{987F5684-469B-469F-BE7F-4C0156BC6A12}" srcOrd="0" destOrd="0" presId="urn:microsoft.com/office/officeart/2008/layout/TitlePictureLineup"/>
    <dgm:cxn modelId="{3E35C763-3836-4B58-A0CB-175F760A4859}" srcId="{E6DFFF80-480D-4E8A-910D-E6266799DFAA}" destId="{8DCFB40E-9AD1-4A33-B516-A5063774C8B9}" srcOrd="2" destOrd="0" parTransId="{7A7CA588-9B55-490B-B049-D700AF4C167D}" sibTransId="{DAC4E564-CE02-4390-BAD9-A0D52828D4B6}"/>
    <dgm:cxn modelId="{24A28E4D-23D8-45E1-8C54-376B9820A73B}" type="presOf" srcId="{ACC364CF-A47A-4516-BAE7-35E4E69364C6}" destId="{E32425F5-A32B-4B04-80EB-9A1AD0C408F5}" srcOrd="0" destOrd="0" presId="urn:microsoft.com/office/officeart/2008/layout/TitlePictureLineup"/>
    <dgm:cxn modelId="{72EE267A-6BDD-479C-A896-E9A396FAD7AB}" srcId="{8DCFB40E-9AD1-4A33-B516-A5063774C8B9}" destId="{E77175AB-D55F-44E5-910A-A4B61F294AC6}" srcOrd="0" destOrd="0" parTransId="{A8C3431D-A219-411A-AF6B-286FA0C40E03}" sibTransId="{6B2AAC80-C759-4124-8BB4-8DC8C1A4B9AE}"/>
    <dgm:cxn modelId="{58530F7B-9912-49F2-8123-BBA6ED6250A3}" srcId="{E6DFFF80-480D-4E8A-910D-E6266799DFAA}" destId="{E17552EC-10E8-4CDA-87E8-CD38E0D10C76}" srcOrd="1" destOrd="0" parTransId="{BE7175D4-9615-40DB-9641-8E300EAE33E6}" sibTransId="{46F6AC61-E964-4736-B0AF-F226B15CAB07}"/>
    <dgm:cxn modelId="{ADE1CE8F-ADDF-4E4A-827A-F725B23620D8}" type="presOf" srcId="{8135EC2D-6897-4148-A3F1-A49071952FE3}" destId="{63567CD1-F055-4504-88B6-22B0F17A26F5}" srcOrd="0" destOrd="0" presId="urn:microsoft.com/office/officeart/2008/layout/TitlePictureLineup"/>
    <dgm:cxn modelId="{9962A793-1867-4768-A599-A374EA8EA61D}" srcId="{E6DFFF80-480D-4E8A-910D-E6266799DFAA}" destId="{ACC364CF-A47A-4516-BAE7-35E4E69364C6}" srcOrd="0" destOrd="0" parTransId="{51255379-A22D-49D4-870B-3D79B299A7AD}" sibTransId="{A77972DF-1DDF-4727-9E5C-007699816884}"/>
    <dgm:cxn modelId="{767D98DB-0A01-4049-99FF-4E130437EE6E}" type="presOf" srcId="{E6DFFF80-480D-4E8A-910D-E6266799DFAA}" destId="{E486F572-46D5-4B00-ADE1-E3D7E4931BC1}" srcOrd="0" destOrd="0" presId="urn:microsoft.com/office/officeart/2008/layout/TitlePictureLineup"/>
    <dgm:cxn modelId="{B7F443ED-5233-43D0-A7CD-70D48DE24D9D}" type="presOf" srcId="{E17552EC-10E8-4CDA-87E8-CD38E0D10C76}" destId="{0007DABD-B2B8-4D26-8365-2D40E0BB1116}" srcOrd="0" destOrd="0" presId="urn:microsoft.com/office/officeart/2008/layout/TitlePictureLineup"/>
    <dgm:cxn modelId="{7C9A0BF3-3AA7-4701-B5FA-D7F3F9111AA3}" srcId="{E17552EC-10E8-4CDA-87E8-CD38E0D10C76}" destId="{8135EC2D-6897-4148-A3F1-A49071952FE3}" srcOrd="0" destOrd="0" parTransId="{598037E9-4F6F-460B-8418-8F90C5DAC20B}" sibTransId="{9D1BA6B9-9191-4D2C-AB61-B4C30C47CCC1}"/>
    <dgm:cxn modelId="{06D3F842-8261-4F65-9E20-25A6DC5A1F6B}" type="presParOf" srcId="{E486F572-46D5-4B00-ADE1-E3D7E4931BC1}" destId="{035670A9-8454-4217-9607-24CE287666C5}" srcOrd="0" destOrd="0" presId="urn:microsoft.com/office/officeart/2008/layout/TitlePictureLineup"/>
    <dgm:cxn modelId="{D550928E-48C8-4A5B-8EB1-8BC1204314CD}" type="presParOf" srcId="{035670A9-8454-4217-9607-24CE287666C5}" destId="{ADD90702-FC0D-4D0C-9F4F-BF8C1EDF7302}" srcOrd="0" destOrd="0" presId="urn:microsoft.com/office/officeart/2008/layout/TitlePictureLineup"/>
    <dgm:cxn modelId="{1F7EDA86-7E6A-4A11-B4DD-F8C94FDB9F8D}" type="presParOf" srcId="{035670A9-8454-4217-9607-24CE287666C5}" destId="{7EFFB4C6-182F-47F8-9BAF-81DB6EAD843B}" srcOrd="1" destOrd="0" presId="urn:microsoft.com/office/officeart/2008/layout/TitlePictureLineup"/>
    <dgm:cxn modelId="{47EC71DA-CBB6-4B91-8667-B1B7E1FE276B}" type="presParOf" srcId="{035670A9-8454-4217-9607-24CE287666C5}" destId="{70781746-0A48-43EE-AC96-57F77974FF0B}" srcOrd="2" destOrd="0" presId="urn:microsoft.com/office/officeart/2008/layout/TitlePictureLineup"/>
    <dgm:cxn modelId="{B5CA5E26-0A05-457B-94B2-F01A2CA267AB}" type="presParOf" srcId="{035670A9-8454-4217-9607-24CE287666C5}" destId="{E32425F5-A32B-4B04-80EB-9A1AD0C408F5}" srcOrd="3" destOrd="0" presId="urn:microsoft.com/office/officeart/2008/layout/TitlePictureLineup"/>
    <dgm:cxn modelId="{0E35FFF1-8C18-48C8-B817-792C71847729}" type="presParOf" srcId="{E486F572-46D5-4B00-ADE1-E3D7E4931BC1}" destId="{5C539D46-D76A-4F15-AB03-E2CF7CA39723}" srcOrd="1" destOrd="0" presId="urn:microsoft.com/office/officeart/2008/layout/TitlePictureLineup"/>
    <dgm:cxn modelId="{CB795184-0EFD-4B34-893B-68B5006196A0}" type="presParOf" srcId="{E486F572-46D5-4B00-ADE1-E3D7E4931BC1}" destId="{8826705D-5E07-4FC1-9558-2CFD081AE3AC}" srcOrd="2" destOrd="0" presId="urn:microsoft.com/office/officeart/2008/layout/TitlePictureLineup"/>
    <dgm:cxn modelId="{88686CF3-0F0F-4A53-B906-7A2F0BD96B61}" type="presParOf" srcId="{8826705D-5E07-4FC1-9558-2CFD081AE3AC}" destId="{53083898-C593-4B9D-B1B5-FA250300F46A}" srcOrd="0" destOrd="0" presId="urn:microsoft.com/office/officeart/2008/layout/TitlePictureLineup"/>
    <dgm:cxn modelId="{EAFFDF0A-962A-4551-A7D3-BA36F4DC364D}" type="presParOf" srcId="{8826705D-5E07-4FC1-9558-2CFD081AE3AC}" destId="{FD3D2D01-12F8-4342-BA0B-6827A43471D3}" srcOrd="1" destOrd="0" presId="urn:microsoft.com/office/officeart/2008/layout/TitlePictureLineup"/>
    <dgm:cxn modelId="{CF6F3497-2002-4E94-A9A8-2FC94EA947B6}" type="presParOf" srcId="{8826705D-5E07-4FC1-9558-2CFD081AE3AC}" destId="{63567CD1-F055-4504-88B6-22B0F17A26F5}" srcOrd="2" destOrd="0" presId="urn:microsoft.com/office/officeart/2008/layout/TitlePictureLineup"/>
    <dgm:cxn modelId="{EDC60D30-255B-4E53-BF5F-E49E24CCED06}" type="presParOf" srcId="{8826705D-5E07-4FC1-9558-2CFD081AE3AC}" destId="{0007DABD-B2B8-4D26-8365-2D40E0BB1116}" srcOrd="3" destOrd="0" presId="urn:microsoft.com/office/officeart/2008/layout/TitlePictureLineup"/>
    <dgm:cxn modelId="{3F3029A1-9225-474D-9414-27773541632A}" type="presParOf" srcId="{E486F572-46D5-4B00-ADE1-E3D7E4931BC1}" destId="{ECB49F7C-65D0-47FB-ABF6-300B24FF7E03}" srcOrd="3" destOrd="0" presId="urn:microsoft.com/office/officeart/2008/layout/TitlePictureLineup"/>
    <dgm:cxn modelId="{E42D5A4D-DC8D-433E-8CB5-571EF8E85061}" type="presParOf" srcId="{E486F572-46D5-4B00-ADE1-E3D7E4931BC1}" destId="{2494020B-736C-4A42-B14F-6CDDC5643C84}" srcOrd="4" destOrd="0" presId="urn:microsoft.com/office/officeart/2008/layout/TitlePictureLineup"/>
    <dgm:cxn modelId="{2A445BDB-8D3D-4A17-99BD-1389663A6155}" type="presParOf" srcId="{2494020B-736C-4A42-B14F-6CDDC5643C84}" destId="{87B584C9-9509-41CB-B450-01A12863195B}" srcOrd="0" destOrd="0" presId="urn:microsoft.com/office/officeart/2008/layout/TitlePictureLineup"/>
    <dgm:cxn modelId="{2F031072-038F-4685-ADE2-A13D3BB9DB81}" type="presParOf" srcId="{2494020B-736C-4A42-B14F-6CDDC5643C84}" destId="{325E4EC1-0C09-4F14-BC41-ED9C025353B2}" srcOrd="1" destOrd="0" presId="urn:microsoft.com/office/officeart/2008/layout/TitlePictureLineup"/>
    <dgm:cxn modelId="{F10B3105-EDB9-4EA9-89D0-87D7E6F851F8}" type="presParOf" srcId="{2494020B-736C-4A42-B14F-6CDDC5643C84}" destId="{987F5684-469B-469F-BE7F-4C0156BC6A12}" srcOrd="2" destOrd="0" presId="urn:microsoft.com/office/officeart/2008/layout/TitlePictureLineup"/>
    <dgm:cxn modelId="{116B0026-7879-43A4-B1B7-3CCE82FF14A9}" type="presParOf" srcId="{2494020B-736C-4A42-B14F-6CDDC5643C84}" destId="{058F99C1-BE79-4A17-BD61-3EF5BA0F5BBC}"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6DFFF80-480D-4E8A-910D-E6266799DFAA}"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n-US"/>
        </a:p>
      </dgm:t>
    </dgm:pt>
    <dgm:pt modelId="{ACC364CF-A47A-4516-BAE7-35E4E69364C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Vegetables</a:t>
          </a:r>
        </a:p>
      </dgm:t>
    </dgm:pt>
    <dgm:pt modelId="{51255379-A22D-49D4-870B-3D79B299A7AD}" type="par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A77972DF-1DDF-4727-9E5C-007699816884}" type="sib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940C50EF-0AEE-4378-A7EC-0A2F9AE9902F}">
      <dgm:prSet phldrT="[Text]" phldr="1"/>
      <dgm:spPr/>
      <dgm:t>
        <a:bodyPr/>
        <a:lstStyle/>
        <a:p>
          <a:endParaRPr lang="en-US">
            <a:latin typeface="Arial" panose="020B0604020202020204" pitchFamily="34" charset="0"/>
            <a:cs typeface="Arial" panose="020B0604020202020204" pitchFamily="34" charset="0"/>
          </a:endParaRPr>
        </a:p>
      </dgm:t>
    </dgm:pt>
    <dgm:pt modelId="{B462F360-4CA0-49D3-9674-17FEE171F3CA}" type="par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06D15971-FCE3-44F8-A894-52B264C44CC0}" type="sib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E17552EC-10E8-4CDA-87E8-CD38E0D10C7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Dairy</a:t>
          </a:r>
        </a:p>
      </dgm:t>
    </dgm:pt>
    <dgm:pt modelId="{BE7175D4-9615-40DB-9641-8E300EAE33E6}" type="par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46F6AC61-E964-4736-B0AF-F226B15CAB07}" type="sib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8135EC2D-6897-4148-A3F1-A49071952FE3}">
      <dgm:prSet phldrT="[Text]" phldr="1"/>
      <dgm:spPr/>
      <dgm:t>
        <a:bodyPr/>
        <a:lstStyle/>
        <a:p>
          <a:endParaRPr lang="en-US">
            <a:latin typeface="Arial" panose="020B0604020202020204" pitchFamily="34" charset="0"/>
            <a:cs typeface="Arial" panose="020B0604020202020204" pitchFamily="34" charset="0"/>
          </a:endParaRPr>
        </a:p>
      </dgm:t>
    </dgm:pt>
    <dgm:pt modelId="{598037E9-4F6F-460B-8418-8F90C5DAC20B}" type="par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9D1BA6B9-9191-4D2C-AB61-B4C30C47CCC1}" type="sib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E486F572-46D5-4B00-ADE1-E3D7E4931BC1}" type="pres">
      <dgm:prSet presAssocID="{E6DFFF80-480D-4E8A-910D-E6266799DFAA}" presName="Name0" presStyleCnt="0">
        <dgm:presLayoutVars>
          <dgm:dir/>
        </dgm:presLayoutVars>
      </dgm:prSet>
      <dgm:spPr/>
    </dgm:pt>
    <dgm:pt modelId="{035670A9-8454-4217-9607-24CE287666C5}" type="pres">
      <dgm:prSet presAssocID="{ACC364CF-A47A-4516-BAE7-35E4E69364C6}" presName="composite" presStyleCnt="0"/>
      <dgm:spPr/>
    </dgm:pt>
    <dgm:pt modelId="{ADD90702-FC0D-4D0C-9F4F-BF8C1EDF7302}" type="pres">
      <dgm:prSet presAssocID="{ACC364CF-A47A-4516-BAE7-35E4E69364C6}" presName="Accent" presStyleLbl="alignAcc1" presStyleIdx="0" presStyleCnt="2" custLinFactNeighborY="-2681"/>
      <dgm:spPr>
        <a:ln>
          <a:solidFill>
            <a:srgbClr val="D00000"/>
          </a:solidFill>
        </a:ln>
      </dgm:spPr>
    </dgm:pt>
    <dgm:pt modelId="{7EFFB4C6-182F-47F8-9BAF-81DB6EAD843B}" type="pres">
      <dgm:prSet presAssocID="{ACC364CF-A47A-4516-BAE7-35E4E69364C6}" presName="Image" presStyleLbl="node1" presStyleIdx="0" presStyleCnt="2"/>
      <dgm:spPr>
        <a:blipFill>
          <a:blip xmlns:r="http://schemas.openxmlformats.org/officeDocument/2006/relationships" r:embed="rId1" cstate="print">
            <a:extLst>
              <a:ext uri="{28A0092B-C50C-407E-A947-70E740481C1C}">
                <a14:useLocalDpi xmlns:a14="http://schemas.microsoft.com/office/drawing/2010/main"/>
              </a:ext>
            </a:extLst>
          </a:blip>
          <a:srcRect/>
          <a:stretch>
            <a:fillRect l="-14000" r="-14000"/>
          </a:stretch>
        </a:blipFill>
      </dgm:spPr>
    </dgm:pt>
    <dgm:pt modelId="{70781746-0A48-43EE-AC96-57F77974FF0B}" type="pres">
      <dgm:prSet presAssocID="{ACC364CF-A47A-4516-BAE7-35E4E69364C6}" presName="Child" presStyleLbl="revTx" presStyleIdx="0" presStyleCnt="2">
        <dgm:presLayoutVars>
          <dgm:bulletEnabled val="1"/>
        </dgm:presLayoutVars>
      </dgm:prSet>
      <dgm:spPr/>
    </dgm:pt>
    <dgm:pt modelId="{E32425F5-A32B-4B04-80EB-9A1AD0C408F5}" type="pres">
      <dgm:prSet presAssocID="{ACC364CF-A47A-4516-BAE7-35E4E69364C6}" presName="Parent" presStyleLbl="alignNode1" presStyleIdx="0" presStyleCnt="2">
        <dgm:presLayoutVars>
          <dgm:bulletEnabled val="1"/>
        </dgm:presLayoutVars>
      </dgm:prSet>
      <dgm:spPr/>
    </dgm:pt>
    <dgm:pt modelId="{5C539D46-D76A-4F15-AB03-E2CF7CA39723}" type="pres">
      <dgm:prSet presAssocID="{A77972DF-1DDF-4727-9E5C-007699816884}" presName="sibTrans" presStyleCnt="0"/>
      <dgm:spPr/>
    </dgm:pt>
    <dgm:pt modelId="{8826705D-5E07-4FC1-9558-2CFD081AE3AC}" type="pres">
      <dgm:prSet presAssocID="{E17552EC-10E8-4CDA-87E8-CD38E0D10C76}" presName="composite" presStyleCnt="0"/>
      <dgm:spPr/>
    </dgm:pt>
    <dgm:pt modelId="{53083898-C593-4B9D-B1B5-FA250300F46A}" type="pres">
      <dgm:prSet presAssocID="{E17552EC-10E8-4CDA-87E8-CD38E0D10C76}" presName="Accent" presStyleLbl="alignAcc1" presStyleIdx="1" presStyleCnt="2" custLinFactNeighborY="-2681"/>
      <dgm:spPr>
        <a:ln>
          <a:solidFill>
            <a:srgbClr val="CF0A2C"/>
          </a:solidFill>
        </a:ln>
      </dgm:spPr>
    </dgm:pt>
    <dgm:pt modelId="{FD3D2D01-12F8-4342-BA0B-6827A43471D3}" type="pres">
      <dgm:prSet presAssocID="{E17552EC-10E8-4CDA-87E8-CD38E0D10C76}" presName="Image" presStyleLbl="node1" presStyleIdx="1" presStyleCnt="2"/>
      <dgm:spPr>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dgm:spPr>
    </dgm:pt>
    <dgm:pt modelId="{63567CD1-F055-4504-88B6-22B0F17A26F5}" type="pres">
      <dgm:prSet presAssocID="{E17552EC-10E8-4CDA-87E8-CD38E0D10C76}" presName="Child" presStyleLbl="revTx" presStyleIdx="1" presStyleCnt="2">
        <dgm:presLayoutVars>
          <dgm:bulletEnabled val="1"/>
        </dgm:presLayoutVars>
      </dgm:prSet>
      <dgm:spPr/>
    </dgm:pt>
    <dgm:pt modelId="{0007DABD-B2B8-4D26-8365-2D40E0BB1116}" type="pres">
      <dgm:prSet presAssocID="{E17552EC-10E8-4CDA-87E8-CD38E0D10C76}" presName="Parent" presStyleLbl="alignNode1" presStyleIdx="1" presStyleCnt="2">
        <dgm:presLayoutVars>
          <dgm:bulletEnabled val="1"/>
        </dgm:presLayoutVars>
      </dgm:prSet>
      <dgm:spPr/>
    </dgm:pt>
  </dgm:ptLst>
  <dgm:cxnLst>
    <dgm:cxn modelId="{2F193038-7B54-45D9-8D3C-8B5074C3B44B}" srcId="{ACC364CF-A47A-4516-BAE7-35E4E69364C6}" destId="{940C50EF-0AEE-4378-A7EC-0A2F9AE9902F}" srcOrd="0" destOrd="0" parTransId="{B462F360-4CA0-49D3-9674-17FEE171F3CA}" sibTransId="{06D15971-FCE3-44F8-A894-52B264C44CC0}"/>
    <dgm:cxn modelId="{880A8C42-FA13-4D74-AA60-3DD2F9A441F1}" type="presOf" srcId="{940C50EF-0AEE-4378-A7EC-0A2F9AE9902F}" destId="{70781746-0A48-43EE-AC96-57F77974FF0B}" srcOrd="0" destOrd="0" presId="urn:microsoft.com/office/officeart/2008/layout/TitlePictureLineup"/>
    <dgm:cxn modelId="{24A28E4D-23D8-45E1-8C54-376B9820A73B}" type="presOf" srcId="{ACC364CF-A47A-4516-BAE7-35E4E69364C6}" destId="{E32425F5-A32B-4B04-80EB-9A1AD0C408F5}" srcOrd="0" destOrd="0" presId="urn:microsoft.com/office/officeart/2008/layout/TitlePictureLineup"/>
    <dgm:cxn modelId="{58530F7B-9912-49F2-8123-BBA6ED6250A3}" srcId="{E6DFFF80-480D-4E8A-910D-E6266799DFAA}" destId="{E17552EC-10E8-4CDA-87E8-CD38E0D10C76}" srcOrd="1" destOrd="0" parTransId="{BE7175D4-9615-40DB-9641-8E300EAE33E6}" sibTransId="{46F6AC61-E964-4736-B0AF-F226B15CAB07}"/>
    <dgm:cxn modelId="{ADE1CE8F-ADDF-4E4A-827A-F725B23620D8}" type="presOf" srcId="{8135EC2D-6897-4148-A3F1-A49071952FE3}" destId="{63567CD1-F055-4504-88B6-22B0F17A26F5}" srcOrd="0" destOrd="0" presId="urn:microsoft.com/office/officeart/2008/layout/TitlePictureLineup"/>
    <dgm:cxn modelId="{9962A793-1867-4768-A599-A374EA8EA61D}" srcId="{E6DFFF80-480D-4E8A-910D-E6266799DFAA}" destId="{ACC364CF-A47A-4516-BAE7-35E4E69364C6}" srcOrd="0" destOrd="0" parTransId="{51255379-A22D-49D4-870B-3D79B299A7AD}" sibTransId="{A77972DF-1DDF-4727-9E5C-007699816884}"/>
    <dgm:cxn modelId="{767D98DB-0A01-4049-99FF-4E130437EE6E}" type="presOf" srcId="{E6DFFF80-480D-4E8A-910D-E6266799DFAA}" destId="{E486F572-46D5-4B00-ADE1-E3D7E4931BC1}" srcOrd="0" destOrd="0" presId="urn:microsoft.com/office/officeart/2008/layout/TitlePictureLineup"/>
    <dgm:cxn modelId="{B7F443ED-5233-43D0-A7CD-70D48DE24D9D}" type="presOf" srcId="{E17552EC-10E8-4CDA-87E8-CD38E0D10C76}" destId="{0007DABD-B2B8-4D26-8365-2D40E0BB1116}" srcOrd="0" destOrd="0" presId="urn:microsoft.com/office/officeart/2008/layout/TitlePictureLineup"/>
    <dgm:cxn modelId="{7C9A0BF3-3AA7-4701-B5FA-D7F3F9111AA3}" srcId="{E17552EC-10E8-4CDA-87E8-CD38E0D10C76}" destId="{8135EC2D-6897-4148-A3F1-A49071952FE3}" srcOrd="0" destOrd="0" parTransId="{598037E9-4F6F-460B-8418-8F90C5DAC20B}" sibTransId="{9D1BA6B9-9191-4D2C-AB61-B4C30C47CCC1}"/>
    <dgm:cxn modelId="{06D3F842-8261-4F65-9E20-25A6DC5A1F6B}" type="presParOf" srcId="{E486F572-46D5-4B00-ADE1-E3D7E4931BC1}" destId="{035670A9-8454-4217-9607-24CE287666C5}" srcOrd="0" destOrd="0" presId="urn:microsoft.com/office/officeart/2008/layout/TitlePictureLineup"/>
    <dgm:cxn modelId="{D550928E-48C8-4A5B-8EB1-8BC1204314CD}" type="presParOf" srcId="{035670A9-8454-4217-9607-24CE287666C5}" destId="{ADD90702-FC0D-4D0C-9F4F-BF8C1EDF7302}" srcOrd="0" destOrd="0" presId="urn:microsoft.com/office/officeart/2008/layout/TitlePictureLineup"/>
    <dgm:cxn modelId="{1F7EDA86-7E6A-4A11-B4DD-F8C94FDB9F8D}" type="presParOf" srcId="{035670A9-8454-4217-9607-24CE287666C5}" destId="{7EFFB4C6-182F-47F8-9BAF-81DB6EAD843B}" srcOrd="1" destOrd="0" presId="urn:microsoft.com/office/officeart/2008/layout/TitlePictureLineup"/>
    <dgm:cxn modelId="{47EC71DA-CBB6-4B91-8667-B1B7E1FE276B}" type="presParOf" srcId="{035670A9-8454-4217-9607-24CE287666C5}" destId="{70781746-0A48-43EE-AC96-57F77974FF0B}" srcOrd="2" destOrd="0" presId="urn:microsoft.com/office/officeart/2008/layout/TitlePictureLineup"/>
    <dgm:cxn modelId="{B5CA5E26-0A05-457B-94B2-F01A2CA267AB}" type="presParOf" srcId="{035670A9-8454-4217-9607-24CE287666C5}" destId="{E32425F5-A32B-4B04-80EB-9A1AD0C408F5}" srcOrd="3" destOrd="0" presId="urn:microsoft.com/office/officeart/2008/layout/TitlePictureLineup"/>
    <dgm:cxn modelId="{0E35FFF1-8C18-48C8-B817-792C71847729}" type="presParOf" srcId="{E486F572-46D5-4B00-ADE1-E3D7E4931BC1}" destId="{5C539D46-D76A-4F15-AB03-E2CF7CA39723}" srcOrd="1" destOrd="0" presId="urn:microsoft.com/office/officeart/2008/layout/TitlePictureLineup"/>
    <dgm:cxn modelId="{CB795184-0EFD-4B34-893B-68B5006196A0}" type="presParOf" srcId="{E486F572-46D5-4B00-ADE1-E3D7E4931BC1}" destId="{8826705D-5E07-4FC1-9558-2CFD081AE3AC}" srcOrd="2" destOrd="0" presId="urn:microsoft.com/office/officeart/2008/layout/TitlePictureLineup"/>
    <dgm:cxn modelId="{88686CF3-0F0F-4A53-B906-7A2F0BD96B61}" type="presParOf" srcId="{8826705D-5E07-4FC1-9558-2CFD081AE3AC}" destId="{53083898-C593-4B9D-B1B5-FA250300F46A}" srcOrd="0" destOrd="0" presId="urn:microsoft.com/office/officeart/2008/layout/TitlePictureLineup"/>
    <dgm:cxn modelId="{EAFFDF0A-962A-4551-A7D3-BA36F4DC364D}" type="presParOf" srcId="{8826705D-5E07-4FC1-9558-2CFD081AE3AC}" destId="{FD3D2D01-12F8-4342-BA0B-6827A43471D3}" srcOrd="1" destOrd="0" presId="urn:microsoft.com/office/officeart/2008/layout/TitlePictureLineup"/>
    <dgm:cxn modelId="{CF6F3497-2002-4E94-A9A8-2FC94EA947B6}" type="presParOf" srcId="{8826705D-5E07-4FC1-9558-2CFD081AE3AC}" destId="{63567CD1-F055-4504-88B6-22B0F17A26F5}" srcOrd="2" destOrd="0" presId="urn:microsoft.com/office/officeart/2008/layout/TitlePictureLineup"/>
    <dgm:cxn modelId="{EDC60D30-255B-4E53-BF5F-E49E24CCED06}" type="presParOf" srcId="{8826705D-5E07-4FC1-9558-2CFD081AE3AC}" destId="{0007DABD-B2B8-4D26-8365-2D40E0BB1116}" srcOrd="3" destOrd="0" presId="urn:microsoft.com/office/officeart/2008/layout/TitlePictureLineup"/>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6DFFF80-480D-4E8A-910D-E6266799DFAA}"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n-US"/>
        </a:p>
      </dgm:t>
    </dgm:pt>
    <dgm:pt modelId="{ACC364CF-A47A-4516-BAE7-35E4E69364C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Grains </a:t>
          </a:r>
        </a:p>
      </dgm:t>
    </dgm:pt>
    <dgm:pt modelId="{51255379-A22D-49D4-870B-3D79B299A7AD}" type="par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A77972DF-1DDF-4727-9E5C-007699816884}" type="sib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940C50EF-0AEE-4378-A7EC-0A2F9AE9902F}">
      <dgm:prSet phldrT="[Text]"/>
      <dgm:spPr/>
      <dgm:t>
        <a:bodyPr/>
        <a:lstStyle/>
        <a:p>
          <a:r>
            <a:rPr lang="en-US" dirty="0">
              <a:latin typeface="Arial" panose="020B0604020202020204" pitchFamily="34" charset="0"/>
              <a:cs typeface="Arial" panose="020B0604020202020204" pitchFamily="34" charset="0"/>
            </a:rPr>
            <a:t>$22</a:t>
          </a:r>
        </a:p>
      </dgm:t>
    </dgm:pt>
    <dgm:pt modelId="{B462F360-4CA0-49D3-9674-17FEE171F3CA}" type="par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06D15971-FCE3-44F8-A894-52B264C44CC0}" type="sib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E17552EC-10E8-4CDA-87E8-CD38E0D10C7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Fruits</a:t>
          </a:r>
        </a:p>
      </dgm:t>
    </dgm:pt>
    <dgm:pt modelId="{BE7175D4-9615-40DB-9641-8E300EAE33E6}" type="par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46F6AC61-E964-4736-B0AF-F226B15CAB07}" type="sib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8135EC2D-6897-4148-A3F1-A49071952FE3}">
      <dgm:prSet phldrT="[Text]"/>
      <dgm:spPr/>
      <dgm:t>
        <a:bodyPr/>
        <a:lstStyle/>
        <a:p>
          <a:r>
            <a:rPr lang="en-US" dirty="0">
              <a:latin typeface="Arial" panose="020B0604020202020204" pitchFamily="34" charset="0"/>
              <a:cs typeface="Arial" panose="020B0604020202020204" pitchFamily="34" charset="0"/>
            </a:rPr>
            <a:t>$45</a:t>
          </a:r>
        </a:p>
      </dgm:t>
    </dgm:pt>
    <dgm:pt modelId="{598037E9-4F6F-460B-8418-8F90C5DAC20B}" type="par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9D1BA6B9-9191-4D2C-AB61-B4C30C47CCC1}" type="sib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8DCFB40E-9AD1-4A33-B516-A5063774C8B9}">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Protein Foods</a:t>
          </a:r>
        </a:p>
      </dgm:t>
    </dgm:pt>
    <dgm:pt modelId="{7A7CA588-9B55-490B-B049-D700AF4C167D}" type="parTrans" cxnId="{3E35C763-3836-4B58-A0CB-175F760A4859}">
      <dgm:prSet/>
      <dgm:spPr/>
      <dgm:t>
        <a:bodyPr/>
        <a:lstStyle/>
        <a:p>
          <a:endParaRPr lang="en-US">
            <a:latin typeface="Arial" panose="020B0604020202020204" pitchFamily="34" charset="0"/>
            <a:cs typeface="Arial" panose="020B0604020202020204" pitchFamily="34" charset="0"/>
          </a:endParaRPr>
        </a:p>
      </dgm:t>
    </dgm:pt>
    <dgm:pt modelId="{DAC4E564-CE02-4390-BAD9-A0D52828D4B6}" type="sibTrans" cxnId="{3E35C763-3836-4B58-A0CB-175F760A4859}">
      <dgm:prSet/>
      <dgm:spPr/>
      <dgm:t>
        <a:bodyPr/>
        <a:lstStyle/>
        <a:p>
          <a:endParaRPr lang="en-US">
            <a:latin typeface="Arial" panose="020B0604020202020204" pitchFamily="34" charset="0"/>
            <a:cs typeface="Arial" panose="020B0604020202020204" pitchFamily="34" charset="0"/>
          </a:endParaRPr>
        </a:p>
      </dgm:t>
    </dgm:pt>
    <dgm:pt modelId="{E77175AB-D55F-44E5-910A-A4B61F294AC6}">
      <dgm:prSet phldrT="[Text]"/>
      <dgm:spPr/>
      <dgm:t>
        <a:bodyPr/>
        <a:lstStyle/>
        <a:p>
          <a:r>
            <a:rPr lang="en-US" dirty="0">
              <a:latin typeface="Arial" panose="020B0604020202020204" pitchFamily="34" charset="0"/>
              <a:cs typeface="Arial" panose="020B0604020202020204" pitchFamily="34" charset="0"/>
            </a:rPr>
            <a:t>$140</a:t>
          </a:r>
        </a:p>
      </dgm:t>
    </dgm:pt>
    <dgm:pt modelId="{A8C3431D-A219-411A-AF6B-286FA0C40E03}" type="parTrans" cxnId="{72EE267A-6BDD-479C-A896-E9A396FAD7AB}">
      <dgm:prSet/>
      <dgm:spPr/>
      <dgm:t>
        <a:bodyPr/>
        <a:lstStyle/>
        <a:p>
          <a:endParaRPr lang="en-US">
            <a:latin typeface="Arial" panose="020B0604020202020204" pitchFamily="34" charset="0"/>
            <a:cs typeface="Arial" panose="020B0604020202020204" pitchFamily="34" charset="0"/>
          </a:endParaRPr>
        </a:p>
      </dgm:t>
    </dgm:pt>
    <dgm:pt modelId="{6B2AAC80-C759-4124-8BB4-8DC8C1A4B9AE}" type="sibTrans" cxnId="{72EE267A-6BDD-479C-A896-E9A396FAD7AB}">
      <dgm:prSet/>
      <dgm:spPr/>
      <dgm:t>
        <a:bodyPr/>
        <a:lstStyle/>
        <a:p>
          <a:endParaRPr lang="en-US">
            <a:latin typeface="Arial" panose="020B0604020202020204" pitchFamily="34" charset="0"/>
            <a:cs typeface="Arial" panose="020B0604020202020204" pitchFamily="34" charset="0"/>
          </a:endParaRPr>
        </a:p>
      </dgm:t>
    </dgm:pt>
    <dgm:pt modelId="{E486F572-46D5-4B00-ADE1-E3D7E4931BC1}" type="pres">
      <dgm:prSet presAssocID="{E6DFFF80-480D-4E8A-910D-E6266799DFAA}" presName="Name0" presStyleCnt="0">
        <dgm:presLayoutVars>
          <dgm:dir/>
        </dgm:presLayoutVars>
      </dgm:prSet>
      <dgm:spPr/>
    </dgm:pt>
    <dgm:pt modelId="{035670A9-8454-4217-9607-24CE287666C5}" type="pres">
      <dgm:prSet presAssocID="{ACC364CF-A47A-4516-BAE7-35E4E69364C6}" presName="composite" presStyleCnt="0"/>
      <dgm:spPr/>
    </dgm:pt>
    <dgm:pt modelId="{ADD90702-FC0D-4D0C-9F4F-BF8C1EDF7302}" type="pres">
      <dgm:prSet presAssocID="{ACC364CF-A47A-4516-BAE7-35E4E69364C6}" presName="Accent" presStyleLbl="alignAcc1" presStyleIdx="0" presStyleCnt="3"/>
      <dgm:spPr>
        <a:ln>
          <a:solidFill>
            <a:srgbClr val="D00000"/>
          </a:solidFill>
        </a:ln>
      </dgm:spPr>
    </dgm:pt>
    <dgm:pt modelId="{7EFFB4C6-182F-47F8-9BAF-81DB6EAD843B}" type="pres">
      <dgm:prSet presAssocID="{ACC364CF-A47A-4516-BAE7-35E4E69364C6}" presName="Image" presStyleLbl="node1" presStyleIdx="0" presStyleCnt="3" custLinFactNeighborX="1750" custLinFactNeighborY="-497"/>
      <dgm:spPr>
        <a:blipFill>
          <a:blip xmlns:r="http://schemas.openxmlformats.org/officeDocument/2006/relationships" r:embed="rId1" cstate="print">
            <a:extLst>
              <a:ext uri="{28A0092B-C50C-407E-A947-70E740481C1C}">
                <a14:useLocalDpi xmlns:a14="http://schemas.microsoft.com/office/drawing/2010/main"/>
              </a:ext>
            </a:extLst>
          </a:blip>
          <a:srcRect/>
          <a:stretch>
            <a:fillRect l="-13000" r="-13000"/>
          </a:stretch>
        </a:blipFill>
      </dgm:spPr>
    </dgm:pt>
    <dgm:pt modelId="{70781746-0A48-43EE-AC96-57F77974FF0B}" type="pres">
      <dgm:prSet presAssocID="{ACC364CF-A47A-4516-BAE7-35E4E69364C6}" presName="Child" presStyleLbl="revTx" presStyleIdx="0" presStyleCnt="3">
        <dgm:presLayoutVars>
          <dgm:bulletEnabled val="1"/>
        </dgm:presLayoutVars>
      </dgm:prSet>
      <dgm:spPr/>
    </dgm:pt>
    <dgm:pt modelId="{E32425F5-A32B-4B04-80EB-9A1AD0C408F5}" type="pres">
      <dgm:prSet presAssocID="{ACC364CF-A47A-4516-BAE7-35E4E69364C6}" presName="Parent" presStyleLbl="alignNode1" presStyleIdx="0" presStyleCnt="3">
        <dgm:presLayoutVars>
          <dgm:bulletEnabled val="1"/>
        </dgm:presLayoutVars>
      </dgm:prSet>
      <dgm:spPr/>
    </dgm:pt>
    <dgm:pt modelId="{5C539D46-D76A-4F15-AB03-E2CF7CA39723}" type="pres">
      <dgm:prSet presAssocID="{A77972DF-1DDF-4727-9E5C-007699816884}" presName="sibTrans" presStyleCnt="0"/>
      <dgm:spPr/>
    </dgm:pt>
    <dgm:pt modelId="{8826705D-5E07-4FC1-9558-2CFD081AE3AC}" type="pres">
      <dgm:prSet presAssocID="{E17552EC-10E8-4CDA-87E8-CD38E0D10C76}" presName="composite" presStyleCnt="0"/>
      <dgm:spPr/>
    </dgm:pt>
    <dgm:pt modelId="{53083898-C593-4B9D-B1B5-FA250300F46A}" type="pres">
      <dgm:prSet presAssocID="{E17552EC-10E8-4CDA-87E8-CD38E0D10C76}" presName="Accent" presStyleLbl="alignAcc1" presStyleIdx="1" presStyleCnt="3" custLinFactNeighborX="80634"/>
      <dgm:spPr>
        <a:ln>
          <a:solidFill>
            <a:srgbClr val="D00000"/>
          </a:solidFill>
        </a:ln>
      </dgm:spPr>
    </dgm:pt>
    <dgm:pt modelId="{FD3D2D01-12F8-4342-BA0B-6827A43471D3}" type="pres">
      <dgm:prSet presAssocID="{E17552EC-10E8-4CDA-87E8-CD38E0D10C76}" presName="Image" presStyleLbl="node1" presStyleIdx="1" presStyleCnt="3" custLinFactNeighborX="-737" custLinFactNeighborY="-861"/>
      <dgm:spPr>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dgm:spPr>
    </dgm:pt>
    <dgm:pt modelId="{63567CD1-F055-4504-88B6-22B0F17A26F5}" type="pres">
      <dgm:prSet presAssocID="{E17552EC-10E8-4CDA-87E8-CD38E0D10C76}" presName="Child" presStyleLbl="revTx" presStyleIdx="1" presStyleCnt="3">
        <dgm:presLayoutVars>
          <dgm:bulletEnabled val="1"/>
        </dgm:presLayoutVars>
      </dgm:prSet>
      <dgm:spPr/>
    </dgm:pt>
    <dgm:pt modelId="{0007DABD-B2B8-4D26-8365-2D40E0BB1116}" type="pres">
      <dgm:prSet presAssocID="{E17552EC-10E8-4CDA-87E8-CD38E0D10C76}" presName="Parent" presStyleLbl="alignNode1" presStyleIdx="1" presStyleCnt="3" custLinFactNeighborX="1396">
        <dgm:presLayoutVars>
          <dgm:bulletEnabled val="1"/>
        </dgm:presLayoutVars>
      </dgm:prSet>
      <dgm:spPr/>
    </dgm:pt>
    <dgm:pt modelId="{ECB49F7C-65D0-47FB-ABF6-300B24FF7E03}" type="pres">
      <dgm:prSet presAssocID="{46F6AC61-E964-4736-B0AF-F226B15CAB07}" presName="sibTrans" presStyleCnt="0"/>
      <dgm:spPr/>
    </dgm:pt>
    <dgm:pt modelId="{2494020B-736C-4A42-B14F-6CDDC5643C84}" type="pres">
      <dgm:prSet presAssocID="{8DCFB40E-9AD1-4A33-B516-A5063774C8B9}" presName="composite" presStyleCnt="0"/>
      <dgm:spPr/>
    </dgm:pt>
    <dgm:pt modelId="{87B584C9-9509-41CB-B450-01A12863195B}" type="pres">
      <dgm:prSet presAssocID="{8DCFB40E-9AD1-4A33-B516-A5063774C8B9}" presName="Accent" presStyleLbl="alignAcc1" presStyleIdx="2" presStyleCnt="3"/>
      <dgm:spPr>
        <a:ln>
          <a:solidFill>
            <a:srgbClr val="CF0A2C"/>
          </a:solidFill>
        </a:ln>
      </dgm:spPr>
    </dgm:pt>
    <dgm:pt modelId="{325E4EC1-0C09-4F14-BC41-ED9C025353B2}" type="pres">
      <dgm:prSet presAssocID="{8DCFB40E-9AD1-4A33-B516-A5063774C8B9}" presName="Image" presStyleLbl="node1" presStyleIdx="2" presStyleCnt="3"/>
      <dgm:spPr>
        <a:blipFill>
          <a:blip xmlns:r="http://schemas.openxmlformats.org/officeDocument/2006/relationships" r:embed="rId3" cstate="print">
            <a:extLst>
              <a:ext uri="{28A0092B-C50C-407E-A947-70E740481C1C}">
                <a14:useLocalDpi xmlns:a14="http://schemas.microsoft.com/office/drawing/2010/main"/>
              </a:ext>
            </a:extLst>
          </a:blip>
          <a:srcRect/>
          <a:stretch>
            <a:fillRect l="-14000" r="-14000"/>
          </a:stretch>
        </a:blipFill>
      </dgm:spPr>
    </dgm:pt>
    <dgm:pt modelId="{987F5684-469B-469F-BE7F-4C0156BC6A12}" type="pres">
      <dgm:prSet presAssocID="{8DCFB40E-9AD1-4A33-B516-A5063774C8B9}" presName="Child" presStyleLbl="revTx" presStyleIdx="2" presStyleCnt="3">
        <dgm:presLayoutVars>
          <dgm:bulletEnabled val="1"/>
        </dgm:presLayoutVars>
      </dgm:prSet>
      <dgm:spPr/>
    </dgm:pt>
    <dgm:pt modelId="{058F99C1-BE79-4A17-BD61-3EF5BA0F5BBC}" type="pres">
      <dgm:prSet presAssocID="{8DCFB40E-9AD1-4A33-B516-A5063774C8B9}" presName="Parent" presStyleLbl="alignNode1" presStyleIdx="2" presStyleCnt="3">
        <dgm:presLayoutVars>
          <dgm:bulletEnabled val="1"/>
        </dgm:presLayoutVars>
      </dgm:prSet>
      <dgm:spPr/>
    </dgm:pt>
  </dgm:ptLst>
  <dgm:cxnLst>
    <dgm:cxn modelId="{E4B47D31-2F84-4A31-AEC4-84FB50CE1F0F}" type="presOf" srcId="{8DCFB40E-9AD1-4A33-B516-A5063774C8B9}" destId="{058F99C1-BE79-4A17-BD61-3EF5BA0F5BBC}" srcOrd="0" destOrd="0" presId="urn:microsoft.com/office/officeart/2008/layout/TitlePictureLineup"/>
    <dgm:cxn modelId="{2F193038-7B54-45D9-8D3C-8B5074C3B44B}" srcId="{ACC364CF-A47A-4516-BAE7-35E4E69364C6}" destId="{940C50EF-0AEE-4378-A7EC-0A2F9AE9902F}" srcOrd="0" destOrd="0" parTransId="{B462F360-4CA0-49D3-9674-17FEE171F3CA}" sibTransId="{06D15971-FCE3-44F8-A894-52B264C44CC0}"/>
    <dgm:cxn modelId="{880A8C42-FA13-4D74-AA60-3DD2F9A441F1}" type="presOf" srcId="{940C50EF-0AEE-4378-A7EC-0A2F9AE9902F}" destId="{70781746-0A48-43EE-AC96-57F77974FF0B}" srcOrd="0" destOrd="0" presId="urn:microsoft.com/office/officeart/2008/layout/TitlePictureLineup"/>
    <dgm:cxn modelId="{5CA56943-33BB-4DCB-B948-DA9342DEDD92}" type="presOf" srcId="{E77175AB-D55F-44E5-910A-A4B61F294AC6}" destId="{987F5684-469B-469F-BE7F-4C0156BC6A12}" srcOrd="0" destOrd="0" presId="urn:microsoft.com/office/officeart/2008/layout/TitlePictureLineup"/>
    <dgm:cxn modelId="{3E35C763-3836-4B58-A0CB-175F760A4859}" srcId="{E6DFFF80-480D-4E8A-910D-E6266799DFAA}" destId="{8DCFB40E-9AD1-4A33-B516-A5063774C8B9}" srcOrd="2" destOrd="0" parTransId="{7A7CA588-9B55-490B-B049-D700AF4C167D}" sibTransId="{DAC4E564-CE02-4390-BAD9-A0D52828D4B6}"/>
    <dgm:cxn modelId="{24A28E4D-23D8-45E1-8C54-376B9820A73B}" type="presOf" srcId="{ACC364CF-A47A-4516-BAE7-35E4E69364C6}" destId="{E32425F5-A32B-4B04-80EB-9A1AD0C408F5}" srcOrd="0" destOrd="0" presId="urn:microsoft.com/office/officeart/2008/layout/TitlePictureLineup"/>
    <dgm:cxn modelId="{72EE267A-6BDD-479C-A896-E9A396FAD7AB}" srcId="{8DCFB40E-9AD1-4A33-B516-A5063774C8B9}" destId="{E77175AB-D55F-44E5-910A-A4B61F294AC6}" srcOrd="0" destOrd="0" parTransId="{A8C3431D-A219-411A-AF6B-286FA0C40E03}" sibTransId="{6B2AAC80-C759-4124-8BB4-8DC8C1A4B9AE}"/>
    <dgm:cxn modelId="{58530F7B-9912-49F2-8123-BBA6ED6250A3}" srcId="{E6DFFF80-480D-4E8A-910D-E6266799DFAA}" destId="{E17552EC-10E8-4CDA-87E8-CD38E0D10C76}" srcOrd="1" destOrd="0" parTransId="{BE7175D4-9615-40DB-9641-8E300EAE33E6}" sibTransId="{46F6AC61-E964-4736-B0AF-F226B15CAB07}"/>
    <dgm:cxn modelId="{ADE1CE8F-ADDF-4E4A-827A-F725B23620D8}" type="presOf" srcId="{8135EC2D-6897-4148-A3F1-A49071952FE3}" destId="{63567CD1-F055-4504-88B6-22B0F17A26F5}" srcOrd="0" destOrd="0" presId="urn:microsoft.com/office/officeart/2008/layout/TitlePictureLineup"/>
    <dgm:cxn modelId="{9962A793-1867-4768-A599-A374EA8EA61D}" srcId="{E6DFFF80-480D-4E8A-910D-E6266799DFAA}" destId="{ACC364CF-A47A-4516-BAE7-35E4E69364C6}" srcOrd="0" destOrd="0" parTransId="{51255379-A22D-49D4-870B-3D79B299A7AD}" sibTransId="{A77972DF-1DDF-4727-9E5C-007699816884}"/>
    <dgm:cxn modelId="{767D98DB-0A01-4049-99FF-4E130437EE6E}" type="presOf" srcId="{E6DFFF80-480D-4E8A-910D-E6266799DFAA}" destId="{E486F572-46D5-4B00-ADE1-E3D7E4931BC1}" srcOrd="0" destOrd="0" presId="urn:microsoft.com/office/officeart/2008/layout/TitlePictureLineup"/>
    <dgm:cxn modelId="{B7F443ED-5233-43D0-A7CD-70D48DE24D9D}" type="presOf" srcId="{E17552EC-10E8-4CDA-87E8-CD38E0D10C76}" destId="{0007DABD-B2B8-4D26-8365-2D40E0BB1116}" srcOrd="0" destOrd="0" presId="urn:microsoft.com/office/officeart/2008/layout/TitlePictureLineup"/>
    <dgm:cxn modelId="{7C9A0BF3-3AA7-4701-B5FA-D7F3F9111AA3}" srcId="{E17552EC-10E8-4CDA-87E8-CD38E0D10C76}" destId="{8135EC2D-6897-4148-A3F1-A49071952FE3}" srcOrd="0" destOrd="0" parTransId="{598037E9-4F6F-460B-8418-8F90C5DAC20B}" sibTransId="{9D1BA6B9-9191-4D2C-AB61-B4C30C47CCC1}"/>
    <dgm:cxn modelId="{06D3F842-8261-4F65-9E20-25A6DC5A1F6B}" type="presParOf" srcId="{E486F572-46D5-4B00-ADE1-E3D7E4931BC1}" destId="{035670A9-8454-4217-9607-24CE287666C5}" srcOrd="0" destOrd="0" presId="urn:microsoft.com/office/officeart/2008/layout/TitlePictureLineup"/>
    <dgm:cxn modelId="{D550928E-48C8-4A5B-8EB1-8BC1204314CD}" type="presParOf" srcId="{035670A9-8454-4217-9607-24CE287666C5}" destId="{ADD90702-FC0D-4D0C-9F4F-BF8C1EDF7302}" srcOrd="0" destOrd="0" presId="urn:microsoft.com/office/officeart/2008/layout/TitlePictureLineup"/>
    <dgm:cxn modelId="{1F7EDA86-7E6A-4A11-B4DD-F8C94FDB9F8D}" type="presParOf" srcId="{035670A9-8454-4217-9607-24CE287666C5}" destId="{7EFFB4C6-182F-47F8-9BAF-81DB6EAD843B}" srcOrd="1" destOrd="0" presId="urn:microsoft.com/office/officeart/2008/layout/TitlePictureLineup"/>
    <dgm:cxn modelId="{47EC71DA-CBB6-4B91-8667-B1B7E1FE276B}" type="presParOf" srcId="{035670A9-8454-4217-9607-24CE287666C5}" destId="{70781746-0A48-43EE-AC96-57F77974FF0B}" srcOrd="2" destOrd="0" presId="urn:microsoft.com/office/officeart/2008/layout/TitlePictureLineup"/>
    <dgm:cxn modelId="{B5CA5E26-0A05-457B-94B2-F01A2CA267AB}" type="presParOf" srcId="{035670A9-8454-4217-9607-24CE287666C5}" destId="{E32425F5-A32B-4B04-80EB-9A1AD0C408F5}" srcOrd="3" destOrd="0" presId="urn:microsoft.com/office/officeart/2008/layout/TitlePictureLineup"/>
    <dgm:cxn modelId="{0E35FFF1-8C18-48C8-B817-792C71847729}" type="presParOf" srcId="{E486F572-46D5-4B00-ADE1-E3D7E4931BC1}" destId="{5C539D46-D76A-4F15-AB03-E2CF7CA39723}" srcOrd="1" destOrd="0" presId="urn:microsoft.com/office/officeart/2008/layout/TitlePictureLineup"/>
    <dgm:cxn modelId="{CB795184-0EFD-4B34-893B-68B5006196A0}" type="presParOf" srcId="{E486F572-46D5-4B00-ADE1-E3D7E4931BC1}" destId="{8826705D-5E07-4FC1-9558-2CFD081AE3AC}" srcOrd="2" destOrd="0" presId="urn:microsoft.com/office/officeart/2008/layout/TitlePictureLineup"/>
    <dgm:cxn modelId="{88686CF3-0F0F-4A53-B906-7A2F0BD96B61}" type="presParOf" srcId="{8826705D-5E07-4FC1-9558-2CFD081AE3AC}" destId="{53083898-C593-4B9D-B1B5-FA250300F46A}" srcOrd="0" destOrd="0" presId="urn:microsoft.com/office/officeart/2008/layout/TitlePictureLineup"/>
    <dgm:cxn modelId="{EAFFDF0A-962A-4551-A7D3-BA36F4DC364D}" type="presParOf" srcId="{8826705D-5E07-4FC1-9558-2CFD081AE3AC}" destId="{FD3D2D01-12F8-4342-BA0B-6827A43471D3}" srcOrd="1" destOrd="0" presId="urn:microsoft.com/office/officeart/2008/layout/TitlePictureLineup"/>
    <dgm:cxn modelId="{CF6F3497-2002-4E94-A9A8-2FC94EA947B6}" type="presParOf" srcId="{8826705D-5E07-4FC1-9558-2CFD081AE3AC}" destId="{63567CD1-F055-4504-88B6-22B0F17A26F5}" srcOrd="2" destOrd="0" presId="urn:microsoft.com/office/officeart/2008/layout/TitlePictureLineup"/>
    <dgm:cxn modelId="{EDC60D30-255B-4E53-BF5F-E49E24CCED06}" type="presParOf" srcId="{8826705D-5E07-4FC1-9558-2CFD081AE3AC}" destId="{0007DABD-B2B8-4D26-8365-2D40E0BB1116}" srcOrd="3" destOrd="0" presId="urn:microsoft.com/office/officeart/2008/layout/TitlePictureLineup"/>
    <dgm:cxn modelId="{3F3029A1-9225-474D-9414-27773541632A}" type="presParOf" srcId="{E486F572-46D5-4B00-ADE1-E3D7E4931BC1}" destId="{ECB49F7C-65D0-47FB-ABF6-300B24FF7E03}" srcOrd="3" destOrd="0" presId="urn:microsoft.com/office/officeart/2008/layout/TitlePictureLineup"/>
    <dgm:cxn modelId="{E42D5A4D-DC8D-433E-8CB5-571EF8E85061}" type="presParOf" srcId="{E486F572-46D5-4B00-ADE1-E3D7E4931BC1}" destId="{2494020B-736C-4A42-B14F-6CDDC5643C84}" srcOrd="4" destOrd="0" presId="urn:microsoft.com/office/officeart/2008/layout/TitlePictureLineup"/>
    <dgm:cxn modelId="{2A445BDB-8D3D-4A17-99BD-1389663A6155}" type="presParOf" srcId="{2494020B-736C-4A42-B14F-6CDDC5643C84}" destId="{87B584C9-9509-41CB-B450-01A12863195B}" srcOrd="0" destOrd="0" presId="urn:microsoft.com/office/officeart/2008/layout/TitlePictureLineup"/>
    <dgm:cxn modelId="{2F031072-038F-4685-ADE2-A13D3BB9DB81}" type="presParOf" srcId="{2494020B-736C-4A42-B14F-6CDDC5643C84}" destId="{325E4EC1-0C09-4F14-BC41-ED9C025353B2}" srcOrd="1" destOrd="0" presId="urn:microsoft.com/office/officeart/2008/layout/TitlePictureLineup"/>
    <dgm:cxn modelId="{F10B3105-EDB9-4EA9-89D0-87D7E6F851F8}" type="presParOf" srcId="{2494020B-736C-4A42-B14F-6CDDC5643C84}" destId="{987F5684-469B-469F-BE7F-4C0156BC6A12}" srcOrd="2" destOrd="0" presId="urn:microsoft.com/office/officeart/2008/layout/TitlePictureLineup"/>
    <dgm:cxn modelId="{116B0026-7879-43A4-B1B7-3CCE82FF14A9}" type="presParOf" srcId="{2494020B-736C-4A42-B14F-6CDDC5643C84}" destId="{058F99C1-BE79-4A17-BD61-3EF5BA0F5BBC}"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6DFFF80-480D-4E8A-910D-E6266799DFAA}"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n-US"/>
        </a:p>
      </dgm:t>
    </dgm:pt>
    <dgm:pt modelId="{ACC364CF-A47A-4516-BAE7-35E4E69364C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Vegetables</a:t>
          </a:r>
        </a:p>
      </dgm:t>
    </dgm:pt>
    <dgm:pt modelId="{51255379-A22D-49D4-870B-3D79B299A7AD}" type="par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A77972DF-1DDF-4727-9E5C-007699816884}" type="sib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940C50EF-0AEE-4378-A7EC-0A2F9AE9902F}">
      <dgm:prSet phldrT="[Text]"/>
      <dgm:spPr/>
      <dgm:t>
        <a:bodyPr/>
        <a:lstStyle/>
        <a:p>
          <a:r>
            <a:rPr lang="en-US" dirty="0">
              <a:latin typeface="Arial" panose="020B0604020202020204" pitchFamily="34" charset="0"/>
              <a:cs typeface="Arial" panose="020B0604020202020204" pitchFamily="34" charset="0"/>
            </a:rPr>
            <a:t>$66</a:t>
          </a:r>
        </a:p>
      </dgm:t>
    </dgm:pt>
    <dgm:pt modelId="{B462F360-4CA0-49D3-9674-17FEE171F3CA}" type="par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06D15971-FCE3-44F8-A894-52B264C44CC0}" type="sib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E17552EC-10E8-4CDA-87E8-CD38E0D10C7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Dairy</a:t>
          </a:r>
        </a:p>
      </dgm:t>
    </dgm:pt>
    <dgm:pt modelId="{BE7175D4-9615-40DB-9641-8E300EAE33E6}" type="par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46F6AC61-E964-4736-B0AF-F226B15CAB07}" type="sib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8135EC2D-6897-4148-A3F1-A49071952FE3}">
      <dgm:prSet phldrT="[Text]"/>
      <dgm:spPr/>
      <dgm:t>
        <a:bodyPr/>
        <a:lstStyle/>
        <a:p>
          <a:r>
            <a:rPr lang="en-US" dirty="0">
              <a:latin typeface="Arial" panose="020B0604020202020204" pitchFamily="34" charset="0"/>
              <a:cs typeface="Arial" panose="020B0604020202020204" pitchFamily="34" charset="0"/>
            </a:rPr>
            <a:t>$60</a:t>
          </a:r>
        </a:p>
      </dgm:t>
    </dgm:pt>
    <dgm:pt modelId="{598037E9-4F6F-460B-8418-8F90C5DAC20B}" type="par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9D1BA6B9-9191-4D2C-AB61-B4C30C47CCC1}" type="sib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E486F572-46D5-4B00-ADE1-E3D7E4931BC1}" type="pres">
      <dgm:prSet presAssocID="{E6DFFF80-480D-4E8A-910D-E6266799DFAA}" presName="Name0" presStyleCnt="0">
        <dgm:presLayoutVars>
          <dgm:dir/>
        </dgm:presLayoutVars>
      </dgm:prSet>
      <dgm:spPr/>
    </dgm:pt>
    <dgm:pt modelId="{035670A9-8454-4217-9607-24CE287666C5}" type="pres">
      <dgm:prSet presAssocID="{ACC364CF-A47A-4516-BAE7-35E4E69364C6}" presName="composite" presStyleCnt="0"/>
      <dgm:spPr/>
    </dgm:pt>
    <dgm:pt modelId="{ADD90702-FC0D-4D0C-9F4F-BF8C1EDF7302}" type="pres">
      <dgm:prSet presAssocID="{ACC364CF-A47A-4516-BAE7-35E4E69364C6}" presName="Accent" presStyleLbl="alignAcc1" presStyleIdx="0" presStyleCnt="2" custLinFactNeighborY="-2681"/>
      <dgm:spPr>
        <a:ln>
          <a:solidFill>
            <a:srgbClr val="D00000"/>
          </a:solidFill>
        </a:ln>
      </dgm:spPr>
    </dgm:pt>
    <dgm:pt modelId="{7EFFB4C6-182F-47F8-9BAF-81DB6EAD843B}" type="pres">
      <dgm:prSet presAssocID="{ACC364CF-A47A-4516-BAE7-35E4E69364C6}" presName="Image" presStyleLbl="node1" presStyleIdx="0" presStyleCnt="2"/>
      <dgm:spPr>
        <a:blipFill>
          <a:blip xmlns:r="http://schemas.openxmlformats.org/officeDocument/2006/relationships" r:embed="rId1" cstate="print">
            <a:extLst>
              <a:ext uri="{28A0092B-C50C-407E-A947-70E740481C1C}">
                <a14:useLocalDpi xmlns:a14="http://schemas.microsoft.com/office/drawing/2010/main"/>
              </a:ext>
            </a:extLst>
          </a:blip>
          <a:srcRect/>
          <a:stretch>
            <a:fillRect l="-14000" r="-14000"/>
          </a:stretch>
        </a:blipFill>
      </dgm:spPr>
    </dgm:pt>
    <dgm:pt modelId="{70781746-0A48-43EE-AC96-57F77974FF0B}" type="pres">
      <dgm:prSet presAssocID="{ACC364CF-A47A-4516-BAE7-35E4E69364C6}" presName="Child" presStyleLbl="revTx" presStyleIdx="0" presStyleCnt="2">
        <dgm:presLayoutVars>
          <dgm:bulletEnabled val="1"/>
        </dgm:presLayoutVars>
      </dgm:prSet>
      <dgm:spPr/>
    </dgm:pt>
    <dgm:pt modelId="{E32425F5-A32B-4B04-80EB-9A1AD0C408F5}" type="pres">
      <dgm:prSet presAssocID="{ACC364CF-A47A-4516-BAE7-35E4E69364C6}" presName="Parent" presStyleLbl="alignNode1" presStyleIdx="0" presStyleCnt="2">
        <dgm:presLayoutVars>
          <dgm:bulletEnabled val="1"/>
        </dgm:presLayoutVars>
      </dgm:prSet>
      <dgm:spPr/>
    </dgm:pt>
    <dgm:pt modelId="{5C539D46-D76A-4F15-AB03-E2CF7CA39723}" type="pres">
      <dgm:prSet presAssocID="{A77972DF-1DDF-4727-9E5C-007699816884}" presName="sibTrans" presStyleCnt="0"/>
      <dgm:spPr/>
    </dgm:pt>
    <dgm:pt modelId="{8826705D-5E07-4FC1-9558-2CFD081AE3AC}" type="pres">
      <dgm:prSet presAssocID="{E17552EC-10E8-4CDA-87E8-CD38E0D10C76}" presName="composite" presStyleCnt="0"/>
      <dgm:spPr/>
    </dgm:pt>
    <dgm:pt modelId="{53083898-C593-4B9D-B1B5-FA250300F46A}" type="pres">
      <dgm:prSet presAssocID="{E17552EC-10E8-4CDA-87E8-CD38E0D10C76}" presName="Accent" presStyleLbl="alignAcc1" presStyleIdx="1" presStyleCnt="2" custLinFactNeighborY="-2681"/>
      <dgm:spPr>
        <a:ln>
          <a:solidFill>
            <a:srgbClr val="CF0A2C"/>
          </a:solidFill>
        </a:ln>
      </dgm:spPr>
    </dgm:pt>
    <dgm:pt modelId="{FD3D2D01-12F8-4342-BA0B-6827A43471D3}" type="pres">
      <dgm:prSet presAssocID="{E17552EC-10E8-4CDA-87E8-CD38E0D10C76}" presName="Image" presStyleLbl="node1" presStyleIdx="1" presStyleCnt="2"/>
      <dgm:spPr>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dgm:spPr>
    </dgm:pt>
    <dgm:pt modelId="{63567CD1-F055-4504-88B6-22B0F17A26F5}" type="pres">
      <dgm:prSet presAssocID="{E17552EC-10E8-4CDA-87E8-CD38E0D10C76}" presName="Child" presStyleLbl="revTx" presStyleIdx="1" presStyleCnt="2">
        <dgm:presLayoutVars>
          <dgm:bulletEnabled val="1"/>
        </dgm:presLayoutVars>
      </dgm:prSet>
      <dgm:spPr/>
    </dgm:pt>
    <dgm:pt modelId="{0007DABD-B2B8-4D26-8365-2D40E0BB1116}" type="pres">
      <dgm:prSet presAssocID="{E17552EC-10E8-4CDA-87E8-CD38E0D10C76}" presName="Parent" presStyleLbl="alignNode1" presStyleIdx="1" presStyleCnt="2">
        <dgm:presLayoutVars>
          <dgm:bulletEnabled val="1"/>
        </dgm:presLayoutVars>
      </dgm:prSet>
      <dgm:spPr/>
    </dgm:pt>
  </dgm:ptLst>
  <dgm:cxnLst>
    <dgm:cxn modelId="{2F193038-7B54-45D9-8D3C-8B5074C3B44B}" srcId="{ACC364CF-A47A-4516-BAE7-35E4E69364C6}" destId="{940C50EF-0AEE-4378-A7EC-0A2F9AE9902F}" srcOrd="0" destOrd="0" parTransId="{B462F360-4CA0-49D3-9674-17FEE171F3CA}" sibTransId="{06D15971-FCE3-44F8-A894-52B264C44CC0}"/>
    <dgm:cxn modelId="{880A8C42-FA13-4D74-AA60-3DD2F9A441F1}" type="presOf" srcId="{940C50EF-0AEE-4378-A7EC-0A2F9AE9902F}" destId="{70781746-0A48-43EE-AC96-57F77974FF0B}" srcOrd="0" destOrd="0" presId="urn:microsoft.com/office/officeart/2008/layout/TitlePictureLineup"/>
    <dgm:cxn modelId="{24A28E4D-23D8-45E1-8C54-376B9820A73B}" type="presOf" srcId="{ACC364CF-A47A-4516-BAE7-35E4E69364C6}" destId="{E32425F5-A32B-4B04-80EB-9A1AD0C408F5}" srcOrd="0" destOrd="0" presId="urn:microsoft.com/office/officeart/2008/layout/TitlePictureLineup"/>
    <dgm:cxn modelId="{58530F7B-9912-49F2-8123-BBA6ED6250A3}" srcId="{E6DFFF80-480D-4E8A-910D-E6266799DFAA}" destId="{E17552EC-10E8-4CDA-87E8-CD38E0D10C76}" srcOrd="1" destOrd="0" parTransId="{BE7175D4-9615-40DB-9641-8E300EAE33E6}" sibTransId="{46F6AC61-E964-4736-B0AF-F226B15CAB07}"/>
    <dgm:cxn modelId="{ADE1CE8F-ADDF-4E4A-827A-F725B23620D8}" type="presOf" srcId="{8135EC2D-6897-4148-A3F1-A49071952FE3}" destId="{63567CD1-F055-4504-88B6-22B0F17A26F5}" srcOrd="0" destOrd="0" presId="urn:microsoft.com/office/officeart/2008/layout/TitlePictureLineup"/>
    <dgm:cxn modelId="{9962A793-1867-4768-A599-A374EA8EA61D}" srcId="{E6DFFF80-480D-4E8A-910D-E6266799DFAA}" destId="{ACC364CF-A47A-4516-BAE7-35E4E69364C6}" srcOrd="0" destOrd="0" parTransId="{51255379-A22D-49D4-870B-3D79B299A7AD}" sibTransId="{A77972DF-1DDF-4727-9E5C-007699816884}"/>
    <dgm:cxn modelId="{767D98DB-0A01-4049-99FF-4E130437EE6E}" type="presOf" srcId="{E6DFFF80-480D-4E8A-910D-E6266799DFAA}" destId="{E486F572-46D5-4B00-ADE1-E3D7E4931BC1}" srcOrd="0" destOrd="0" presId="urn:microsoft.com/office/officeart/2008/layout/TitlePictureLineup"/>
    <dgm:cxn modelId="{B7F443ED-5233-43D0-A7CD-70D48DE24D9D}" type="presOf" srcId="{E17552EC-10E8-4CDA-87E8-CD38E0D10C76}" destId="{0007DABD-B2B8-4D26-8365-2D40E0BB1116}" srcOrd="0" destOrd="0" presId="urn:microsoft.com/office/officeart/2008/layout/TitlePictureLineup"/>
    <dgm:cxn modelId="{7C9A0BF3-3AA7-4701-B5FA-D7F3F9111AA3}" srcId="{E17552EC-10E8-4CDA-87E8-CD38E0D10C76}" destId="{8135EC2D-6897-4148-A3F1-A49071952FE3}" srcOrd="0" destOrd="0" parTransId="{598037E9-4F6F-460B-8418-8F90C5DAC20B}" sibTransId="{9D1BA6B9-9191-4D2C-AB61-B4C30C47CCC1}"/>
    <dgm:cxn modelId="{06D3F842-8261-4F65-9E20-25A6DC5A1F6B}" type="presParOf" srcId="{E486F572-46D5-4B00-ADE1-E3D7E4931BC1}" destId="{035670A9-8454-4217-9607-24CE287666C5}" srcOrd="0" destOrd="0" presId="urn:microsoft.com/office/officeart/2008/layout/TitlePictureLineup"/>
    <dgm:cxn modelId="{D550928E-48C8-4A5B-8EB1-8BC1204314CD}" type="presParOf" srcId="{035670A9-8454-4217-9607-24CE287666C5}" destId="{ADD90702-FC0D-4D0C-9F4F-BF8C1EDF7302}" srcOrd="0" destOrd="0" presId="urn:microsoft.com/office/officeart/2008/layout/TitlePictureLineup"/>
    <dgm:cxn modelId="{1F7EDA86-7E6A-4A11-B4DD-F8C94FDB9F8D}" type="presParOf" srcId="{035670A9-8454-4217-9607-24CE287666C5}" destId="{7EFFB4C6-182F-47F8-9BAF-81DB6EAD843B}" srcOrd="1" destOrd="0" presId="urn:microsoft.com/office/officeart/2008/layout/TitlePictureLineup"/>
    <dgm:cxn modelId="{47EC71DA-CBB6-4B91-8667-B1B7E1FE276B}" type="presParOf" srcId="{035670A9-8454-4217-9607-24CE287666C5}" destId="{70781746-0A48-43EE-AC96-57F77974FF0B}" srcOrd="2" destOrd="0" presId="urn:microsoft.com/office/officeart/2008/layout/TitlePictureLineup"/>
    <dgm:cxn modelId="{B5CA5E26-0A05-457B-94B2-F01A2CA267AB}" type="presParOf" srcId="{035670A9-8454-4217-9607-24CE287666C5}" destId="{E32425F5-A32B-4B04-80EB-9A1AD0C408F5}" srcOrd="3" destOrd="0" presId="urn:microsoft.com/office/officeart/2008/layout/TitlePictureLineup"/>
    <dgm:cxn modelId="{0E35FFF1-8C18-48C8-B817-792C71847729}" type="presParOf" srcId="{E486F572-46D5-4B00-ADE1-E3D7E4931BC1}" destId="{5C539D46-D76A-4F15-AB03-E2CF7CA39723}" srcOrd="1" destOrd="0" presId="urn:microsoft.com/office/officeart/2008/layout/TitlePictureLineup"/>
    <dgm:cxn modelId="{CB795184-0EFD-4B34-893B-68B5006196A0}" type="presParOf" srcId="{E486F572-46D5-4B00-ADE1-E3D7E4931BC1}" destId="{8826705D-5E07-4FC1-9558-2CFD081AE3AC}" srcOrd="2" destOrd="0" presId="urn:microsoft.com/office/officeart/2008/layout/TitlePictureLineup"/>
    <dgm:cxn modelId="{88686CF3-0F0F-4A53-B906-7A2F0BD96B61}" type="presParOf" srcId="{8826705D-5E07-4FC1-9558-2CFD081AE3AC}" destId="{53083898-C593-4B9D-B1B5-FA250300F46A}" srcOrd="0" destOrd="0" presId="urn:microsoft.com/office/officeart/2008/layout/TitlePictureLineup"/>
    <dgm:cxn modelId="{EAFFDF0A-962A-4551-A7D3-BA36F4DC364D}" type="presParOf" srcId="{8826705D-5E07-4FC1-9558-2CFD081AE3AC}" destId="{FD3D2D01-12F8-4342-BA0B-6827A43471D3}" srcOrd="1" destOrd="0" presId="urn:microsoft.com/office/officeart/2008/layout/TitlePictureLineup"/>
    <dgm:cxn modelId="{CF6F3497-2002-4E94-A9A8-2FC94EA947B6}" type="presParOf" srcId="{8826705D-5E07-4FC1-9558-2CFD081AE3AC}" destId="{63567CD1-F055-4504-88B6-22B0F17A26F5}" srcOrd="2" destOrd="0" presId="urn:microsoft.com/office/officeart/2008/layout/TitlePictureLineup"/>
    <dgm:cxn modelId="{EDC60D30-255B-4E53-BF5F-E49E24CCED06}" type="presParOf" srcId="{8826705D-5E07-4FC1-9558-2CFD081AE3AC}" destId="{0007DABD-B2B8-4D26-8365-2D40E0BB1116}" srcOrd="3" destOrd="0" presId="urn:microsoft.com/office/officeart/2008/layout/TitlePictureLineup"/>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DFFF80-480D-4E8A-910D-E6266799DFAA}"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n-US"/>
        </a:p>
      </dgm:t>
    </dgm:pt>
    <dgm:pt modelId="{ACC364CF-A47A-4516-BAE7-35E4E69364C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Vegetables</a:t>
          </a:r>
        </a:p>
      </dgm:t>
    </dgm:pt>
    <dgm:pt modelId="{51255379-A22D-49D4-870B-3D79B299A7AD}" type="par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A77972DF-1DDF-4727-9E5C-007699816884}" type="sib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940C50EF-0AEE-4378-A7EC-0A2F9AE9902F}">
      <dgm:prSet phldrT="[Text]" phldr="1"/>
      <dgm:spPr/>
      <dgm:t>
        <a:bodyPr/>
        <a:lstStyle/>
        <a:p>
          <a:endParaRPr lang="en-US">
            <a:latin typeface="Arial" panose="020B0604020202020204" pitchFamily="34" charset="0"/>
            <a:cs typeface="Arial" panose="020B0604020202020204" pitchFamily="34" charset="0"/>
          </a:endParaRPr>
        </a:p>
      </dgm:t>
    </dgm:pt>
    <dgm:pt modelId="{B462F360-4CA0-49D3-9674-17FEE171F3CA}" type="par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06D15971-FCE3-44F8-A894-52B264C44CC0}" type="sib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E17552EC-10E8-4CDA-87E8-CD38E0D10C7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Dairy</a:t>
          </a:r>
        </a:p>
      </dgm:t>
    </dgm:pt>
    <dgm:pt modelId="{BE7175D4-9615-40DB-9641-8E300EAE33E6}" type="par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46F6AC61-E964-4736-B0AF-F226B15CAB07}" type="sib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8135EC2D-6897-4148-A3F1-A49071952FE3}">
      <dgm:prSet phldrT="[Text]" phldr="1"/>
      <dgm:spPr/>
      <dgm:t>
        <a:bodyPr/>
        <a:lstStyle/>
        <a:p>
          <a:endParaRPr lang="en-US">
            <a:latin typeface="Arial" panose="020B0604020202020204" pitchFamily="34" charset="0"/>
            <a:cs typeface="Arial" panose="020B0604020202020204" pitchFamily="34" charset="0"/>
          </a:endParaRPr>
        </a:p>
      </dgm:t>
    </dgm:pt>
    <dgm:pt modelId="{598037E9-4F6F-460B-8418-8F90C5DAC20B}" type="par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9D1BA6B9-9191-4D2C-AB61-B4C30C47CCC1}" type="sib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E486F572-46D5-4B00-ADE1-E3D7E4931BC1}" type="pres">
      <dgm:prSet presAssocID="{E6DFFF80-480D-4E8A-910D-E6266799DFAA}" presName="Name0" presStyleCnt="0">
        <dgm:presLayoutVars>
          <dgm:dir/>
        </dgm:presLayoutVars>
      </dgm:prSet>
      <dgm:spPr/>
    </dgm:pt>
    <dgm:pt modelId="{035670A9-8454-4217-9607-24CE287666C5}" type="pres">
      <dgm:prSet presAssocID="{ACC364CF-A47A-4516-BAE7-35E4E69364C6}" presName="composite" presStyleCnt="0"/>
      <dgm:spPr/>
    </dgm:pt>
    <dgm:pt modelId="{ADD90702-FC0D-4D0C-9F4F-BF8C1EDF7302}" type="pres">
      <dgm:prSet presAssocID="{ACC364CF-A47A-4516-BAE7-35E4E69364C6}" presName="Accent" presStyleLbl="alignAcc1" presStyleIdx="0" presStyleCnt="2" custLinFactNeighborY="-2681"/>
      <dgm:spPr>
        <a:ln>
          <a:solidFill>
            <a:srgbClr val="D00000"/>
          </a:solidFill>
        </a:ln>
      </dgm:spPr>
    </dgm:pt>
    <dgm:pt modelId="{7EFFB4C6-182F-47F8-9BAF-81DB6EAD843B}" type="pres">
      <dgm:prSet presAssocID="{ACC364CF-A47A-4516-BAE7-35E4E69364C6}" presName="Image" presStyleLbl="node1" presStyleIdx="0" presStyleCnt="2"/>
      <dgm:spPr>
        <a:blipFill>
          <a:blip xmlns:r="http://schemas.openxmlformats.org/officeDocument/2006/relationships" r:embed="rId1" cstate="print">
            <a:extLst>
              <a:ext uri="{28A0092B-C50C-407E-A947-70E740481C1C}">
                <a14:useLocalDpi xmlns:a14="http://schemas.microsoft.com/office/drawing/2010/main"/>
              </a:ext>
            </a:extLst>
          </a:blip>
          <a:srcRect/>
          <a:stretch>
            <a:fillRect l="-14000" r="-14000"/>
          </a:stretch>
        </a:blipFill>
      </dgm:spPr>
    </dgm:pt>
    <dgm:pt modelId="{70781746-0A48-43EE-AC96-57F77974FF0B}" type="pres">
      <dgm:prSet presAssocID="{ACC364CF-A47A-4516-BAE7-35E4E69364C6}" presName="Child" presStyleLbl="revTx" presStyleIdx="0" presStyleCnt="2">
        <dgm:presLayoutVars>
          <dgm:bulletEnabled val="1"/>
        </dgm:presLayoutVars>
      </dgm:prSet>
      <dgm:spPr/>
    </dgm:pt>
    <dgm:pt modelId="{E32425F5-A32B-4B04-80EB-9A1AD0C408F5}" type="pres">
      <dgm:prSet presAssocID="{ACC364CF-A47A-4516-BAE7-35E4E69364C6}" presName="Parent" presStyleLbl="alignNode1" presStyleIdx="0" presStyleCnt="2">
        <dgm:presLayoutVars>
          <dgm:bulletEnabled val="1"/>
        </dgm:presLayoutVars>
      </dgm:prSet>
      <dgm:spPr/>
    </dgm:pt>
    <dgm:pt modelId="{5C539D46-D76A-4F15-AB03-E2CF7CA39723}" type="pres">
      <dgm:prSet presAssocID="{A77972DF-1DDF-4727-9E5C-007699816884}" presName="sibTrans" presStyleCnt="0"/>
      <dgm:spPr/>
    </dgm:pt>
    <dgm:pt modelId="{8826705D-5E07-4FC1-9558-2CFD081AE3AC}" type="pres">
      <dgm:prSet presAssocID="{E17552EC-10E8-4CDA-87E8-CD38E0D10C76}" presName="composite" presStyleCnt="0"/>
      <dgm:spPr/>
    </dgm:pt>
    <dgm:pt modelId="{53083898-C593-4B9D-B1B5-FA250300F46A}" type="pres">
      <dgm:prSet presAssocID="{E17552EC-10E8-4CDA-87E8-CD38E0D10C76}" presName="Accent" presStyleLbl="alignAcc1" presStyleIdx="1" presStyleCnt="2" custLinFactNeighborX="40317" custLinFactNeighborY="-2681"/>
      <dgm:spPr>
        <a:ln>
          <a:solidFill>
            <a:srgbClr val="CF0A2C"/>
          </a:solidFill>
        </a:ln>
      </dgm:spPr>
    </dgm:pt>
    <dgm:pt modelId="{FD3D2D01-12F8-4342-BA0B-6827A43471D3}" type="pres">
      <dgm:prSet presAssocID="{E17552EC-10E8-4CDA-87E8-CD38E0D10C76}" presName="Image" presStyleLbl="node1" presStyleIdx="1" presStyleCnt="2"/>
      <dgm:spPr>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dgm:spPr>
    </dgm:pt>
    <dgm:pt modelId="{63567CD1-F055-4504-88B6-22B0F17A26F5}" type="pres">
      <dgm:prSet presAssocID="{E17552EC-10E8-4CDA-87E8-CD38E0D10C76}" presName="Child" presStyleLbl="revTx" presStyleIdx="1" presStyleCnt="2">
        <dgm:presLayoutVars>
          <dgm:bulletEnabled val="1"/>
        </dgm:presLayoutVars>
      </dgm:prSet>
      <dgm:spPr/>
    </dgm:pt>
    <dgm:pt modelId="{0007DABD-B2B8-4D26-8365-2D40E0BB1116}" type="pres">
      <dgm:prSet presAssocID="{E17552EC-10E8-4CDA-87E8-CD38E0D10C76}" presName="Parent" presStyleLbl="alignNode1" presStyleIdx="1" presStyleCnt="2">
        <dgm:presLayoutVars>
          <dgm:bulletEnabled val="1"/>
        </dgm:presLayoutVars>
      </dgm:prSet>
      <dgm:spPr/>
    </dgm:pt>
  </dgm:ptLst>
  <dgm:cxnLst>
    <dgm:cxn modelId="{2F193038-7B54-45D9-8D3C-8B5074C3B44B}" srcId="{ACC364CF-A47A-4516-BAE7-35E4E69364C6}" destId="{940C50EF-0AEE-4378-A7EC-0A2F9AE9902F}" srcOrd="0" destOrd="0" parTransId="{B462F360-4CA0-49D3-9674-17FEE171F3CA}" sibTransId="{06D15971-FCE3-44F8-A894-52B264C44CC0}"/>
    <dgm:cxn modelId="{880A8C42-FA13-4D74-AA60-3DD2F9A441F1}" type="presOf" srcId="{940C50EF-0AEE-4378-A7EC-0A2F9AE9902F}" destId="{70781746-0A48-43EE-AC96-57F77974FF0B}" srcOrd="0" destOrd="0" presId="urn:microsoft.com/office/officeart/2008/layout/TitlePictureLineup"/>
    <dgm:cxn modelId="{24A28E4D-23D8-45E1-8C54-376B9820A73B}" type="presOf" srcId="{ACC364CF-A47A-4516-BAE7-35E4E69364C6}" destId="{E32425F5-A32B-4B04-80EB-9A1AD0C408F5}" srcOrd="0" destOrd="0" presId="urn:microsoft.com/office/officeart/2008/layout/TitlePictureLineup"/>
    <dgm:cxn modelId="{58530F7B-9912-49F2-8123-BBA6ED6250A3}" srcId="{E6DFFF80-480D-4E8A-910D-E6266799DFAA}" destId="{E17552EC-10E8-4CDA-87E8-CD38E0D10C76}" srcOrd="1" destOrd="0" parTransId="{BE7175D4-9615-40DB-9641-8E300EAE33E6}" sibTransId="{46F6AC61-E964-4736-B0AF-F226B15CAB07}"/>
    <dgm:cxn modelId="{ADE1CE8F-ADDF-4E4A-827A-F725B23620D8}" type="presOf" srcId="{8135EC2D-6897-4148-A3F1-A49071952FE3}" destId="{63567CD1-F055-4504-88B6-22B0F17A26F5}" srcOrd="0" destOrd="0" presId="urn:microsoft.com/office/officeart/2008/layout/TitlePictureLineup"/>
    <dgm:cxn modelId="{9962A793-1867-4768-A599-A374EA8EA61D}" srcId="{E6DFFF80-480D-4E8A-910D-E6266799DFAA}" destId="{ACC364CF-A47A-4516-BAE7-35E4E69364C6}" srcOrd="0" destOrd="0" parTransId="{51255379-A22D-49D4-870B-3D79B299A7AD}" sibTransId="{A77972DF-1DDF-4727-9E5C-007699816884}"/>
    <dgm:cxn modelId="{767D98DB-0A01-4049-99FF-4E130437EE6E}" type="presOf" srcId="{E6DFFF80-480D-4E8A-910D-E6266799DFAA}" destId="{E486F572-46D5-4B00-ADE1-E3D7E4931BC1}" srcOrd="0" destOrd="0" presId="urn:microsoft.com/office/officeart/2008/layout/TitlePictureLineup"/>
    <dgm:cxn modelId="{B7F443ED-5233-43D0-A7CD-70D48DE24D9D}" type="presOf" srcId="{E17552EC-10E8-4CDA-87E8-CD38E0D10C76}" destId="{0007DABD-B2B8-4D26-8365-2D40E0BB1116}" srcOrd="0" destOrd="0" presId="urn:microsoft.com/office/officeart/2008/layout/TitlePictureLineup"/>
    <dgm:cxn modelId="{7C9A0BF3-3AA7-4701-B5FA-D7F3F9111AA3}" srcId="{E17552EC-10E8-4CDA-87E8-CD38E0D10C76}" destId="{8135EC2D-6897-4148-A3F1-A49071952FE3}" srcOrd="0" destOrd="0" parTransId="{598037E9-4F6F-460B-8418-8F90C5DAC20B}" sibTransId="{9D1BA6B9-9191-4D2C-AB61-B4C30C47CCC1}"/>
    <dgm:cxn modelId="{06D3F842-8261-4F65-9E20-25A6DC5A1F6B}" type="presParOf" srcId="{E486F572-46D5-4B00-ADE1-E3D7E4931BC1}" destId="{035670A9-8454-4217-9607-24CE287666C5}" srcOrd="0" destOrd="0" presId="urn:microsoft.com/office/officeart/2008/layout/TitlePictureLineup"/>
    <dgm:cxn modelId="{D550928E-48C8-4A5B-8EB1-8BC1204314CD}" type="presParOf" srcId="{035670A9-8454-4217-9607-24CE287666C5}" destId="{ADD90702-FC0D-4D0C-9F4F-BF8C1EDF7302}" srcOrd="0" destOrd="0" presId="urn:microsoft.com/office/officeart/2008/layout/TitlePictureLineup"/>
    <dgm:cxn modelId="{1F7EDA86-7E6A-4A11-B4DD-F8C94FDB9F8D}" type="presParOf" srcId="{035670A9-8454-4217-9607-24CE287666C5}" destId="{7EFFB4C6-182F-47F8-9BAF-81DB6EAD843B}" srcOrd="1" destOrd="0" presId="urn:microsoft.com/office/officeart/2008/layout/TitlePictureLineup"/>
    <dgm:cxn modelId="{47EC71DA-CBB6-4B91-8667-B1B7E1FE276B}" type="presParOf" srcId="{035670A9-8454-4217-9607-24CE287666C5}" destId="{70781746-0A48-43EE-AC96-57F77974FF0B}" srcOrd="2" destOrd="0" presId="urn:microsoft.com/office/officeart/2008/layout/TitlePictureLineup"/>
    <dgm:cxn modelId="{B5CA5E26-0A05-457B-94B2-F01A2CA267AB}" type="presParOf" srcId="{035670A9-8454-4217-9607-24CE287666C5}" destId="{E32425F5-A32B-4B04-80EB-9A1AD0C408F5}" srcOrd="3" destOrd="0" presId="urn:microsoft.com/office/officeart/2008/layout/TitlePictureLineup"/>
    <dgm:cxn modelId="{0E35FFF1-8C18-48C8-B817-792C71847729}" type="presParOf" srcId="{E486F572-46D5-4B00-ADE1-E3D7E4931BC1}" destId="{5C539D46-D76A-4F15-AB03-E2CF7CA39723}" srcOrd="1" destOrd="0" presId="urn:microsoft.com/office/officeart/2008/layout/TitlePictureLineup"/>
    <dgm:cxn modelId="{CB795184-0EFD-4B34-893B-68B5006196A0}" type="presParOf" srcId="{E486F572-46D5-4B00-ADE1-E3D7E4931BC1}" destId="{8826705D-5E07-4FC1-9558-2CFD081AE3AC}" srcOrd="2" destOrd="0" presId="urn:microsoft.com/office/officeart/2008/layout/TitlePictureLineup"/>
    <dgm:cxn modelId="{88686CF3-0F0F-4A53-B906-7A2F0BD96B61}" type="presParOf" srcId="{8826705D-5E07-4FC1-9558-2CFD081AE3AC}" destId="{53083898-C593-4B9D-B1B5-FA250300F46A}" srcOrd="0" destOrd="0" presId="urn:microsoft.com/office/officeart/2008/layout/TitlePictureLineup"/>
    <dgm:cxn modelId="{EAFFDF0A-962A-4551-A7D3-BA36F4DC364D}" type="presParOf" srcId="{8826705D-5E07-4FC1-9558-2CFD081AE3AC}" destId="{FD3D2D01-12F8-4342-BA0B-6827A43471D3}" srcOrd="1" destOrd="0" presId="urn:microsoft.com/office/officeart/2008/layout/TitlePictureLineup"/>
    <dgm:cxn modelId="{CF6F3497-2002-4E94-A9A8-2FC94EA947B6}" type="presParOf" srcId="{8826705D-5E07-4FC1-9558-2CFD081AE3AC}" destId="{63567CD1-F055-4504-88B6-22B0F17A26F5}" srcOrd="2" destOrd="0" presId="urn:microsoft.com/office/officeart/2008/layout/TitlePictureLineup"/>
    <dgm:cxn modelId="{EDC60D30-255B-4E53-BF5F-E49E24CCED06}" type="presParOf" srcId="{8826705D-5E07-4FC1-9558-2CFD081AE3AC}" destId="{0007DABD-B2B8-4D26-8365-2D40E0BB1116}" srcOrd="3" destOrd="0" presId="urn:microsoft.com/office/officeart/2008/layout/TitlePictureLineup"/>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DFFF80-480D-4E8A-910D-E6266799DFAA}"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n-US"/>
        </a:p>
      </dgm:t>
    </dgm:pt>
    <dgm:pt modelId="{ACC364CF-A47A-4516-BAE7-35E4E69364C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Grains </a:t>
          </a:r>
        </a:p>
      </dgm:t>
    </dgm:pt>
    <dgm:pt modelId="{51255379-A22D-49D4-870B-3D79B299A7AD}" type="par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A77972DF-1DDF-4727-9E5C-007699816884}" type="sib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940C50EF-0AEE-4378-A7EC-0A2F9AE9902F}">
      <dgm:prSet phldrT="[Text]" phldr="1"/>
      <dgm:spPr/>
      <dgm:t>
        <a:bodyPr/>
        <a:lstStyle/>
        <a:p>
          <a:endParaRPr lang="en-US">
            <a:latin typeface="Arial" panose="020B0604020202020204" pitchFamily="34" charset="0"/>
            <a:cs typeface="Arial" panose="020B0604020202020204" pitchFamily="34" charset="0"/>
          </a:endParaRPr>
        </a:p>
      </dgm:t>
    </dgm:pt>
    <dgm:pt modelId="{B462F360-4CA0-49D3-9674-17FEE171F3CA}" type="par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06D15971-FCE3-44F8-A894-52B264C44CC0}" type="sib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E17552EC-10E8-4CDA-87E8-CD38E0D10C7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Fruits</a:t>
          </a:r>
        </a:p>
      </dgm:t>
    </dgm:pt>
    <dgm:pt modelId="{BE7175D4-9615-40DB-9641-8E300EAE33E6}" type="par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46F6AC61-E964-4736-B0AF-F226B15CAB07}" type="sib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8135EC2D-6897-4148-A3F1-A49071952FE3}">
      <dgm:prSet phldrT="[Text]" phldr="1"/>
      <dgm:spPr/>
      <dgm:t>
        <a:bodyPr/>
        <a:lstStyle/>
        <a:p>
          <a:endParaRPr lang="en-US">
            <a:latin typeface="Arial" panose="020B0604020202020204" pitchFamily="34" charset="0"/>
            <a:cs typeface="Arial" panose="020B0604020202020204" pitchFamily="34" charset="0"/>
          </a:endParaRPr>
        </a:p>
      </dgm:t>
    </dgm:pt>
    <dgm:pt modelId="{598037E9-4F6F-460B-8418-8F90C5DAC20B}" type="par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9D1BA6B9-9191-4D2C-AB61-B4C30C47CCC1}" type="sib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8DCFB40E-9AD1-4A33-B516-A5063774C8B9}">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Protein Foods</a:t>
          </a:r>
        </a:p>
      </dgm:t>
    </dgm:pt>
    <dgm:pt modelId="{7A7CA588-9B55-490B-B049-D700AF4C167D}" type="parTrans" cxnId="{3E35C763-3836-4B58-A0CB-175F760A4859}">
      <dgm:prSet/>
      <dgm:spPr/>
      <dgm:t>
        <a:bodyPr/>
        <a:lstStyle/>
        <a:p>
          <a:endParaRPr lang="en-US">
            <a:latin typeface="Arial" panose="020B0604020202020204" pitchFamily="34" charset="0"/>
            <a:cs typeface="Arial" panose="020B0604020202020204" pitchFamily="34" charset="0"/>
          </a:endParaRPr>
        </a:p>
      </dgm:t>
    </dgm:pt>
    <dgm:pt modelId="{DAC4E564-CE02-4390-BAD9-A0D52828D4B6}" type="sibTrans" cxnId="{3E35C763-3836-4B58-A0CB-175F760A4859}">
      <dgm:prSet/>
      <dgm:spPr/>
      <dgm:t>
        <a:bodyPr/>
        <a:lstStyle/>
        <a:p>
          <a:endParaRPr lang="en-US">
            <a:latin typeface="Arial" panose="020B0604020202020204" pitchFamily="34" charset="0"/>
            <a:cs typeface="Arial" panose="020B0604020202020204" pitchFamily="34" charset="0"/>
          </a:endParaRPr>
        </a:p>
      </dgm:t>
    </dgm:pt>
    <dgm:pt modelId="{E77175AB-D55F-44E5-910A-A4B61F294AC6}">
      <dgm:prSet phldrT="[Text]" phldr="1"/>
      <dgm:spPr/>
      <dgm:t>
        <a:bodyPr/>
        <a:lstStyle/>
        <a:p>
          <a:endParaRPr lang="en-US">
            <a:latin typeface="Arial" panose="020B0604020202020204" pitchFamily="34" charset="0"/>
            <a:cs typeface="Arial" panose="020B0604020202020204" pitchFamily="34" charset="0"/>
          </a:endParaRPr>
        </a:p>
      </dgm:t>
    </dgm:pt>
    <dgm:pt modelId="{A8C3431D-A219-411A-AF6B-286FA0C40E03}" type="parTrans" cxnId="{72EE267A-6BDD-479C-A896-E9A396FAD7AB}">
      <dgm:prSet/>
      <dgm:spPr/>
      <dgm:t>
        <a:bodyPr/>
        <a:lstStyle/>
        <a:p>
          <a:endParaRPr lang="en-US">
            <a:latin typeface="Arial" panose="020B0604020202020204" pitchFamily="34" charset="0"/>
            <a:cs typeface="Arial" panose="020B0604020202020204" pitchFamily="34" charset="0"/>
          </a:endParaRPr>
        </a:p>
      </dgm:t>
    </dgm:pt>
    <dgm:pt modelId="{6B2AAC80-C759-4124-8BB4-8DC8C1A4B9AE}" type="sibTrans" cxnId="{72EE267A-6BDD-479C-A896-E9A396FAD7AB}">
      <dgm:prSet/>
      <dgm:spPr/>
      <dgm:t>
        <a:bodyPr/>
        <a:lstStyle/>
        <a:p>
          <a:endParaRPr lang="en-US">
            <a:latin typeface="Arial" panose="020B0604020202020204" pitchFamily="34" charset="0"/>
            <a:cs typeface="Arial" panose="020B0604020202020204" pitchFamily="34" charset="0"/>
          </a:endParaRPr>
        </a:p>
      </dgm:t>
    </dgm:pt>
    <dgm:pt modelId="{E486F572-46D5-4B00-ADE1-E3D7E4931BC1}" type="pres">
      <dgm:prSet presAssocID="{E6DFFF80-480D-4E8A-910D-E6266799DFAA}" presName="Name0" presStyleCnt="0">
        <dgm:presLayoutVars>
          <dgm:dir/>
        </dgm:presLayoutVars>
      </dgm:prSet>
      <dgm:spPr/>
    </dgm:pt>
    <dgm:pt modelId="{035670A9-8454-4217-9607-24CE287666C5}" type="pres">
      <dgm:prSet presAssocID="{ACC364CF-A47A-4516-BAE7-35E4E69364C6}" presName="composite" presStyleCnt="0"/>
      <dgm:spPr/>
    </dgm:pt>
    <dgm:pt modelId="{ADD90702-FC0D-4D0C-9F4F-BF8C1EDF7302}" type="pres">
      <dgm:prSet presAssocID="{ACC364CF-A47A-4516-BAE7-35E4E69364C6}" presName="Accent" presStyleLbl="alignAcc1" presStyleIdx="0" presStyleCnt="3"/>
      <dgm:spPr>
        <a:ln>
          <a:solidFill>
            <a:srgbClr val="D00000"/>
          </a:solidFill>
        </a:ln>
      </dgm:spPr>
    </dgm:pt>
    <dgm:pt modelId="{7EFFB4C6-182F-47F8-9BAF-81DB6EAD843B}" type="pres">
      <dgm:prSet presAssocID="{ACC364CF-A47A-4516-BAE7-35E4E69364C6}" presName="Image" presStyleLbl="node1" presStyleIdx="0" presStyleCnt="3" custLinFactNeighborX="1750" custLinFactNeighborY="-497"/>
      <dgm:spPr>
        <a:blipFill>
          <a:blip xmlns:r="http://schemas.openxmlformats.org/officeDocument/2006/relationships" r:embed="rId1" cstate="print">
            <a:extLst>
              <a:ext uri="{28A0092B-C50C-407E-A947-70E740481C1C}">
                <a14:useLocalDpi xmlns:a14="http://schemas.microsoft.com/office/drawing/2010/main"/>
              </a:ext>
            </a:extLst>
          </a:blip>
          <a:srcRect/>
          <a:stretch>
            <a:fillRect l="-13000" r="-13000"/>
          </a:stretch>
        </a:blipFill>
      </dgm:spPr>
    </dgm:pt>
    <dgm:pt modelId="{70781746-0A48-43EE-AC96-57F77974FF0B}" type="pres">
      <dgm:prSet presAssocID="{ACC364CF-A47A-4516-BAE7-35E4E69364C6}" presName="Child" presStyleLbl="revTx" presStyleIdx="0" presStyleCnt="3">
        <dgm:presLayoutVars>
          <dgm:bulletEnabled val="1"/>
        </dgm:presLayoutVars>
      </dgm:prSet>
      <dgm:spPr/>
    </dgm:pt>
    <dgm:pt modelId="{E32425F5-A32B-4B04-80EB-9A1AD0C408F5}" type="pres">
      <dgm:prSet presAssocID="{ACC364CF-A47A-4516-BAE7-35E4E69364C6}" presName="Parent" presStyleLbl="alignNode1" presStyleIdx="0" presStyleCnt="3">
        <dgm:presLayoutVars>
          <dgm:bulletEnabled val="1"/>
        </dgm:presLayoutVars>
      </dgm:prSet>
      <dgm:spPr/>
    </dgm:pt>
    <dgm:pt modelId="{5C539D46-D76A-4F15-AB03-E2CF7CA39723}" type="pres">
      <dgm:prSet presAssocID="{A77972DF-1DDF-4727-9E5C-007699816884}" presName="sibTrans" presStyleCnt="0"/>
      <dgm:spPr/>
    </dgm:pt>
    <dgm:pt modelId="{8826705D-5E07-4FC1-9558-2CFD081AE3AC}" type="pres">
      <dgm:prSet presAssocID="{E17552EC-10E8-4CDA-87E8-CD38E0D10C76}" presName="composite" presStyleCnt="0"/>
      <dgm:spPr/>
    </dgm:pt>
    <dgm:pt modelId="{53083898-C593-4B9D-B1B5-FA250300F46A}" type="pres">
      <dgm:prSet presAssocID="{E17552EC-10E8-4CDA-87E8-CD38E0D10C76}" presName="Accent" presStyleLbl="alignAcc1" presStyleIdx="1" presStyleCnt="3" custLinFactNeighborX="80634"/>
      <dgm:spPr>
        <a:ln>
          <a:solidFill>
            <a:srgbClr val="D00000"/>
          </a:solidFill>
        </a:ln>
      </dgm:spPr>
    </dgm:pt>
    <dgm:pt modelId="{FD3D2D01-12F8-4342-BA0B-6827A43471D3}" type="pres">
      <dgm:prSet presAssocID="{E17552EC-10E8-4CDA-87E8-CD38E0D10C76}" presName="Image" presStyleLbl="node1" presStyleIdx="1" presStyleCnt="3" custLinFactNeighborX="-737" custLinFactNeighborY="-861"/>
      <dgm:spPr>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dgm:spPr>
    </dgm:pt>
    <dgm:pt modelId="{63567CD1-F055-4504-88B6-22B0F17A26F5}" type="pres">
      <dgm:prSet presAssocID="{E17552EC-10E8-4CDA-87E8-CD38E0D10C76}" presName="Child" presStyleLbl="revTx" presStyleIdx="1" presStyleCnt="3">
        <dgm:presLayoutVars>
          <dgm:bulletEnabled val="1"/>
        </dgm:presLayoutVars>
      </dgm:prSet>
      <dgm:spPr/>
    </dgm:pt>
    <dgm:pt modelId="{0007DABD-B2B8-4D26-8365-2D40E0BB1116}" type="pres">
      <dgm:prSet presAssocID="{E17552EC-10E8-4CDA-87E8-CD38E0D10C76}" presName="Parent" presStyleLbl="alignNode1" presStyleIdx="1" presStyleCnt="3" custLinFactNeighborX="1396">
        <dgm:presLayoutVars>
          <dgm:bulletEnabled val="1"/>
        </dgm:presLayoutVars>
      </dgm:prSet>
      <dgm:spPr/>
    </dgm:pt>
    <dgm:pt modelId="{ECB49F7C-65D0-47FB-ABF6-300B24FF7E03}" type="pres">
      <dgm:prSet presAssocID="{46F6AC61-E964-4736-B0AF-F226B15CAB07}" presName="sibTrans" presStyleCnt="0"/>
      <dgm:spPr/>
    </dgm:pt>
    <dgm:pt modelId="{2494020B-736C-4A42-B14F-6CDDC5643C84}" type="pres">
      <dgm:prSet presAssocID="{8DCFB40E-9AD1-4A33-B516-A5063774C8B9}" presName="composite" presStyleCnt="0"/>
      <dgm:spPr/>
    </dgm:pt>
    <dgm:pt modelId="{87B584C9-9509-41CB-B450-01A12863195B}" type="pres">
      <dgm:prSet presAssocID="{8DCFB40E-9AD1-4A33-B516-A5063774C8B9}" presName="Accent" presStyleLbl="alignAcc1" presStyleIdx="2" presStyleCnt="3" custLinFactNeighborX="40317"/>
      <dgm:spPr>
        <a:ln>
          <a:solidFill>
            <a:srgbClr val="CF0A2C"/>
          </a:solidFill>
        </a:ln>
      </dgm:spPr>
    </dgm:pt>
    <dgm:pt modelId="{325E4EC1-0C09-4F14-BC41-ED9C025353B2}" type="pres">
      <dgm:prSet presAssocID="{8DCFB40E-9AD1-4A33-B516-A5063774C8B9}" presName="Image" presStyleLbl="node1" presStyleIdx="2" presStyleCnt="3"/>
      <dgm:spPr>
        <a:blipFill>
          <a:blip xmlns:r="http://schemas.openxmlformats.org/officeDocument/2006/relationships" r:embed="rId3" cstate="print">
            <a:extLst>
              <a:ext uri="{28A0092B-C50C-407E-A947-70E740481C1C}">
                <a14:useLocalDpi xmlns:a14="http://schemas.microsoft.com/office/drawing/2010/main"/>
              </a:ext>
            </a:extLst>
          </a:blip>
          <a:srcRect/>
          <a:stretch>
            <a:fillRect l="-14000" r="-14000"/>
          </a:stretch>
        </a:blipFill>
      </dgm:spPr>
    </dgm:pt>
    <dgm:pt modelId="{987F5684-469B-469F-BE7F-4C0156BC6A12}" type="pres">
      <dgm:prSet presAssocID="{8DCFB40E-9AD1-4A33-B516-A5063774C8B9}" presName="Child" presStyleLbl="revTx" presStyleIdx="2" presStyleCnt="3">
        <dgm:presLayoutVars>
          <dgm:bulletEnabled val="1"/>
        </dgm:presLayoutVars>
      </dgm:prSet>
      <dgm:spPr/>
    </dgm:pt>
    <dgm:pt modelId="{058F99C1-BE79-4A17-BD61-3EF5BA0F5BBC}" type="pres">
      <dgm:prSet presAssocID="{8DCFB40E-9AD1-4A33-B516-A5063774C8B9}" presName="Parent" presStyleLbl="alignNode1" presStyleIdx="2" presStyleCnt="3">
        <dgm:presLayoutVars>
          <dgm:bulletEnabled val="1"/>
        </dgm:presLayoutVars>
      </dgm:prSet>
      <dgm:spPr/>
    </dgm:pt>
  </dgm:ptLst>
  <dgm:cxnLst>
    <dgm:cxn modelId="{E4B47D31-2F84-4A31-AEC4-84FB50CE1F0F}" type="presOf" srcId="{8DCFB40E-9AD1-4A33-B516-A5063774C8B9}" destId="{058F99C1-BE79-4A17-BD61-3EF5BA0F5BBC}" srcOrd="0" destOrd="0" presId="urn:microsoft.com/office/officeart/2008/layout/TitlePictureLineup"/>
    <dgm:cxn modelId="{2F193038-7B54-45D9-8D3C-8B5074C3B44B}" srcId="{ACC364CF-A47A-4516-BAE7-35E4E69364C6}" destId="{940C50EF-0AEE-4378-A7EC-0A2F9AE9902F}" srcOrd="0" destOrd="0" parTransId="{B462F360-4CA0-49D3-9674-17FEE171F3CA}" sibTransId="{06D15971-FCE3-44F8-A894-52B264C44CC0}"/>
    <dgm:cxn modelId="{880A8C42-FA13-4D74-AA60-3DD2F9A441F1}" type="presOf" srcId="{940C50EF-0AEE-4378-A7EC-0A2F9AE9902F}" destId="{70781746-0A48-43EE-AC96-57F77974FF0B}" srcOrd="0" destOrd="0" presId="urn:microsoft.com/office/officeart/2008/layout/TitlePictureLineup"/>
    <dgm:cxn modelId="{5CA56943-33BB-4DCB-B948-DA9342DEDD92}" type="presOf" srcId="{E77175AB-D55F-44E5-910A-A4B61F294AC6}" destId="{987F5684-469B-469F-BE7F-4C0156BC6A12}" srcOrd="0" destOrd="0" presId="urn:microsoft.com/office/officeart/2008/layout/TitlePictureLineup"/>
    <dgm:cxn modelId="{3E35C763-3836-4B58-A0CB-175F760A4859}" srcId="{E6DFFF80-480D-4E8A-910D-E6266799DFAA}" destId="{8DCFB40E-9AD1-4A33-B516-A5063774C8B9}" srcOrd="2" destOrd="0" parTransId="{7A7CA588-9B55-490B-B049-D700AF4C167D}" sibTransId="{DAC4E564-CE02-4390-BAD9-A0D52828D4B6}"/>
    <dgm:cxn modelId="{24A28E4D-23D8-45E1-8C54-376B9820A73B}" type="presOf" srcId="{ACC364CF-A47A-4516-BAE7-35E4E69364C6}" destId="{E32425F5-A32B-4B04-80EB-9A1AD0C408F5}" srcOrd="0" destOrd="0" presId="urn:microsoft.com/office/officeart/2008/layout/TitlePictureLineup"/>
    <dgm:cxn modelId="{72EE267A-6BDD-479C-A896-E9A396FAD7AB}" srcId="{8DCFB40E-9AD1-4A33-B516-A5063774C8B9}" destId="{E77175AB-D55F-44E5-910A-A4B61F294AC6}" srcOrd="0" destOrd="0" parTransId="{A8C3431D-A219-411A-AF6B-286FA0C40E03}" sibTransId="{6B2AAC80-C759-4124-8BB4-8DC8C1A4B9AE}"/>
    <dgm:cxn modelId="{58530F7B-9912-49F2-8123-BBA6ED6250A3}" srcId="{E6DFFF80-480D-4E8A-910D-E6266799DFAA}" destId="{E17552EC-10E8-4CDA-87E8-CD38E0D10C76}" srcOrd="1" destOrd="0" parTransId="{BE7175D4-9615-40DB-9641-8E300EAE33E6}" sibTransId="{46F6AC61-E964-4736-B0AF-F226B15CAB07}"/>
    <dgm:cxn modelId="{ADE1CE8F-ADDF-4E4A-827A-F725B23620D8}" type="presOf" srcId="{8135EC2D-6897-4148-A3F1-A49071952FE3}" destId="{63567CD1-F055-4504-88B6-22B0F17A26F5}" srcOrd="0" destOrd="0" presId="urn:microsoft.com/office/officeart/2008/layout/TitlePictureLineup"/>
    <dgm:cxn modelId="{9962A793-1867-4768-A599-A374EA8EA61D}" srcId="{E6DFFF80-480D-4E8A-910D-E6266799DFAA}" destId="{ACC364CF-A47A-4516-BAE7-35E4E69364C6}" srcOrd="0" destOrd="0" parTransId="{51255379-A22D-49D4-870B-3D79B299A7AD}" sibTransId="{A77972DF-1DDF-4727-9E5C-007699816884}"/>
    <dgm:cxn modelId="{767D98DB-0A01-4049-99FF-4E130437EE6E}" type="presOf" srcId="{E6DFFF80-480D-4E8A-910D-E6266799DFAA}" destId="{E486F572-46D5-4B00-ADE1-E3D7E4931BC1}" srcOrd="0" destOrd="0" presId="urn:microsoft.com/office/officeart/2008/layout/TitlePictureLineup"/>
    <dgm:cxn modelId="{B7F443ED-5233-43D0-A7CD-70D48DE24D9D}" type="presOf" srcId="{E17552EC-10E8-4CDA-87E8-CD38E0D10C76}" destId="{0007DABD-B2B8-4D26-8365-2D40E0BB1116}" srcOrd="0" destOrd="0" presId="urn:microsoft.com/office/officeart/2008/layout/TitlePictureLineup"/>
    <dgm:cxn modelId="{7C9A0BF3-3AA7-4701-B5FA-D7F3F9111AA3}" srcId="{E17552EC-10E8-4CDA-87E8-CD38E0D10C76}" destId="{8135EC2D-6897-4148-A3F1-A49071952FE3}" srcOrd="0" destOrd="0" parTransId="{598037E9-4F6F-460B-8418-8F90C5DAC20B}" sibTransId="{9D1BA6B9-9191-4D2C-AB61-B4C30C47CCC1}"/>
    <dgm:cxn modelId="{06D3F842-8261-4F65-9E20-25A6DC5A1F6B}" type="presParOf" srcId="{E486F572-46D5-4B00-ADE1-E3D7E4931BC1}" destId="{035670A9-8454-4217-9607-24CE287666C5}" srcOrd="0" destOrd="0" presId="urn:microsoft.com/office/officeart/2008/layout/TitlePictureLineup"/>
    <dgm:cxn modelId="{D550928E-48C8-4A5B-8EB1-8BC1204314CD}" type="presParOf" srcId="{035670A9-8454-4217-9607-24CE287666C5}" destId="{ADD90702-FC0D-4D0C-9F4F-BF8C1EDF7302}" srcOrd="0" destOrd="0" presId="urn:microsoft.com/office/officeart/2008/layout/TitlePictureLineup"/>
    <dgm:cxn modelId="{1F7EDA86-7E6A-4A11-B4DD-F8C94FDB9F8D}" type="presParOf" srcId="{035670A9-8454-4217-9607-24CE287666C5}" destId="{7EFFB4C6-182F-47F8-9BAF-81DB6EAD843B}" srcOrd="1" destOrd="0" presId="urn:microsoft.com/office/officeart/2008/layout/TitlePictureLineup"/>
    <dgm:cxn modelId="{47EC71DA-CBB6-4B91-8667-B1B7E1FE276B}" type="presParOf" srcId="{035670A9-8454-4217-9607-24CE287666C5}" destId="{70781746-0A48-43EE-AC96-57F77974FF0B}" srcOrd="2" destOrd="0" presId="urn:microsoft.com/office/officeart/2008/layout/TitlePictureLineup"/>
    <dgm:cxn modelId="{B5CA5E26-0A05-457B-94B2-F01A2CA267AB}" type="presParOf" srcId="{035670A9-8454-4217-9607-24CE287666C5}" destId="{E32425F5-A32B-4B04-80EB-9A1AD0C408F5}" srcOrd="3" destOrd="0" presId="urn:microsoft.com/office/officeart/2008/layout/TitlePictureLineup"/>
    <dgm:cxn modelId="{0E35FFF1-8C18-48C8-B817-792C71847729}" type="presParOf" srcId="{E486F572-46D5-4B00-ADE1-E3D7E4931BC1}" destId="{5C539D46-D76A-4F15-AB03-E2CF7CA39723}" srcOrd="1" destOrd="0" presId="urn:microsoft.com/office/officeart/2008/layout/TitlePictureLineup"/>
    <dgm:cxn modelId="{CB795184-0EFD-4B34-893B-68B5006196A0}" type="presParOf" srcId="{E486F572-46D5-4B00-ADE1-E3D7E4931BC1}" destId="{8826705D-5E07-4FC1-9558-2CFD081AE3AC}" srcOrd="2" destOrd="0" presId="urn:microsoft.com/office/officeart/2008/layout/TitlePictureLineup"/>
    <dgm:cxn modelId="{88686CF3-0F0F-4A53-B906-7A2F0BD96B61}" type="presParOf" srcId="{8826705D-5E07-4FC1-9558-2CFD081AE3AC}" destId="{53083898-C593-4B9D-B1B5-FA250300F46A}" srcOrd="0" destOrd="0" presId="urn:microsoft.com/office/officeart/2008/layout/TitlePictureLineup"/>
    <dgm:cxn modelId="{EAFFDF0A-962A-4551-A7D3-BA36F4DC364D}" type="presParOf" srcId="{8826705D-5E07-4FC1-9558-2CFD081AE3AC}" destId="{FD3D2D01-12F8-4342-BA0B-6827A43471D3}" srcOrd="1" destOrd="0" presId="urn:microsoft.com/office/officeart/2008/layout/TitlePictureLineup"/>
    <dgm:cxn modelId="{CF6F3497-2002-4E94-A9A8-2FC94EA947B6}" type="presParOf" srcId="{8826705D-5E07-4FC1-9558-2CFD081AE3AC}" destId="{63567CD1-F055-4504-88B6-22B0F17A26F5}" srcOrd="2" destOrd="0" presId="urn:microsoft.com/office/officeart/2008/layout/TitlePictureLineup"/>
    <dgm:cxn modelId="{EDC60D30-255B-4E53-BF5F-E49E24CCED06}" type="presParOf" srcId="{8826705D-5E07-4FC1-9558-2CFD081AE3AC}" destId="{0007DABD-B2B8-4D26-8365-2D40E0BB1116}" srcOrd="3" destOrd="0" presId="urn:microsoft.com/office/officeart/2008/layout/TitlePictureLineup"/>
    <dgm:cxn modelId="{3F3029A1-9225-474D-9414-27773541632A}" type="presParOf" srcId="{E486F572-46D5-4B00-ADE1-E3D7E4931BC1}" destId="{ECB49F7C-65D0-47FB-ABF6-300B24FF7E03}" srcOrd="3" destOrd="0" presId="urn:microsoft.com/office/officeart/2008/layout/TitlePictureLineup"/>
    <dgm:cxn modelId="{E42D5A4D-DC8D-433E-8CB5-571EF8E85061}" type="presParOf" srcId="{E486F572-46D5-4B00-ADE1-E3D7E4931BC1}" destId="{2494020B-736C-4A42-B14F-6CDDC5643C84}" srcOrd="4" destOrd="0" presId="urn:microsoft.com/office/officeart/2008/layout/TitlePictureLineup"/>
    <dgm:cxn modelId="{2A445BDB-8D3D-4A17-99BD-1389663A6155}" type="presParOf" srcId="{2494020B-736C-4A42-B14F-6CDDC5643C84}" destId="{87B584C9-9509-41CB-B450-01A12863195B}" srcOrd="0" destOrd="0" presId="urn:microsoft.com/office/officeart/2008/layout/TitlePictureLineup"/>
    <dgm:cxn modelId="{2F031072-038F-4685-ADE2-A13D3BB9DB81}" type="presParOf" srcId="{2494020B-736C-4A42-B14F-6CDDC5643C84}" destId="{325E4EC1-0C09-4F14-BC41-ED9C025353B2}" srcOrd="1" destOrd="0" presId="urn:microsoft.com/office/officeart/2008/layout/TitlePictureLineup"/>
    <dgm:cxn modelId="{F10B3105-EDB9-4EA9-89D0-87D7E6F851F8}" type="presParOf" srcId="{2494020B-736C-4A42-B14F-6CDDC5643C84}" destId="{987F5684-469B-469F-BE7F-4C0156BC6A12}" srcOrd="2" destOrd="0" presId="urn:microsoft.com/office/officeart/2008/layout/TitlePictureLineup"/>
    <dgm:cxn modelId="{116B0026-7879-43A4-B1B7-3CCE82FF14A9}" type="presParOf" srcId="{2494020B-736C-4A42-B14F-6CDDC5643C84}" destId="{058F99C1-BE79-4A17-BD61-3EF5BA0F5BBC}"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DFFF80-480D-4E8A-910D-E6266799DFAA}"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n-US"/>
        </a:p>
      </dgm:t>
    </dgm:pt>
    <dgm:pt modelId="{ACC364CF-A47A-4516-BAE7-35E4E69364C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Vegetables</a:t>
          </a:r>
        </a:p>
      </dgm:t>
    </dgm:pt>
    <dgm:pt modelId="{51255379-A22D-49D4-870B-3D79B299A7AD}" type="par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A77972DF-1DDF-4727-9E5C-007699816884}" type="sib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940C50EF-0AEE-4378-A7EC-0A2F9AE9902F}">
      <dgm:prSet phldrT="[Text]" phldr="1"/>
      <dgm:spPr/>
      <dgm:t>
        <a:bodyPr/>
        <a:lstStyle/>
        <a:p>
          <a:endParaRPr lang="en-US">
            <a:latin typeface="Arial" panose="020B0604020202020204" pitchFamily="34" charset="0"/>
            <a:cs typeface="Arial" panose="020B0604020202020204" pitchFamily="34" charset="0"/>
          </a:endParaRPr>
        </a:p>
      </dgm:t>
    </dgm:pt>
    <dgm:pt modelId="{B462F360-4CA0-49D3-9674-17FEE171F3CA}" type="par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06D15971-FCE3-44F8-A894-52B264C44CC0}" type="sib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E17552EC-10E8-4CDA-87E8-CD38E0D10C7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Dairy</a:t>
          </a:r>
        </a:p>
      </dgm:t>
    </dgm:pt>
    <dgm:pt modelId="{BE7175D4-9615-40DB-9641-8E300EAE33E6}" type="par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46F6AC61-E964-4736-B0AF-F226B15CAB07}" type="sib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8135EC2D-6897-4148-A3F1-A49071952FE3}">
      <dgm:prSet phldrT="[Text]" phldr="1"/>
      <dgm:spPr/>
      <dgm:t>
        <a:bodyPr/>
        <a:lstStyle/>
        <a:p>
          <a:endParaRPr lang="en-US">
            <a:latin typeface="Arial" panose="020B0604020202020204" pitchFamily="34" charset="0"/>
            <a:cs typeface="Arial" panose="020B0604020202020204" pitchFamily="34" charset="0"/>
          </a:endParaRPr>
        </a:p>
      </dgm:t>
    </dgm:pt>
    <dgm:pt modelId="{598037E9-4F6F-460B-8418-8F90C5DAC20B}" type="par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9D1BA6B9-9191-4D2C-AB61-B4C30C47CCC1}" type="sib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E486F572-46D5-4B00-ADE1-E3D7E4931BC1}" type="pres">
      <dgm:prSet presAssocID="{E6DFFF80-480D-4E8A-910D-E6266799DFAA}" presName="Name0" presStyleCnt="0">
        <dgm:presLayoutVars>
          <dgm:dir/>
        </dgm:presLayoutVars>
      </dgm:prSet>
      <dgm:spPr/>
    </dgm:pt>
    <dgm:pt modelId="{035670A9-8454-4217-9607-24CE287666C5}" type="pres">
      <dgm:prSet presAssocID="{ACC364CF-A47A-4516-BAE7-35E4E69364C6}" presName="composite" presStyleCnt="0"/>
      <dgm:spPr/>
    </dgm:pt>
    <dgm:pt modelId="{ADD90702-FC0D-4D0C-9F4F-BF8C1EDF7302}" type="pres">
      <dgm:prSet presAssocID="{ACC364CF-A47A-4516-BAE7-35E4E69364C6}" presName="Accent" presStyleLbl="alignAcc1" presStyleIdx="0" presStyleCnt="2" custLinFactNeighborY="-2681"/>
      <dgm:spPr>
        <a:ln>
          <a:solidFill>
            <a:srgbClr val="D00000"/>
          </a:solidFill>
        </a:ln>
      </dgm:spPr>
    </dgm:pt>
    <dgm:pt modelId="{7EFFB4C6-182F-47F8-9BAF-81DB6EAD843B}" type="pres">
      <dgm:prSet presAssocID="{ACC364CF-A47A-4516-BAE7-35E4E69364C6}" presName="Image" presStyleLbl="node1" presStyleIdx="0" presStyleCnt="2"/>
      <dgm:spPr>
        <a:blipFill>
          <a:blip xmlns:r="http://schemas.openxmlformats.org/officeDocument/2006/relationships" r:embed="rId1" cstate="print">
            <a:extLst>
              <a:ext uri="{28A0092B-C50C-407E-A947-70E740481C1C}">
                <a14:useLocalDpi xmlns:a14="http://schemas.microsoft.com/office/drawing/2010/main"/>
              </a:ext>
            </a:extLst>
          </a:blip>
          <a:srcRect/>
          <a:stretch>
            <a:fillRect l="-14000" r="-14000"/>
          </a:stretch>
        </a:blipFill>
      </dgm:spPr>
    </dgm:pt>
    <dgm:pt modelId="{70781746-0A48-43EE-AC96-57F77974FF0B}" type="pres">
      <dgm:prSet presAssocID="{ACC364CF-A47A-4516-BAE7-35E4E69364C6}" presName="Child" presStyleLbl="revTx" presStyleIdx="0" presStyleCnt="2">
        <dgm:presLayoutVars>
          <dgm:bulletEnabled val="1"/>
        </dgm:presLayoutVars>
      </dgm:prSet>
      <dgm:spPr/>
    </dgm:pt>
    <dgm:pt modelId="{E32425F5-A32B-4B04-80EB-9A1AD0C408F5}" type="pres">
      <dgm:prSet presAssocID="{ACC364CF-A47A-4516-BAE7-35E4E69364C6}" presName="Parent" presStyleLbl="alignNode1" presStyleIdx="0" presStyleCnt="2">
        <dgm:presLayoutVars>
          <dgm:bulletEnabled val="1"/>
        </dgm:presLayoutVars>
      </dgm:prSet>
      <dgm:spPr/>
    </dgm:pt>
    <dgm:pt modelId="{5C539D46-D76A-4F15-AB03-E2CF7CA39723}" type="pres">
      <dgm:prSet presAssocID="{A77972DF-1DDF-4727-9E5C-007699816884}" presName="sibTrans" presStyleCnt="0"/>
      <dgm:spPr/>
    </dgm:pt>
    <dgm:pt modelId="{8826705D-5E07-4FC1-9558-2CFD081AE3AC}" type="pres">
      <dgm:prSet presAssocID="{E17552EC-10E8-4CDA-87E8-CD38E0D10C76}" presName="composite" presStyleCnt="0"/>
      <dgm:spPr/>
    </dgm:pt>
    <dgm:pt modelId="{53083898-C593-4B9D-B1B5-FA250300F46A}" type="pres">
      <dgm:prSet presAssocID="{E17552EC-10E8-4CDA-87E8-CD38E0D10C76}" presName="Accent" presStyleLbl="alignAcc1" presStyleIdx="1" presStyleCnt="2" custLinFactNeighborY="-2681"/>
      <dgm:spPr>
        <a:ln>
          <a:solidFill>
            <a:srgbClr val="CF0A2C"/>
          </a:solidFill>
        </a:ln>
      </dgm:spPr>
    </dgm:pt>
    <dgm:pt modelId="{FD3D2D01-12F8-4342-BA0B-6827A43471D3}" type="pres">
      <dgm:prSet presAssocID="{E17552EC-10E8-4CDA-87E8-CD38E0D10C76}" presName="Image" presStyleLbl="node1" presStyleIdx="1" presStyleCnt="2"/>
      <dgm:spPr>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dgm:spPr>
    </dgm:pt>
    <dgm:pt modelId="{63567CD1-F055-4504-88B6-22B0F17A26F5}" type="pres">
      <dgm:prSet presAssocID="{E17552EC-10E8-4CDA-87E8-CD38E0D10C76}" presName="Child" presStyleLbl="revTx" presStyleIdx="1" presStyleCnt="2">
        <dgm:presLayoutVars>
          <dgm:bulletEnabled val="1"/>
        </dgm:presLayoutVars>
      </dgm:prSet>
      <dgm:spPr/>
    </dgm:pt>
    <dgm:pt modelId="{0007DABD-B2B8-4D26-8365-2D40E0BB1116}" type="pres">
      <dgm:prSet presAssocID="{E17552EC-10E8-4CDA-87E8-CD38E0D10C76}" presName="Parent" presStyleLbl="alignNode1" presStyleIdx="1" presStyleCnt="2">
        <dgm:presLayoutVars>
          <dgm:bulletEnabled val="1"/>
        </dgm:presLayoutVars>
      </dgm:prSet>
      <dgm:spPr/>
    </dgm:pt>
  </dgm:ptLst>
  <dgm:cxnLst>
    <dgm:cxn modelId="{2F193038-7B54-45D9-8D3C-8B5074C3B44B}" srcId="{ACC364CF-A47A-4516-BAE7-35E4E69364C6}" destId="{940C50EF-0AEE-4378-A7EC-0A2F9AE9902F}" srcOrd="0" destOrd="0" parTransId="{B462F360-4CA0-49D3-9674-17FEE171F3CA}" sibTransId="{06D15971-FCE3-44F8-A894-52B264C44CC0}"/>
    <dgm:cxn modelId="{880A8C42-FA13-4D74-AA60-3DD2F9A441F1}" type="presOf" srcId="{940C50EF-0AEE-4378-A7EC-0A2F9AE9902F}" destId="{70781746-0A48-43EE-AC96-57F77974FF0B}" srcOrd="0" destOrd="0" presId="urn:microsoft.com/office/officeart/2008/layout/TitlePictureLineup"/>
    <dgm:cxn modelId="{24A28E4D-23D8-45E1-8C54-376B9820A73B}" type="presOf" srcId="{ACC364CF-A47A-4516-BAE7-35E4E69364C6}" destId="{E32425F5-A32B-4B04-80EB-9A1AD0C408F5}" srcOrd="0" destOrd="0" presId="urn:microsoft.com/office/officeart/2008/layout/TitlePictureLineup"/>
    <dgm:cxn modelId="{58530F7B-9912-49F2-8123-BBA6ED6250A3}" srcId="{E6DFFF80-480D-4E8A-910D-E6266799DFAA}" destId="{E17552EC-10E8-4CDA-87E8-CD38E0D10C76}" srcOrd="1" destOrd="0" parTransId="{BE7175D4-9615-40DB-9641-8E300EAE33E6}" sibTransId="{46F6AC61-E964-4736-B0AF-F226B15CAB07}"/>
    <dgm:cxn modelId="{ADE1CE8F-ADDF-4E4A-827A-F725B23620D8}" type="presOf" srcId="{8135EC2D-6897-4148-A3F1-A49071952FE3}" destId="{63567CD1-F055-4504-88B6-22B0F17A26F5}" srcOrd="0" destOrd="0" presId="urn:microsoft.com/office/officeart/2008/layout/TitlePictureLineup"/>
    <dgm:cxn modelId="{9962A793-1867-4768-A599-A374EA8EA61D}" srcId="{E6DFFF80-480D-4E8A-910D-E6266799DFAA}" destId="{ACC364CF-A47A-4516-BAE7-35E4E69364C6}" srcOrd="0" destOrd="0" parTransId="{51255379-A22D-49D4-870B-3D79B299A7AD}" sibTransId="{A77972DF-1DDF-4727-9E5C-007699816884}"/>
    <dgm:cxn modelId="{767D98DB-0A01-4049-99FF-4E130437EE6E}" type="presOf" srcId="{E6DFFF80-480D-4E8A-910D-E6266799DFAA}" destId="{E486F572-46D5-4B00-ADE1-E3D7E4931BC1}" srcOrd="0" destOrd="0" presId="urn:microsoft.com/office/officeart/2008/layout/TitlePictureLineup"/>
    <dgm:cxn modelId="{B7F443ED-5233-43D0-A7CD-70D48DE24D9D}" type="presOf" srcId="{E17552EC-10E8-4CDA-87E8-CD38E0D10C76}" destId="{0007DABD-B2B8-4D26-8365-2D40E0BB1116}" srcOrd="0" destOrd="0" presId="urn:microsoft.com/office/officeart/2008/layout/TitlePictureLineup"/>
    <dgm:cxn modelId="{7C9A0BF3-3AA7-4701-B5FA-D7F3F9111AA3}" srcId="{E17552EC-10E8-4CDA-87E8-CD38E0D10C76}" destId="{8135EC2D-6897-4148-A3F1-A49071952FE3}" srcOrd="0" destOrd="0" parTransId="{598037E9-4F6F-460B-8418-8F90C5DAC20B}" sibTransId="{9D1BA6B9-9191-4D2C-AB61-B4C30C47CCC1}"/>
    <dgm:cxn modelId="{06D3F842-8261-4F65-9E20-25A6DC5A1F6B}" type="presParOf" srcId="{E486F572-46D5-4B00-ADE1-E3D7E4931BC1}" destId="{035670A9-8454-4217-9607-24CE287666C5}" srcOrd="0" destOrd="0" presId="urn:microsoft.com/office/officeart/2008/layout/TitlePictureLineup"/>
    <dgm:cxn modelId="{D550928E-48C8-4A5B-8EB1-8BC1204314CD}" type="presParOf" srcId="{035670A9-8454-4217-9607-24CE287666C5}" destId="{ADD90702-FC0D-4D0C-9F4F-BF8C1EDF7302}" srcOrd="0" destOrd="0" presId="urn:microsoft.com/office/officeart/2008/layout/TitlePictureLineup"/>
    <dgm:cxn modelId="{1F7EDA86-7E6A-4A11-B4DD-F8C94FDB9F8D}" type="presParOf" srcId="{035670A9-8454-4217-9607-24CE287666C5}" destId="{7EFFB4C6-182F-47F8-9BAF-81DB6EAD843B}" srcOrd="1" destOrd="0" presId="urn:microsoft.com/office/officeart/2008/layout/TitlePictureLineup"/>
    <dgm:cxn modelId="{47EC71DA-CBB6-4B91-8667-B1B7E1FE276B}" type="presParOf" srcId="{035670A9-8454-4217-9607-24CE287666C5}" destId="{70781746-0A48-43EE-AC96-57F77974FF0B}" srcOrd="2" destOrd="0" presId="urn:microsoft.com/office/officeart/2008/layout/TitlePictureLineup"/>
    <dgm:cxn modelId="{B5CA5E26-0A05-457B-94B2-F01A2CA267AB}" type="presParOf" srcId="{035670A9-8454-4217-9607-24CE287666C5}" destId="{E32425F5-A32B-4B04-80EB-9A1AD0C408F5}" srcOrd="3" destOrd="0" presId="urn:microsoft.com/office/officeart/2008/layout/TitlePictureLineup"/>
    <dgm:cxn modelId="{0E35FFF1-8C18-48C8-B817-792C71847729}" type="presParOf" srcId="{E486F572-46D5-4B00-ADE1-E3D7E4931BC1}" destId="{5C539D46-D76A-4F15-AB03-E2CF7CA39723}" srcOrd="1" destOrd="0" presId="urn:microsoft.com/office/officeart/2008/layout/TitlePictureLineup"/>
    <dgm:cxn modelId="{CB795184-0EFD-4B34-893B-68B5006196A0}" type="presParOf" srcId="{E486F572-46D5-4B00-ADE1-E3D7E4931BC1}" destId="{8826705D-5E07-4FC1-9558-2CFD081AE3AC}" srcOrd="2" destOrd="0" presId="urn:microsoft.com/office/officeart/2008/layout/TitlePictureLineup"/>
    <dgm:cxn modelId="{88686CF3-0F0F-4A53-B906-7A2F0BD96B61}" type="presParOf" srcId="{8826705D-5E07-4FC1-9558-2CFD081AE3AC}" destId="{53083898-C593-4B9D-B1B5-FA250300F46A}" srcOrd="0" destOrd="0" presId="urn:microsoft.com/office/officeart/2008/layout/TitlePictureLineup"/>
    <dgm:cxn modelId="{EAFFDF0A-962A-4551-A7D3-BA36F4DC364D}" type="presParOf" srcId="{8826705D-5E07-4FC1-9558-2CFD081AE3AC}" destId="{FD3D2D01-12F8-4342-BA0B-6827A43471D3}" srcOrd="1" destOrd="0" presId="urn:microsoft.com/office/officeart/2008/layout/TitlePictureLineup"/>
    <dgm:cxn modelId="{CF6F3497-2002-4E94-A9A8-2FC94EA947B6}" type="presParOf" srcId="{8826705D-5E07-4FC1-9558-2CFD081AE3AC}" destId="{63567CD1-F055-4504-88B6-22B0F17A26F5}" srcOrd="2" destOrd="0" presId="urn:microsoft.com/office/officeart/2008/layout/TitlePictureLineup"/>
    <dgm:cxn modelId="{EDC60D30-255B-4E53-BF5F-E49E24CCED06}" type="presParOf" srcId="{8826705D-5E07-4FC1-9558-2CFD081AE3AC}" destId="{0007DABD-B2B8-4D26-8365-2D40E0BB1116}" srcOrd="3" destOrd="0" presId="urn:microsoft.com/office/officeart/2008/layout/TitlePictureLineup"/>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DFFF80-480D-4E8A-910D-E6266799DFAA}"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n-US"/>
        </a:p>
      </dgm:t>
    </dgm:pt>
    <dgm:pt modelId="{ACC364CF-A47A-4516-BAE7-35E4E69364C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Grains </a:t>
          </a:r>
        </a:p>
      </dgm:t>
    </dgm:pt>
    <dgm:pt modelId="{51255379-A22D-49D4-870B-3D79B299A7AD}" type="par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A77972DF-1DDF-4727-9E5C-007699816884}" type="sib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940C50EF-0AEE-4378-A7EC-0A2F9AE9902F}">
      <dgm:prSet phldrT="[Text]" phldr="1"/>
      <dgm:spPr/>
      <dgm:t>
        <a:bodyPr/>
        <a:lstStyle/>
        <a:p>
          <a:endParaRPr lang="en-US">
            <a:latin typeface="Arial" panose="020B0604020202020204" pitchFamily="34" charset="0"/>
            <a:cs typeface="Arial" panose="020B0604020202020204" pitchFamily="34" charset="0"/>
          </a:endParaRPr>
        </a:p>
      </dgm:t>
    </dgm:pt>
    <dgm:pt modelId="{B462F360-4CA0-49D3-9674-17FEE171F3CA}" type="par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06D15971-FCE3-44F8-A894-52B264C44CC0}" type="sib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E17552EC-10E8-4CDA-87E8-CD38E0D10C7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Fruits</a:t>
          </a:r>
        </a:p>
      </dgm:t>
    </dgm:pt>
    <dgm:pt modelId="{BE7175D4-9615-40DB-9641-8E300EAE33E6}" type="par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46F6AC61-E964-4736-B0AF-F226B15CAB07}" type="sib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8135EC2D-6897-4148-A3F1-A49071952FE3}">
      <dgm:prSet phldrT="[Text]" phldr="1"/>
      <dgm:spPr/>
      <dgm:t>
        <a:bodyPr/>
        <a:lstStyle/>
        <a:p>
          <a:endParaRPr lang="en-US">
            <a:latin typeface="Arial" panose="020B0604020202020204" pitchFamily="34" charset="0"/>
            <a:cs typeface="Arial" panose="020B0604020202020204" pitchFamily="34" charset="0"/>
          </a:endParaRPr>
        </a:p>
      </dgm:t>
    </dgm:pt>
    <dgm:pt modelId="{598037E9-4F6F-460B-8418-8F90C5DAC20B}" type="par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9D1BA6B9-9191-4D2C-AB61-B4C30C47CCC1}" type="sib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8DCFB40E-9AD1-4A33-B516-A5063774C8B9}">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Protein Foods</a:t>
          </a:r>
        </a:p>
      </dgm:t>
    </dgm:pt>
    <dgm:pt modelId="{7A7CA588-9B55-490B-B049-D700AF4C167D}" type="parTrans" cxnId="{3E35C763-3836-4B58-A0CB-175F760A4859}">
      <dgm:prSet/>
      <dgm:spPr/>
      <dgm:t>
        <a:bodyPr/>
        <a:lstStyle/>
        <a:p>
          <a:endParaRPr lang="en-US">
            <a:latin typeface="Arial" panose="020B0604020202020204" pitchFamily="34" charset="0"/>
            <a:cs typeface="Arial" panose="020B0604020202020204" pitchFamily="34" charset="0"/>
          </a:endParaRPr>
        </a:p>
      </dgm:t>
    </dgm:pt>
    <dgm:pt modelId="{DAC4E564-CE02-4390-BAD9-A0D52828D4B6}" type="sibTrans" cxnId="{3E35C763-3836-4B58-A0CB-175F760A4859}">
      <dgm:prSet/>
      <dgm:spPr/>
      <dgm:t>
        <a:bodyPr/>
        <a:lstStyle/>
        <a:p>
          <a:endParaRPr lang="en-US">
            <a:latin typeface="Arial" panose="020B0604020202020204" pitchFamily="34" charset="0"/>
            <a:cs typeface="Arial" panose="020B0604020202020204" pitchFamily="34" charset="0"/>
          </a:endParaRPr>
        </a:p>
      </dgm:t>
    </dgm:pt>
    <dgm:pt modelId="{E77175AB-D55F-44E5-910A-A4B61F294AC6}">
      <dgm:prSet phldrT="[Text]" phldr="1"/>
      <dgm:spPr/>
      <dgm:t>
        <a:bodyPr/>
        <a:lstStyle/>
        <a:p>
          <a:endParaRPr lang="en-US">
            <a:latin typeface="Arial" panose="020B0604020202020204" pitchFamily="34" charset="0"/>
            <a:cs typeface="Arial" panose="020B0604020202020204" pitchFamily="34" charset="0"/>
          </a:endParaRPr>
        </a:p>
      </dgm:t>
    </dgm:pt>
    <dgm:pt modelId="{A8C3431D-A219-411A-AF6B-286FA0C40E03}" type="parTrans" cxnId="{72EE267A-6BDD-479C-A896-E9A396FAD7AB}">
      <dgm:prSet/>
      <dgm:spPr/>
      <dgm:t>
        <a:bodyPr/>
        <a:lstStyle/>
        <a:p>
          <a:endParaRPr lang="en-US">
            <a:latin typeface="Arial" panose="020B0604020202020204" pitchFamily="34" charset="0"/>
            <a:cs typeface="Arial" panose="020B0604020202020204" pitchFamily="34" charset="0"/>
          </a:endParaRPr>
        </a:p>
      </dgm:t>
    </dgm:pt>
    <dgm:pt modelId="{6B2AAC80-C759-4124-8BB4-8DC8C1A4B9AE}" type="sibTrans" cxnId="{72EE267A-6BDD-479C-A896-E9A396FAD7AB}">
      <dgm:prSet/>
      <dgm:spPr/>
      <dgm:t>
        <a:bodyPr/>
        <a:lstStyle/>
        <a:p>
          <a:endParaRPr lang="en-US">
            <a:latin typeface="Arial" panose="020B0604020202020204" pitchFamily="34" charset="0"/>
            <a:cs typeface="Arial" panose="020B0604020202020204" pitchFamily="34" charset="0"/>
          </a:endParaRPr>
        </a:p>
      </dgm:t>
    </dgm:pt>
    <dgm:pt modelId="{E486F572-46D5-4B00-ADE1-E3D7E4931BC1}" type="pres">
      <dgm:prSet presAssocID="{E6DFFF80-480D-4E8A-910D-E6266799DFAA}" presName="Name0" presStyleCnt="0">
        <dgm:presLayoutVars>
          <dgm:dir/>
        </dgm:presLayoutVars>
      </dgm:prSet>
      <dgm:spPr/>
    </dgm:pt>
    <dgm:pt modelId="{035670A9-8454-4217-9607-24CE287666C5}" type="pres">
      <dgm:prSet presAssocID="{ACC364CF-A47A-4516-BAE7-35E4E69364C6}" presName="composite" presStyleCnt="0"/>
      <dgm:spPr/>
    </dgm:pt>
    <dgm:pt modelId="{ADD90702-FC0D-4D0C-9F4F-BF8C1EDF7302}" type="pres">
      <dgm:prSet presAssocID="{ACC364CF-A47A-4516-BAE7-35E4E69364C6}" presName="Accent" presStyleLbl="alignAcc1" presStyleIdx="0" presStyleCnt="3"/>
      <dgm:spPr>
        <a:ln>
          <a:solidFill>
            <a:srgbClr val="D00000"/>
          </a:solidFill>
        </a:ln>
      </dgm:spPr>
    </dgm:pt>
    <dgm:pt modelId="{7EFFB4C6-182F-47F8-9BAF-81DB6EAD843B}" type="pres">
      <dgm:prSet presAssocID="{ACC364CF-A47A-4516-BAE7-35E4E69364C6}" presName="Image" presStyleLbl="node1" presStyleIdx="0" presStyleCnt="3" custLinFactNeighborX="1750" custLinFactNeighborY="-497"/>
      <dgm:spPr>
        <a:blipFill>
          <a:blip xmlns:r="http://schemas.openxmlformats.org/officeDocument/2006/relationships" r:embed="rId1" cstate="print">
            <a:extLst>
              <a:ext uri="{28A0092B-C50C-407E-A947-70E740481C1C}">
                <a14:useLocalDpi xmlns:a14="http://schemas.microsoft.com/office/drawing/2010/main"/>
              </a:ext>
            </a:extLst>
          </a:blip>
          <a:srcRect/>
          <a:stretch>
            <a:fillRect l="-13000" r="-13000"/>
          </a:stretch>
        </a:blipFill>
      </dgm:spPr>
    </dgm:pt>
    <dgm:pt modelId="{70781746-0A48-43EE-AC96-57F77974FF0B}" type="pres">
      <dgm:prSet presAssocID="{ACC364CF-A47A-4516-BAE7-35E4E69364C6}" presName="Child" presStyleLbl="revTx" presStyleIdx="0" presStyleCnt="3">
        <dgm:presLayoutVars>
          <dgm:bulletEnabled val="1"/>
        </dgm:presLayoutVars>
      </dgm:prSet>
      <dgm:spPr/>
    </dgm:pt>
    <dgm:pt modelId="{E32425F5-A32B-4B04-80EB-9A1AD0C408F5}" type="pres">
      <dgm:prSet presAssocID="{ACC364CF-A47A-4516-BAE7-35E4E69364C6}" presName="Parent" presStyleLbl="alignNode1" presStyleIdx="0" presStyleCnt="3">
        <dgm:presLayoutVars>
          <dgm:bulletEnabled val="1"/>
        </dgm:presLayoutVars>
      </dgm:prSet>
      <dgm:spPr/>
    </dgm:pt>
    <dgm:pt modelId="{5C539D46-D76A-4F15-AB03-E2CF7CA39723}" type="pres">
      <dgm:prSet presAssocID="{A77972DF-1DDF-4727-9E5C-007699816884}" presName="sibTrans" presStyleCnt="0"/>
      <dgm:spPr/>
    </dgm:pt>
    <dgm:pt modelId="{8826705D-5E07-4FC1-9558-2CFD081AE3AC}" type="pres">
      <dgm:prSet presAssocID="{E17552EC-10E8-4CDA-87E8-CD38E0D10C76}" presName="composite" presStyleCnt="0"/>
      <dgm:spPr/>
    </dgm:pt>
    <dgm:pt modelId="{53083898-C593-4B9D-B1B5-FA250300F46A}" type="pres">
      <dgm:prSet presAssocID="{E17552EC-10E8-4CDA-87E8-CD38E0D10C76}" presName="Accent" presStyleLbl="alignAcc1" presStyleIdx="1" presStyleCnt="3" custLinFactNeighborX="80634"/>
      <dgm:spPr>
        <a:ln>
          <a:solidFill>
            <a:srgbClr val="D00000"/>
          </a:solidFill>
        </a:ln>
      </dgm:spPr>
    </dgm:pt>
    <dgm:pt modelId="{FD3D2D01-12F8-4342-BA0B-6827A43471D3}" type="pres">
      <dgm:prSet presAssocID="{E17552EC-10E8-4CDA-87E8-CD38E0D10C76}" presName="Image" presStyleLbl="node1" presStyleIdx="1" presStyleCnt="3" custLinFactNeighborX="-737" custLinFactNeighborY="-861"/>
      <dgm:spPr>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dgm:spPr>
    </dgm:pt>
    <dgm:pt modelId="{63567CD1-F055-4504-88B6-22B0F17A26F5}" type="pres">
      <dgm:prSet presAssocID="{E17552EC-10E8-4CDA-87E8-CD38E0D10C76}" presName="Child" presStyleLbl="revTx" presStyleIdx="1" presStyleCnt="3">
        <dgm:presLayoutVars>
          <dgm:bulletEnabled val="1"/>
        </dgm:presLayoutVars>
      </dgm:prSet>
      <dgm:spPr/>
    </dgm:pt>
    <dgm:pt modelId="{0007DABD-B2B8-4D26-8365-2D40E0BB1116}" type="pres">
      <dgm:prSet presAssocID="{E17552EC-10E8-4CDA-87E8-CD38E0D10C76}" presName="Parent" presStyleLbl="alignNode1" presStyleIdx="1" presStyleCnt="3" custLinFactNeighborX="1396">
        <dgm:presLayoutVars>
          <dgm:bulletEnabled val="1"/>
        </dgm:presLayoutVars>
      </dgm:prSet>
      <dgm:spPr/>
    </dgm:pt>
    <dgm:pt modelId="{ECB49F7C-65D0-47FB-ABF6-300B24FF7E03}" type="pres">
      <dgm:prSet presAssocID="{46F6AC61-E964-4736-B0AF-F226B15CAB07}" presName="sibTrans" presStyleCnt="0"/>
      <dgm:spPr/>
    </dgm:pt>
    <dgm:pt modelId="{2494020B-736C-4A42-B14F-6CDDC5643C84}" type="pres">
      <dgm:prSet presAssocID="{8DCFB40E-9AD1-4A33-B516-A5063774C8B9}" presName="composite" presStyleCnt="0"/>
      <dgm:spPr/>
    </dgm:pt>
    <dgm:pt modelId="{87B584C9-9509-41CB-B450-01A12863195B}" type="pres">
      <dgm:prSet presAssocID="{8DCFB40E-9AD1-4A33-B516-A5063774C8B9}" presName="Accent" presStyleLbl="alignAcc1" presStyleIdx="2" presStyleCnt="3" custLinFactNeighborX="40317"/>
      <dgm:spPr>
        <a:ln>
          <a:solidFill>
            <a:srgbClr val="CF0A2C"/>
          </a:solidFill>
        </a:ln>
      </dgm:spPr>
    </dgm:pt>
    <dgm:pt modelId="{325E4EC1-0C09-4F14-BC41-ED9C025353B2}" type="pres">
      <dgm:prSet presAssocID="{8DCFB40E-9AD1-4A33-B516-A5063774C8B9}" presName="Image" presStyleLbl="node1" presStyleIdx="2" presStyleCnt="3"/>
      <dgm:spPr>
        <a:blipFill>
          <a:blip xmlns:r="http://schemas.openxmlformats.org/officeDocument/2006/relationships" r:embed="rId3" cstate="print">
            <a:extLst>
              <a:ext uri="{28A0092B-C50C-407E-A947-70E740481C1C}">
                <a14:useLocalDpi xmlns:a14="http://schemas.microsoft.com/office/drawing/2010/main"/>
              </a:ext>
            </a:extLst>
          </a:blip>
          <a:srcRect/>
          <a:stretch>
            <a:fillRect l="-14000" r="-14000"/>
          </a:stretch>
        </a:blipFill>
      </dgm:spPr>
    </dgm:pt>
    <dgm:pt modelId="{987F5684-469B-469F-BE7F-4C0156BC6A12}" type="pres">
      <dgm:prSet presAssocID="{8DCFB40E-9AD1-4A33-B516-A5063774C8B9}" presName="Child" presStyleLbl="revTx" presStyleIdx="2" presStyleCnt="3">
        <dgm:presLayoutVars>
          <dgm:bulletEnabled val="1"/>
        </dgm:presLayoutVars>
      </dgm:prSet>
      <dgm:spPr/>
    </dgm:pt>
    <dgm:pt modelId="{058F99C1-BE79-4A17-BD61-3EF5BA0F5BBC}" type="pres">
      <dgm:prSet presAssocID="{8DCFB40E-9AD1-4A33-B516-A5063774C8B9}" presName="Parent" presStyleLbl="alignNode1" presStyleIdx="2" presStyleCnt="3">
        <dgm:presLayoutVars>
          <dgm:bulletEnabled val="1"/>
        </dgm:presLayoutVars>
      </dgm:prSet>
      <dgm:spPr/>
    </dgm:pt>
  </dgm:ptLst>
  <dgm:cxnLst>
    <dgm:cxn modelId="{E4B47D31-2F84-4A31-AEC4-84FB50CE1F0F}" type="presOf" srcId="{8DCFB40E-9AD1-4A33-B516-A5063774C8B9}" destId="{058F99C1-BE79-4A17-BD61-3EF5BA0F5BBC}" srcOrd="0" destOrd="0" presId="urn:microsoft.com/office/officeart/2008/layout/TitlePictureLineup"/>
    <dgm:cxn modelId="{2F193038-7B54-45D9-8D3C-8B5074C3B44B}" srcId="{ACC364CF-A47A-4516-BAE7-35E4E69364C6}" destId="{940C50EF-0AEE-4378-A7EC-0A2F9AE9902F}" srcOrd="0" destOrd="0" parTransId="{B462F360-4CA0-49D3-9674-17FEE171F3CA}" sibTransId="{06D15971-FCE3-44F8-A894-52B264C44CC0}"/>
    <dgm:cxn modelId="{880A8C42-FA13-4D74-AA60-3DD2F9A441F1}" type="presOf" srcId="{940C50EF-0AEE-4378-A7EC-0A2F9AE9902F}" destId="{70781746-0A48-43EE-AC96-57F77974FF0B}" srcOrd="0" destOrd="0" presId="urn:microsoft.com/office/officeart/2008/layout/TitlePictureLineup"/>
    <dgm:cxn modelId="{5CA56943-33BB-4DCB-B948-DA9342DEDD92}" type="presOf" srcId="{E77175AB-D55F-44E5-910A-A4B61F294AC6}" destId="{987F5684-469B-469F-BE7F-4C0156BC6A12}" srcOrd="0" destOrd="0" presId="urn:microsoft.com/office/officeart/2008/layout/TitlePictureLineup"/>
    <dgm:cxn modelId="{3E35C763-3836-4B58-A0CB-175F760A4859}" srcId="{E6DFFF80-480D-4E8A-910D-E6266799DFAA}" destId="{8DCFB40E-9AD1-4A33-B516-A5063774C8B9}" srcOrd="2" destOrd="0" parTransId="{7A7CA588-9B55-490B-B049-D700AF4C167D}" sibTransId="{DAC4E564-CE02-4390-BAD9-A0D52828D4B6}"/>
    <dgm:cxn modelId="{24A28E4D-23D8-45E1-8C54-376B9820A73B}" type="presOf" srcId="{ACC364CF-A47A-4516-BAE7-35E4E69364C6}" destId="{E32425F5-A32B-4B04-80EB-9A1AD0C408F5}" srcOrd="0" destOrd="0" presId="urn:microsoft.com/office/officeart/2008/layout/TitlePictureLineup"/>
    <dgm:cxn modelId="{72EE267A-6BDD-479C-A896-E9A396FAD7AB}" srcId="{8DCFB40E-9AD1-4A33-B516-A5063774C8B9}" destId="{E77175AB-D55F-44E5-910A-A4B61F294AC6}" srcOrd="0" destOrd="0" parTransId="{A8C3431D-A219-411A-AF6B-286FA0C40E03}" sibTransId="{6B2AAC80-C759-4124-8BB4-8DC8C1A4B9AE}"/>
    <dgm:cxn modelId="{58530F7B-9912-49F2-8123-BBA6ED6250A3}" srcId="{E6DFFF80-480D-4E8A-910D-E6266799DFAA}" destId="{E17552EC-10E8-4CDA-87E8-CD38E0D10C76}" srcOrd="1" destOrd="0" parTransId="{BE7175D4-9615-40DB-9641-8E300EAE33E6}" sibTransId="{46F6AC61-E964-4736-B0AF-F226B15CAB07}"/>
    <dgm:cxn modelId="{ADE1CE8F-ADDF-4E4A-827A-F725B23620D8}" type="presOf" srcId="{8135EC2D-6897-4148-A3F1-A49071952FE3}" destId="{63567CD1-F055-4504-88B6-22B0F17A26F5}" srcOrd="0" destOrd="0" presId="urn:microsoft.com/office/officeart/2008/layout/TitlePictureLineup"/>
    <dgm:cxn modelId="{9962A793-1867-4768-A599-A374EA8EA61D}" srcId="{E6DFFF80-480D-4E8A-910D-E6266799DFAA}" destId="{ACC364CF-A47A-4516-BAE7-35E4E69364C6}" srcOrd="0" destOrd="0" parTransId="{51255379-A22D-49D4-870B-3D79B299A7AD}" sibTransId="{A77972DF-1DDF-4727-9E5C-007699816884}"/>
    <dgm:cxn modelId="{767D98DB-0A01-4049-99FF-4E130437EE6E}" type="presOf" srcId="{E6DFFF80-480D-4E8A-910D-E6266799DFAA}" destId="{E486F572-46D5-4B00-ADE1-E3D7E4931BC1}" srcOrd="0" destOrd="0" presId="urn:microsoft.com/office/officeart/2008/layout/TitlePictureLineup"/>
    <dgm:cxn modelId="{B7F443ED-5233-43D0-A7CD-70D48DE24D9D}" type="presOf" srcId="{E17552EC-10E8-4CDA-87E8-CD38E0D10C76}" destId="{0007DABD-B2B8-4D26-8365-2D40E0BB1116}" srcOrd="0" destOrd="0" presId="urn:microsoft.com/office/officeart/2008/layout/TitlePictureLineup"/>
    <dgm:cxn modelId="{7C9A0BF3-3AA7-4701-B5FA-D7F3F9111AA3}" srcId="{E17552EC-10E8-4CDA-87E8-CD38E0D10C76}" destId="{8135EC2D-6897-4148-A3F1-A49071952FE3}" srcOrd="0" destOrd="0" parTransId="{598037E9-4F6F-460B-8418-8F90C5DAC20B}" sibTransId="{9D1BA6B9-9191-4D2C-AB61-B4C30C47CCC1}"/>
    <dgm:cxn modelId="{06D3F842-8261-4F65-9E20-25A6DC5A1F6B}" type="presParOf" srcId="{E486F572-46D5-4B00-ADE1-E3D7E4931BC1}" destId="{035670A9-8454-4217-9607-24CE287666C5}" srcOrd="0" destOrd="0" presId="urn:microsoft.com/office/officeart/2008/layout/TitlePictureLineup"/>
    <dgm:cxn modelId="{D550928E-48C8-4A5B-8EB1-8BC1204314CD}" type="presParOf" srcId="{035670A9-8454-4217-9607-24CE287666C5}" destId="{ADD90702-FC0D-4D0C-9F4F-BF8C1EDF7302}" srcOrd="0" destOrd="0" presId="urn:microsoft.com/office/officeart/2008/layout/TitlePictureLineup"/>
    <dgm:cxn modelId="{1F7EDA86-7E6A-4A11-B4DD-F8C94FDB9F8D}" type="presParOf" srcId="{035670A9-8454-4217-9607-24CE287666C5}" destId="{7EFFB4C6-182F-47F8-9BAF-81DB6EAD843B}" srcOrd="1" destOrd="0" presId="urn:microsoft.com/office/officeart/2008/layout/TitlePictureLineup"/>
    <dgm:cxn modelId="{47EC71DA-CBB6-4B91-8667-B1B7E1FE276B}" type="presParOf" srcId="{035670A9-8454-4217-9607-24CE287666C5}" destId="{70781746-0A48-43EE-AC96-57F77974FF0B}" srcOrd="2" destOrd="0" presId="urn:microsoft.com/office/officeart/2008/layout/TitlePictureLineup"/>
    <dgm:cxn modelId="{B5CA5E26-0A05-457B-94B2-F01A2CA267AB}" type="presParOf" srcId="{035670A9-8454-4217-9607-24CE287666C5}" destId="{E32425F5-A32B-4B04-80EB-9A1AD0C408F5}" srcOrd="3" destOrd="0" presId="urn:microsoft.com/office/officeart/2008/layout/TitlePictureLineup"/>
    <dgm:cxn modelId="{0E35FFF1-8C18-48C8-B817-792C71847729}" type="presParOf" srcId="{E486F572-46D5-4B00-ADE1-E3D7E4931BC1}" destId="{5C539D46-D76A-4F15-AB03-E2CF7CA39723}" srcOrd="1" destOrd="0" presId="urn:microsoft.com/office/officeart/2008/layout/TitlePictureLineup"/>
    <dgm:cxn modelId="{CB795184-0EFD-4B34-893B-68B5006196A0}" type="presParOf" srcId="{E486F572-46D5-4B00-ADE1-E3D7E4931BC1}" destId="{8826705D-5E07-4FC1-9558-2CFD081AE3AC}" srcOrd="2" destOrd="0" presId="urn:microsoft.com/office/officeart/2008/layout/TitlePictureLineup"/>
    <dgm:cxn modelId="{88686CF3-0F0F-4A53-B906-7A2F0BD96B61}" type="presParOf" srcId="{8826705D-5E07-4FC1-9558-2CFD081AE3AC}" destId="{53083898-C593-4B9D-B1B5-FA250300F46A}" srcOrd="0" destOrd="0" presId="urn:microsoft.com/office/officeart/2008/layout/TitlePictureLineup"/>
    <dgm:cxn modelId="{EAFFDF0A-962A-4551-A7D3-BA36F4DC364D}" type="presParOf" srcId="{8826705D-5E07-4FC1-9558-2CFD081AE3AC}" destId="{FD3D2D01-12F8-4342-BA0B-6827A43471D3}" srcOrd="1" destOrd="0" presId="urn:microsoft.com/office/officeart/2008/layout/TitlePictureLineup"/>
    <dgm:cxn modelId="{CF6F3497-2002-4E94-A9A8-2FC94EA947B6}" type="presParOf" srcId="{8826705D-5E07-4FC1-9558-2CFD081AE3AC}" destId="{63567CD1-F055-4504-88B6-22B0F17A26F5}" srcOrd="2" destOrd="0" presId="urn:microsoft.com/office/officeart/2008/layout/TitlePictureLineup"/>
    <dgm:cxn modelId="{EDC60D30-255B-4E53-BF5F-E49E24CCED06}" type="presParOf" srcId="{8826705D-5E07-4FC1-9558-2CFD081AE3AC}" destId="{0007DABD-B2B8-4D26-8365-2D40E0BB1116}" srcOrd="3" destOrd="0" presId="urn:microsoft.com/office/officeart/2008/layout/TitlePictureLineup"/>
    <dgm:cxn modelId="{3F3029A1-9225-474D-9414-27773541632A}" type="presParOf" srcId="{E486F572-46D5-4B00-ADE1-E3D7E4931BC1}" destId="{ECB49F7C-65D0-47FB-ABF6-300B24FF7E03}" srcOrd="3" destOrd="0" presId="urn:microsoft.com/office/officeart/2008/layout/TitlePictureLineup"/>
    <dgm:cxn modelId="{E42D5A4D-DC8D-433E-8CB5-571EF8E85061}" type="presParOf" srcId="{E486F572-46D5-4B00-ADE1-E3D7E4931BC1}" destId="{2494020B-736C-4A42-B14F-6CDDC5643C84}" srcOrd="4" destOrd="0" presId="urn:microsoft.com/office/officeart/2008/layout/TitlePictureLineup"/>
    <dgm:cxn modelId="{2A445BDB-8D3D-4A17-99BD-1389663A6155}" type="presParOf" srcId="{2494020B-736C-4A42-B14F-6CDDC5643C84}" destId="{87B584C9-9509-41CB-B450-01A12863195B}" srcOrd="0" destOrd="0" presId="urn:microsoft.com/office/officeart/2008/layout/TitlePictureLineup"/>
    <dgm:cxn modelId="{2F031072-038F-4685-ADE2-A13D3BB9DB81}" type="presParOf" srcId="{2494020B-736C-4A42-B14F-6CDDC5643C84}" destId="{325E4EC1-0C09-4F14-BC41-ED9C025353B2}" srcOrd="1" destOrd="0" presId="urn:microsoft.com/office/officeart/2008/layout/TitlePictureLineup"/>
    <dgm:cxn modelId="{F10B3105-EDB9-4EA9-89D0-87D7E6F851F8}" type="presParOf" srcId="{2494020B-736C-4A42-B14F-6CDDC5643C84}" destId="{987F5684-469B-469F-BE7F-4C0156BC6A12}" srcOrd="2" destOrd="0" presId="urn:microsoft.com/office/officeart/2008/layout/TitlePictureLineup"/>
    <dgm:cxn modelId="{116B0026-7879-43A4-B1B7-3CCE82FF14A9}" type="presParOf" srcId="{2494020B-736C-4A42-B14F-6CDDC5643C84}" destId="{058F99C1-BE79-4A17-BD61-3EF5BA0F5BBC}"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DFFF80-480D-4E8A-910D-E6266799DFAA}"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n-US"/>
        </a:p>
      </dgm:t>
    </dgm:pt>
    <dgm:pt modelId="{ACC364CF-A47A-4516-BAE7-35E4E69364C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Vegetables</a:t>
          </a:r>
        </a:p>
      </dgm:t>
    </dgm:pt>
    <dgm:pt modelId="{51255379-A22D-49D4-870B-3D79B299A7AD}" type="par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A77972DF-1DDF-4727-9E5C-007699816884}" type="sib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940C50EF-0AEE-4378-A7EC-0A2F9AE9902F}">
      <dgm:prSet phldrT="[Text]" phldr="1"/>
      <dgm:spPr/>
      <dgm:t>
        <a:bodyPr/>
        <a:lstStyle/>
        <a:p>
          <a:endParaRPr lang="en-US">
            <a:latin typeface="Arial" panose="020B0604020202020204" pitchFamily="34" charset="0"/>
            <a:cs typeface="Arial" panose="020B0604020202020204" pitchFamily="34" charset="0"/>
          </a:endParaRPr>
        </a:p>
      </dgm:t>
    </dgm:pt>
    <dgm:pt modelId="{B462F360-4CA0-49D3-9674-17FEE171F3CA}" type="par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06D15971-FCE3-44F8-A894-52B264C44CC0}" type="sib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E17552EC-10E8-4CDA-87E8-CD38E0D10C7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Dairy</a:t>
          </a:r>
        </a:p>
      </dgm:t>
    </dgm:pt>
    <dgm:pt modelId="{BE7175D4-9615-40DB-9641-8E300EAE33E6}" type="par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46F6AC61-E964-4736-B0AF-F226B15CAB07}" type="sib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8135EC2D-6897-4148-A3F1-A49071952FE3}">
      <dgm:prSet phldrT="[Text]" phldr="1"/>
      <dgm:spPr/>
      <dgm:t>
        <a:bodyPr/>
        <a:lstStyle/>
        <a:p>
          <a:endParaRPr lang="en-US">
            <a:latin typeface="Arial" panose="020B0604020202020204" pitchFamily="34" charset="0"/>
            <a:cs typeface="Arial" panose="020B0604020202020204" pitchFamily="34" charset="0"/>
          </a:endParaRPr>
        </a:p>
      </dgm:t>
    </dgm:pt>
    <dgm:pt modelId="{598037E9-4F6F-460B-8418-8F90C5DAC20B}" type="par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9D1BA6B9-9191-4D2C-AB61-B4C30C47CCC1}" type="sib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E486F572-46D5-4B00-ADE1-E3D7E4931BC1}" type="pres">
      <dgm:prSet presAssocID="{E6DFFF80-480D-4E8A-910D-E6266799DFAA}" presName="Name0" presStyleCnt="0">
        <dgm:presLayoutVars>
          <dgm:dir/>
        </dgm:presLayoutVars>
      </dgm:prSet>
      <dgm:spPr/>
    </dgm:pt>
    <dgm:pt modelId="{035670A9-8454-4217-9607-24CE287666C5}" type="pres">
      <dgm:prSet presAssocID="{ACC364CF-A47A-4516-BAE7-35E4E69364C6}" presName="composite" presStyleCnt="0"/>
      <dgm:spPr/>
    </dgm:pt>
    <dgm:pt modelId="{ADD90702-FC0D-4D0C-9F4F-BF8C1EDF7302}" type="pres">
      <dgm:prSet presAssocID="{ACC364CF-A47A-4516-BAE7-35E4E69364C6}" presName="Accent" presStyleLbl="alignAcc1" presStyleIdx="0" presStyleCnt="2" custLinFactNeighborY="-2681"/>
      <dgm:spPr>
        <a:ln>
          <a:solidFill>
            <a:srgbClr val="D00000"/>
          </a:solidFill>
        </a:ln>
      </dgm:spPr>
    </dgm:pt>
    <dgm:pt modelId="{7EFFB4C6-182F-47F8-9BAF-81DB6EAD843B}" type="pres">
      <dgm:prSet presAssocID="{ACC364CF-A47A-4516-BAE7-35E4E69364C6}" presName="Image" presStyleLbl="node1" presStyleIdx="0" presStyleCnt="2"/>
      <dgm:spPr>
        <a:blipFill>
          <a:blip xmlns:r="http://schemas.openxmlformats.org/officeDocument/2006/relationships" r:embed="rId1" cstate="print">
            <a:extLst>
              <a:ext uri="{28A0092B-C50C-407E-A947-70E740481C1C}">
                <a14:useLocalDpi xmlns:a14="http://schemas.microsoft.com/office/drawing/2010/main"/>
              </a:ext>
            </a:extLst>
          </a:blip>
          <a:srcRect/>
          <a:stretch>
            <a:fillRect l="-14000" r="-14000"/>
          </a:stretch>
        </a:blipFill>
      </dgm:spPr>
    </dgm:pt>
    <dgm:pt modelId="{70781746-0A48-43EE-AC96-57F77974FF0B}" type="pres">
      <dgm:prSet presAssocID="{ACC364CF-A47A-4516-BAE7-35E4E69364C6}" presName="Child" presStyleLbl="revTx" presStyleIdx="0" presStyleCnt="2">
        <dgm:presLayoutVars>
          <dgm:bulletEnabled val="1"/>
        </dgm:presLayoutVars>
      </dgm:prSet>
      <dgm:spPr/>
    </dgm:pt>
    <dgm:pt modelId="{E32425F5-A32B-4B04-80EB-9A1AD0C408F5}" type="pres">
      <dgm:prSet presAssocID="{ACC364CF-A47A-4516-BAE7-35E4E69364C6}" presName="Parent" presStyleLbl="alignNode1" presStyleIdx="0" presStyleCnt="2">
        <dgm:presLayoutVars>
          <dgm:bulletEnabled val="1"/>
        </dgm:presLayoutVars>
      </dgm:prSet>
      <dgm:spPr/>
    </dgm:pt>
    <dgm:pt modelId="{5C539D46-D76A-4F15-AB03-E2CF7CA39723}" type="pres">
      <dgm:prSet presAssocID="{A77972DF-1DDF-4727-9E5C-007699816884}" presName="sibTrans" presStyleCnt="0"/>
      <dgm:spPr/>
    </dgm:pt>
    <dgm:pt modelId="{8826705D-5E07-4FC1-9558-2CFD081AE3AC}" type="pres">
      <dgm:prSet presAssocID="{E17552EC-10E8-4CDA-87E8-CD38E0D10C76}" presName="composite" presStyleCnt="0"/>
      <dgm:spPr/>
    </dgm:pt>
    <dgm:pt modelId="{53083898-C593-4B9D-B1B5-FA250300F46A}" type="pres">
      <dgm:prSet presAssocID="{E17552EC-10E8-4CDA-87E8-CD38E0D10C76}" presName="Accent" presStyleLbl="alignAcc1" presStyleIdx="1" presStyleCnt="2" custLinFactNeighborX="40317" custLinFactNeighborY="-2681"/>
      <dgm:spPr>
        <a:ln>
          <a:solidFill>
            <a:srgbClr val="CF0A2C"/>
          </a:solidFill>
        </a:ln>
      </dgm:spPr>
    </dgm:pt>
    <dgm:pt modelId="{FD3D2D01-12F8-4342-BA0B-6827A43471D3}" type="pres">
      <dgm:prSet presAssocID="{E17552EC-10E8-4CDA-87E8-CD38E0D10C76}" presName="Image" presStyleLbl="node1" presStyleIdx="1" presStyleCnt="2"/>
      <dgm:spPr>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dgm:spPr>
    </dgm:pt>
    <dgm:pt modelId="{63567CD1-F055-4504-88B6-22B0F17A26F5}" type="pres">
      <dgm:prSet presAssocID="{E17552EC-10E8-4CDA-87E8-CD38E0D10C76}" presName="Child" presStyleLbl="revTx" presStyleIdx="1" presStyleCnt="2">
        <dgm:presLayoutVars>
          <dgm:bulletEnabled val="1"/>
        </dgm:presLayoutVars>
      </dgm:prSet>
      <dgm:spPr/>
    </dgm:pt>
    <dgm:pt modelId="{0007DABD-B2B8-4D26-8365-2D40E0BB1116}" type="pres">
      <dgm:prSet presAssocID="{E17552EC-10E8-4CDA-87E8-CD38E0D10C76}" presName="Parent" presStyleLbl="alignNode1" presStyleIdx="1" presStyleCnt="2">
        <dgm:presLayoutVars>
          <dgm:bulletEnabled val="1"/>
        </dgm:presLayoutVars>
      </dgm:prSet>
      <dgm:spPr/>
    </dgm:pt>
  </dgm:ptLst>
  <dgm:cxnLst>
    <dgm:cxn modelId="{2F193038-7B54-45D9-8D3C-8B5074C3B44B}" srcId="{ACC364CF-A47A-4516-BAE7-35E4E69364C6}" destId="{940C50EF-0AEE-4378-A7EC-0A2F9AE9902F}" srcOrd="0" destOrd="0" parTransId="{B462F360-4CA0-49D3-9674-17FEE171F3CA}" sibTransId="{06D15971-FCE3-44F8-A894-52B264C44CC0}"/>
    <dgm:cxn modelId="{880A8C42-FA13-4D74-AA60-3DD2F9A441F1}" type="presOf" srcId="{940C50EF-0AEE-4378-A7EC-0A2F9AE9902F}" destId="{70781746-0A48-43EE-AC96-57F77974FF0B}" srcOrd="0" destOrd="0" presId="urn:microsoft.com/office/officeart/2008/layout/TitlePictureLineup"/>
    <dgm:cxn modelId="{24A28E4D-23D8-45E1-8C54-376B9820A73B}" type="presOf" srcId="{ACC364CF-A47A-4516-BAE7-35E4E69364C6}" destId="{E32425F5-A32B-4B04-80EB-9A1AD0C408F5}" srcOrd="0" destOrd="0" presId="urn:microsoft.com/office/officeart/2008/layout/TitlePictureLineup"/>
    <dgm:cxn modelId="{58530F7B-9912-49F2-8123-BBA6ED6250A3}" srcId="{E6DFFF80-480D-4E8A-910D-E6266799DFAA}" destId="{E17552EC-10E8-4CDA-87E8-CD38E0D10C76}" srcOrd="1" destOrd="0" parTransId="{BE7175D4-9615-40DB-9641-8E300EAE33E6}" sibTransId="{46F6AC61-E964-4736-B0AF-F226B15CAB07}"/>
    <dgm:cxn modelId="{ADE1CE8F-ADDF-4E4A-827A-F725B23620D8}" type="presOf" srcId="{8135EC2D-6897-4148-A3F1-A49071952FE3}" destId="{63567CD1-F055-4504-88B6-22B0F17A26F5}" srcOrd="0" destOrd="0" presId="urn:microsoft.com/office/officeart/2008/layout/TitlePictureLineup"/>
    <dgm:cxn modelId="{9962A793-1867-4768-A599-A374EA8EA61D}" srcId="{E6DFFF80-480D-4E8A-910D-E6266799DFAA}" destId="{ACC364CF-A47A-4516-BAE7-35E4E69364C6}" srcOrd="0" destOrd="0" parTransId="{51255379-A22D-49D4-870B-3D79B299A7AD}" sibTransId="{A77972DF-1DDF-4727-9E5C-007699816884}"/>
    <dgm:cxn modelId="{767D98DB-0A01-4049-99FF-4E130437EE6E}" type="presOf" srcId="{E6DFFF80-480D-4E8A-910D-E6266799DFAA}" destId="{E486F572-46D5-4B00-ADE1-E3D7E4931BC1}" srcOrd="0" destOrd="0" presId="urn:microsoft.com/office/officeart/2008/layout/TitlePictureLineup"/>
    <dgm:cxn modelId="{B7F443ED-5233-43D0-A7CD-70D48DE24D9D}" type="presOf" srcId="{E17552EC-10E8-4CDA-87E8-CD38E0D10C76}" destId="{0007DABD-B2B8-4D26-8365-2D40E0BB1116}" srcOrd="0" destOrd="0" presId="urn:microsoft.com/office/officeart/2008/layout/TitlePictureLineup"/>
    <dgm:cxn modelId="{7C9A0BF3-3AA7-4701-B5FA-D7F3F9111AA3}" srcId="{E17552EC-10E8-4CDA-87E8-CD38E0D10C76}" destId="{8135EC2D-6897-4148-A3F1-A49071952FE3}" srcOrd="0" destOrd="0" parTransId="{598037E9-4F6F-460B-8418-8F90C5DAC20B}" sibTransId="{9D1BA6B9-9191-4D2C-AB61-B4C30C47CCC1}"/>
    <dgm:cxn modelId="{06D3F842-8261-4F65-9E20-25A6DC5A1F6B}" type="presParOf" srcId="{E486F572-46D5-4B00-ADE1-E3D7E4931BC1}" destId="{035670A9-8454-4217-9607-24CE287666C5}" srcOrd="0" destOrd="0" presId="urn:microsoft.com/office/officeart/2008/layout/TitlePictureLineup"/>
    <dgm:cxn modelId="{D550928E-48C8-4A5B-8EB1-8BC1204314CD}" type="presParOf" srcId="{035670A9-8454-4217-9607-24CE287666C5}" destId="{ADD90702-FC0D-4D0C-9F4F-BF8C1EDF7302}" srcOrd="0" destOrd="0" presId="urn:microsoft.com/office/officeart/2008/layout/TitlePictureLineup"/>
    <dgm:cxn modelId="{1F7EDA86-7E6A-4A11-B4DD-F8C94FDB9F8D}" type="presParOf" srcId="{035670A9-8454-4217-9607-24CE287666C5}" destId="{7EFFB4C6-182F-47F8-9BAF-81DB6EAD843B}" srcOrd="1" destOrd="0" presId="urn:microsoft.com/office/officeart/2008/layout/TitlePictureLineup"/>
    <dgm:cxn modelId="{47EC71DA-CBB6-4B91-8667-B1B7E1FE276B}" type="presParOf" srcId="{035670A9-8454-4217-9607-24CE287666C5}" destId="{70781746-0A48-43EE-AC96-57F77974FF0B}" srcOrd="2" destOrd="0" presId="urn:microsoft.com/office/officeart/2008/layout/TitlePictureLineup"/>
    <dgm:cxn modelId="{B5CA5E26-0A05-457B-94B2-F01A2CA267AB}" type="presParOf" srcId="{035670A9-8454-4217-9607-24CE287666C5}" destId="{E32425F5-A32B-4B04-80EB-9A1AD0C408F5}" srcOrd="3" destOrd="0" presId="urn:microsoft.com/office/officeart/2008/layout/TitlePictureLineup"/>
    <dgm:cxn modelId="{0E35FFF1-8C18-48C8-B817-792C71847729}" type="presParOf" srcId="{E486F572-46D5-4B00-ADE1-E3D7E4931BC1}" destId="{5C539D46-D76A-4F15-AB03-E2CF7CA39723}" srcOrd="1" destOrd="0" presId="urn:microsoft.com/office/officeart/2008/layout/TitlePictureLineup"/>
    <dgm:cxn modelId="{CB795184-0EFD-4B34-893B-68B5006196A0}" type="presParOf" srcId="{E486F572-46D5-4B00-ADE1-E3D7E4931BC1}" destId="{8826705D-5E07-4FC1-9558-2CFD081AE3AC}" srcOrd="2" destOrd="0" presId="urn:microsoft.com/office/officeart/2008/layout/TitlePictureLineup"/>
    <dgm:cxn modelId="{88686CF3-0F0F-4A53-B906-7A2F0BD96B61}" type="presParOf" srcId="{8826705D-5E07-4FC1-9558-2CFD081AE3AC}" destId="{53083898-C593-4B9D-B1B5-FA250300F46A}" srcOrd="0" destOrd="0" presId="urn:microsoft.com/office/officeart/2008/layout/TitlePictureLineup"/>
    <dgm:cxn modelId="{EAFFDF0A-962A-4551-A7D3-BA36F4DC364D}" type="presParOf" srcId="{8826705D-5E07-4FC1-9558-2CFD081AE3AC}" destId="{FD3D2D01-12F8-4342-BA0B-6827A43471D3}" srcOrd="1" destOrd="0" presId="urn:microsoft.com/office/officeart/2008/layout/TitlePictureLineup"/>
    <dgm:cxn modelId="{CF6F3497-2002-4E94-A9A8-2FC94EA947B6}" type="presParOf" srcId="{8826705D-5E07-4FC1-9558-2CFD081AE3AC}" destId="{63567CD1-F055-4504-88B6-22B0F17A26F5}" srcOrd="2" destOrd="0" presId="urn:microsoft.com/office/officeart/2008/layout/TitlePictureLineup"/>
    <dgm:cxn modelId="{EDC60D30-255B-4E53-BF5F-E49E24CCED06}" type="presParOf" srcId="{8826705D-5E07-4FC1-9558-2CFD081AE3AC}" destId="{0007DABD-B2B8-4D26-8365-2D40E0BB1116}" srcOrd="3" destOrd="0" presId="urn:microsoft.com/office/officeart/2008/layout/TitlePictureLineup"/>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DFFF80-480D-4E8A-910D-E6266799DFAA}"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n-US"/>
        </a:p>
      </dgm:t>
    </dgm:pt>
    <dgm:pt modelId="{ACC364CF-A47A-4516-BAE7-35E4E69364C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Grains </a:t>
          </a:r>
        </a:p>
      </dgm:t>
    </dgm:pt>
    <dgm:pt modelId="{51255379-A22D-49D4-870B-3D79B299A7AD}" type="par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A77972DF-1DDF-4727-9E5C-007699816884}" type="sib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940C50EF-0AEE-4378-A7EC-0A2F9AE9902F}">
      <dgm:prSet phldrT="[Text]" phldr="1"/>
      <dgm:spPr/>
      <dgm:t>
        <a:bodyPr/>
        <a:lstStyle/>
        <a:p>
          <a:endParaRPr lang="en-US">
            <a:latin typeface="Arial" panose="020B0604020202020204" pitchFamily="34" charset="0"/>
            <a:cs typeface="Arial" panose="020B0604020202020204" pitchFamily="34" charset="0"/>
          </a:endParaRPr>
        </a:p>
      </dgm:t>
    </dgm:pt>
    <dgm:pt modelId="{B462F360-4CA0-49D3-9674-17FEE171F3CA}" type="par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06D15971-FCE3-44F8-A894-52B264C44CC0}" type="sib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E17552EC-10E8-4CDA-87E8-CD38E0D10C7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Fruits</a:t>
          </a:r>
        </a:p>
      </dgm:t>
    </dgm:pt>
    <dgm:pt modelId="{BE7175D4-9615-40DB-9641-8E300EAE33E6}" type="par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46F6AC61-E964-4736-B0AF-F226B15CAB07}" type="sib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8135EC2D-6897-4148-A3F1-A49071952FE3}">
      <dgm:prSet phldrT="[Text]" phldr="1"/>
      <dgm:spPr/>
      <dgm:t>
        <a:bodyPr/>
        <a:lstStyle/>
        <a:p>
          <a:endParaRPr lang="en-US">
            <a:latin typeface="Arial" panose="020B0604020202020204" pitchFamily="34" charset="0"/>
            <a:cs typeface="Arial" panose="020B0604020202020204" pitchFamily="34" charset="0"/>
          </a:endParaRPr>
        </a:p>
      </dgm:t>
    </dgm:pt>
    <dgm:pt modelId="{598037E9-4F6F-460B-8418-8F90C5DAC20B}" type="par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9D1BA6B9-9191-4D2C-AB61-B4C30C47CCC1}" type="sib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8DCFB40E-9AD1-4A33-B516-A5063774C8B9}">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Protein Foods</a:t>
          </a:r>
        </a:p>
      </dgm:t>
    </dgm:pt>
    <dgm:pt modelId="{7A7CA588-9B55-490B-B049-D700AF4C167D}" type="parTrans" cxnId="{3E35C763-3836-4B58-A0CB-175F760A4859}">
      <dgm:prSet/>
      <dgm:spPr/>
      <dgm:t>
        <a:bodyPr/>
        <a:lstStyle/>
        <a:p>
          <a:endParaRPr lang="en-US">
            <a:latin typeface="Arial" panose="020B0604020202020204" pitchFamily="34" charset="0"/>
            <a:cs typeface="Arial" panose="020B0604020202020204" pitchFamily="34" charset="0"/>
          </a:endParaRPr>
        </a:p>
      </dgm:t>
    </dgm:pt>
    <dgm:pt modelId="{DAC4E564-CE02-4390-BAD9-A0D52828D4B6}" type="sibTrans" cxnId="{3E35C763-3836-4B58-A0CB-175F760A4859}">
      <dgm:prSet/>
      <dgm:spPr/>
      <dgm:t>
        <a:bodyPr/>
        <a:lstStyle/>
        <a:p>
          <a:endParaRPr lang="en-US">
            <a:latin typeface="Arial" panose="020B0604020202020204" pitchFamily="34" charset="0"/>
            <a:cs typeface="Arial" panose="020B0604020202020204" pitchFamily="34" charset="0"/>
          </a:endParaRPr>
        </a:p>
      </dgm:t>
    </dgm:pt>
    <dgm:pt modelId="{E77175AB-D55F-44E5-910A-A4B61F294AC6}">
      <dgm:prSet phldrT="[Text]" phldr="1"/>
      <dgm:spPr/>
      <dgm:t>
        <a:bodyPr/>
        <a:lstStyle/>
        <a:p>
          <a:endParaRPr lang="en-US">
            <a:latin typeface="Arial" panose="020B0604020202020204" pitchFamily="34" charset="0"/>
            <a:cs typeface="Arial" panose="020B0604020202020204" pitchFamily="34" charset="0"/>
          </a:endParaRPr>
        </a:p>
      </dgm:t>
    </dgm:pt>
    <dgm:pt modelId="{A8C3431D-A219-411A-AF6B-286FA0C40E03}" type="parTrans" cxnId="{72EE267A-6BDD-479C-A896-E9A396FAD7AB}">
      <dgm:prSet/>
      <dgm:spPr/>
      <dgm:t>
        <a:bodyPr/>
        <a:lstStyle/>
        <a:p>
          <a:endParaRPr lang="en-US">
            <a:latin typeface="Arial" panose="020B0604020202020204" pitchFamily="34" charset="0"/>
            <a:cs typeface="Arial" panose="020B0604020202020204" pitchFamily="34" charset="0"/>
          </a:endParaRPr>
        </a:p>
      </dgm:t>
    </dgm:pt>
    <dgm:pt modelId="{6B2AAC80-C759-4124-8BB4-8DC8C1A4B9AE}" type="sibTrans" cxnId="{72EE267A-6BDD-479C-A896-E9A396FAD7AB}">
      <dgm:prSet/>
      <dgm:spPr/>
      <dgm:t>
        <a:bodyPr/>
        <a:lstStyle/>
        <a:p>
          <a:endParaRPr lang="en-US">
            <a:latin typeface="Arial" panose="020B0604020202020204" pitchFamily="34" charset="0"/>
            <a:cs typeface="Arial" panose="020B0604020202020204" pitchFamily="34" charset="0"/>
          </a:endParaRPr>
        </a:p>
      </dgm:t>
    </dgm:pt>
    <dgm:pt modelId="{E486F572-46D5-4B00-ADE1-E3D7E4931BC1}" type="pres">
      <dgm:prSet presAssocID="{E6DFFF80-480D-4E8A-910D-E6266799DFAA}" presName="Name0" presStyleCnt="0">
        <dgm:presLayoutVars>
          <dgm:dir/>
        </dgm:presLayoutVars>
      </dgm:prSet>
      <dgm:spPr/>
    </dgm:pt>
    <dgm:pt modelId="{035670A9-8454-4217-9607-24CE287666C5}" type="pres">
      <dgm:prSet presAssocID="{ACC364CF-A47A-4516-BAE7-35E4E69364C6}" presName="composite" presStyleCnt="0"/>
      <dgm:spPr/>
    </dgm:pt>
    <dgm:pt modelId="{ADD90702-FC0D-4D0C-9F4F-BF8C1EDF7302}" type="pres">
      <dgm:prSet presAssocID="{ACC364CF-A47A-4516-BAE7-35E4E69364C6}" presName="Accent" presStyleLbl="alignAcc1" presStyleIdx="0" presStyleCnt="3"/>
      <dgm:spPr>
        <a:ln>
          <a:solidFill>
            <a:srgbClr val="D00000"/>
          </a:solidFill>
        </a:ln>
      </dgm:spPr>
    </dgm:pt>
    <dgm:pt modelId="{7EFFB4C6-182F-47F8-9BAF-81DB6EAD843B}" type="pres">
      <dgm:prSet presAssocID="{ACC364CF-A47A-4516-BAE7-35E4E69364C6}" presName="Image" presStyleLbl="node1" presStyleIdx="0" presStyleCnt="3" custLinFactNeighborX="1750" custLinFactNeighborY="-497"/>
      <dgm:spPr>
        <a:blipFill>
          <a:blip xmlns:r="http://schemas.openxmlformats.org/officeDocument/2006/relationships" r:embed="rId1" cstate="print">
            <a:extLst>
              <a:ext uri="{28A0092B-C50C-407E-A947-70E740481C1C}">
                <a14:useLocalDpi xmlns:a14="http://schemas.microsoft.com/office/drawing/2010/main"/>
              </a:ext>
            </a:extLst>
          </a:blip>
          <a:srcRect/>
          <a:stretch>
            <a:fillRect l="-13000" r="-13000"/>
          </a:stretch>
        </a:blipFill>
      </dgm:spPr>
    </dgm:pt>
    <dgm:pt modelId="{70781746-0A48-43EE-AC96-57F77974FF0B}" type="pres">
      <dgm:prSet presAssocID="{ACC364CF-A47A-4516-BAE7-35E4E69364C6}" presName="Child" presStyleLbl="revTx" presStyleIdx="0" presStyleCnt="3">
        <dgm:presLayoutVars>
          <dgm:bulletEnabled val="1"/>
        </dgm:presLayoutVars>
      </dgm:prSet>
      <dgm:spPr/>
    </dgm:pt>
    <dgm:pt modelId="{E32425F5-A32B-4B04-80EB-9A1AD0C408F5}" type="pres">
      <dgm:prSet presAssocID="{ACC364CF-A47A-4516-BAE7-35E4E69364C6}" presName="Parent" presStyleLbl="alignNode1" presStyleIdx="0" presStyleCnt="3">
        <dgm:presLayoutVars>
          <dgm:bulletEnabled val="1"/>
        </dgm:presLayoutVars>
      </dgm:prSet>
      <dgm:spPr/>
    </dgm:pt>
    <dgm:pt modelId="{5C539D46-D76A-4F15-AB03-E2CF7CA39723}" type="pres">
      <dgm:prSet presAssocID="{A77972DF-1DDF-4727-9E5C-007699816884}" presName="sibTrans" presStyleCnt="0"/>
      <dgm:spPr/>
    </dgm:pt>
    <dgm:pt modelId="{8826705D-5E07-4FC1-9558-2CFD081AE3AC}" type="pres">
      <dgm:prSet presAssocID="{E17552EC-10E8-4CDA-87E8-CD38E0D10C76}" presName="composite" presStyleCnt="0"/>
      <dgm:spPr/>
    </dgm:pt>
    <dgm:pt modelId="{53083898-C593-4B9D-B1B5-FA250300F46A}" type="pres">
      <dgm:prSet presAssocID="{E17552EC-10E8-4CDA-87E8-CD38E0D10C76}" presName="Accent" presStyleLbl="alignAcc1" presStyleIdx="1" presStyleCnt="3" custLinFactNeighborX="80634"/>
      <dgm:spPr>
        <a:ln>
          <a:solidFill>
            <a:srgbClr val="D00000"/>
          </a:solidFill>
        </a:ln>
      </dgm:spPr>
    </dgm:pt>
    <dgm:pt modelId="{FD3D2D01-12F8-4342-BA0B-6827A43471D3}" type="pres">
      <dgm:prSet presAssocID="{E17552EC-10E8-4CDA-87E8-CD38E0D10C76}" presName="Image" presStyleLbl="node1" presStyleIdx="1" presStyleCnt="3" custLinFactNeighborX="-737" custLinFactNeighborY="-861"/>
      <dgm:spPr>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dgm:spPr>
    </dgm:pt>
    <dgm:pt modelId="{63567CD1-F055-4504-88B6-22B0F17A26F5}" type="pres">
      <dgm:prSet presAssocID="{E17552EC-10E8-4CDA-87E8-CD38E0D10C76}" presName="Child" presStyleLbl="revTx" presStyleIdx="1" presStyleCnt="3">
        <dgm:presLayoutVars>
          <dgm:bulletEnabled val="1"/>
        </dgm:presLayoutVars>
      </dgm:prSet>
      <dgm:spPr/>
    </dgm:pt>
    <dgm:pt modelId="{0007DABD-B2B8-4D26-8365-2D40E0BB1116}" type="pres">
      <dgm:prSet presAssocID="{E17552EC-10E8-4CDA-87E8-CD38E0D10C76}" presName="Parent" presStyleLbl="alignNode1" presStyleIdx="1" presStyleCnt="3" custLinFactNeighborX="1396">
        <dgm:presLayoutVars>
          <dgm:bulletEnabled val="1"/>
        </dgm:presLayoutVars>
      </dgm:prSet>
      <dgm:spPr/>
    </dgm:pt>
    <dgm:pt modelId="{ECB49F7C-65D0-47FB-ABF6-300B24FF7E03}" type="pres">
      <dgm:prSet presAssocID="{46F6AC61-E964-4736-B0AF-F226B15CAB07}" presName="sibTrans" presStyleCnt="0"/>
      <dgm:spPr/>
    </dgm:pt>
    <dgm:pt modelId="{2494020B-736C-4A42-B14F-6CDDC5643C84}" type="pres">
      <dgm:prSet presAssocID="{8DCFB40E-9AD1-4A33-B516-A5063774C8B9}" presName="composite" presStyleCnt="0"/>
      <dgm:spPr/>
    </dgm:pt>
    <dgm:pt modelId="{87B584C9-9509-41CB-B450-01A12863195B}" type="pres">
      <dgm:prSet presAssocID="{8DCFB40E-9AD1-4A33-B516-A5063774C8B9}" presName="Accent" presStyleLbl="alignAcc1" presStyleIdx="2" presStyleCnt="3"/>
      <dgm:spPr>
        <a:ln>
          <a:solidFill>
            <a:srgbClr val="CF0A2C"/>
          </a:solidFill>
        </a:ln>
      </dgm:spPr>
    </dgm:pt>
    <dgm:pt modelId="{325E4EC1-0C09-4F14-BC41-ED9C025353B2}" type="pres">
      <dgm:prSet presAssocID="{8DCFB40E-9AD1-4A33-B516-A5063774C8B9}" presName="Image" presStyleLbl="node1" presStyleIdx="2" presStyleCnt="3"/>
      <dgm:spPr>
        <a:blipFill>
          <a:blip xmlns:r="http://schemas.openxmlformats.org/officeDocument/2006/relationships" r:embed="rId3" cstate="print">
            <a:extLst>
              <a:ext uri="{28A0092B-C50C-407E-A947-70E740481C1C}">
                <a14:useLocalDpi xmlns:a14="http://schemas.microsoft.com/office/drawing/2010/main"/>
              </a:ext>
            </a:extLst>
          </a:blip>
          <a:srcRect/>
          <a:stretch>
            <a:fillRect l="-14000" r="-14000"/>
          </a:stretch>
        </a:blipFill>
      </dgm:spPr>
    </dgm:pt>
    <dgm:pt modelId="{987F5684-469B-469F-BE7F-4C0156BC6A12}" type="pres">
      <dgm:prSet presAssocID="{8DCFB40E-9AD1-4A33-B516-A5063774C8B9}" presName="Child" presStyleLbl="revTx" presStyleIdx="2" presStyleCnt="3">
        <dgm:presLayoutVars>
          <dgm:bulletEnabled val="1"/>
        </dgm:presLayoutVars>
      </dgm:prSet>
      <dgm:spPr/>
    </dgm:pt>
    <dgm:pt modelId="{058F99C1-BE79-4A17-BD61-3EF5BA0F5BBC}" type="pres">
      <dgm:prSet presAssocID="{8DCFB40E-9AD1-4A33-B516-A5063774C8B9}" presName="Parent" presStyleLbl="alignNode1" presStyleIdx="2" presStyleCnt="3">
        <dgm:presLayoutVars>
          <dgm:bulletEnabled val="1"/>
        </dgm:presLayoutVars>
      </dgm:prSet>
      <dgm:spPr/>
    </dgm:pt>
  </dgm:ptLst>
  <dgm:cxnLst>
    <dgm:cxn modelId="{E4B47D31-2F84-4A31-AEC4-84FB50CE1F0F}" type="presOf" srcId="{8DCFB40E-9AD1-4A33-B516-A5063774C8B9}" destId="{058F99C1-BE79-4A17-BD61-3EF5BA0F5BBC}" srcOrd="0" destOrd="0" presId="urn:microsoft.com/office/officeart/2008/layout/TitlePictureLineup"/>
    <dgm:cxn modelId="{2F193038-7B54-45D9-8D3C-8B5074C3B44B}" srcId="{ACC364CF-A47A-4516-BAE7-35E4E69364C6}" destId="{940C50EF-0AEE-4378-A7EC-0A2F9AE9902F}" srcOrd="0" destOrd="0" parTransId="{B462F360-4CA0-49D3-9674-17FEE171F3CA}" sibTransId="{06D15971-FCE3-44F8-A894-52B264C44CC0}"/>
    <dgm:cxn modelId="{880A8C42-FA13-4D74-AA60-3DD2F9A441F1}" type="presOf" srcId="{940C50EF-0AEE-4378-A7EC-0A2F9AE9902F}" destId="{70781746-0A48-43EE-AC96-57F77974FF0B}" srcOrd="0" destOrd="0" presId="urn:microsoft.com/office/officeart/2008/layout/TitlePictureLineup"/>
    <dgm:cxn modelId="{5CA56943-33BB-4DCB-B948-DA9342DEDD92}" type="presOf" srcId="{E77175AB-D55F-44E5-910A-A4B61F294AC6}" destId="{987F5684-469B-469F-BE7F-4C0156BC6A12}" srcOrd="0" destOrd="0" presId="urn:microsoft.com/office/officeart/2008/layout/TitlePictureLineup"/>
    <dgm:cxn modelId="{3E35C763-3836-4B58-A0CB-175F760A4859}" srcId="{E6DFFF80-480D-4E8A-910D-E6266799DFAA}" destId="{8DCFB40E-9AD1-4A33-B516-A5063774C8B9}" srcOrd="2" destOrd="0" parTransId="{7A7CA588-9B55-490B-B049-D700AF4C167D}" sibTransId="{DAC4E564-CE02-4390-BAD9-A0D52828D4B6}"/>
    <dgm:cxn modelId="{24A28E4D-23D8-45E1-8C54-376B9820A73B}" type="presOf" srcId="{ACC364CF-A47A-4516-BAE7-35E4E69364C6}" destId="{E32425F5-A32B-4B04-80EB-9A1AD0C408F5}" srcOrd="0" destOrd="0" presId="urn:microsoft.com/office/officeart/2008/layout/TitlePictureLineup"/>
    <dgm:cxn modelId="{72EE267A-6BDD-479C-A896-E9A396FAD7AB}" srcId="{8DCFB40E-9AD1-4A33-B516-A5063774C8B9}" destId="{E77175AB-D55F-44E5-910A-A4B61F294AC6}" srcOrd="0" destOrd="0" parTransId="{A8C3431D-A219-411A-AF6B-286FA0C40E03}" sibTransId="{6B2AAC80-C759-4124-8BB4-8DC8C1A4B9AE}"/>
    <dgm:cxn modelId="{58530F7B-9912-49F2-8123-BBA6ED6250A3}" srcId="{E6DFFF80-480D-4E8A-910D-E6266799DFAA}" destId="{E17552EC-10E8-4CDA-87E8-CD38E0D10C76}" srcOrd="1" destOrd="0" parTransId="{BE7175D4-9615-40DB-9641-8E300EAE33E6}" sibTransId="{46F6AC61-E964-4736-B0AF-F226B15CAB07}"/>
    <dgm:cxn modelId="{ADE1CE8F-ADDF-4E4A-827A-F725B23620D8}" type="presOf" srcId="{8135EC2D-6897-4148-A3F1-A49071952FE3}" destId="{63567CD1-F055-4504-88B6-22B0F17A26F5}" srcOrd="0" destOrd="0" presId="urn:microsoft.com/office/officeart/2008/layout/TitlePictureLineup"/>
    <dgm:cxn modelId="{9962A793-1867-4768-A599-A374EA8EA61D}" srcId="{E6DFFF80-480D-4E8A-910D-E6266799DFAA}" destId="{ACC364CF-A47A-4516-BAE7-35E4E69364C6}" srcOrd="0" destOrd="0" parTransId="{51255379-A22D-49D4-870B-3D79B299A7AD}" sibTransId="{A77972DF-1DDF-4727-9E5C-007699816884}"/>
    <dgm:cxn modelId="{767D98DB-0A01-4049-99FF-4E130437EE6E}" type="presOf" srcId="{E6DFFF80-480D-4E8A-910D-E6266799DFAA}" destId="{E486F572-46D5-4B00-ADE1-E3D7E4931BC1}" srcOrd="0" destOrd="0" presId="urn:microsoft.com/office/officeart/2008/layout/TitlePictureLineup"/>
    <dgm:cxn modelId="{B7F443ED-5233-43D0-A7CD-70D48DE24D9D}" type="presOf" srcId="{E17552EC-10E8-4CDA-87E8-CD38E0D10C76}" destId="{0007DABD-B2B8-4D26-8365-2D40E0BB1116}" srcOrd="0" destOrd="0" presId="urn:microsoft.com/office/officeart/2008/layout/TitlePictureLineup"/>
    <dgm:cxn modelId="{7C9A0BF3-3AA7-4701-B5FA-D7F3F9111AA3}" srcId="{E17552EC-10E8-4CDA-87E8-CD38E0D10C76}" destId="{8135EC2D-6897-4148-A3F1-A49071952FE3}" srcOrd="0" destOrd="0" parTransId="{598037E9-4F6F-460B-8418-8F90C5DAC20B}" sibTransId="{9D1BA6B9-9191-4D2C-AB61-B4C30C47CCC1}"/>
    <dgm:cxn modelId="{06D3F842-8261-4F65-9E20-25A6DC5A1F6B}" type="presParOf" srcId="{E486F572-46D5-4B00-ADE1-E3D7E4931BC1}" destId="{035670A9-8454-4217-9607-24CE287666C5}" srcOrd="0" destOrd="0" presId="urn:microsoft.com/office/officeart/2008/layout/TitlePictureLineup"/>
    <dgm:cxn modelId="{D550928E-48C8-4A5B-8EB1-8BC1204314CD}" type="presParOf" srcId="{035670A9-8454-4217-9607-24CE287666C5}" destId="{ADD90702-FC0D-4D0C-9F4F-BF8C1EDF7302}" srcOrd="0" destOrd="0" presId="urn:microsoft.com/office/officeart/2008/layout/TitlePictureLineup"/>
    <dgm:cxn modelId="{1F7EDA86-7E6A-4A11-B4DD-F8C94FDB9F8D}" type="presParOf" srcId="{035670A9-8454-4217-9607-24CE287666C5}" destId="{7EFFB4C6-182F-47F8-9BAF-81DB6EAD843B}" srcOrd="1" destOrd="0" presId="urn:microsoft.com/office/officeart/2008/layout/TitlePictureLineup"/>
    <dgm:cxn modelId="{47EC71DA-CBB6-4B91-8667-B1B7E1FE276B}" type="presParOf" srcId="{035670A9-8454-4217-9607-24CE287666C5}" destId="{70781746-0A48-43EE-AC96-57F77974FF0B}" srcOrd="2" destOrd="0" presId="urn:microsoft.com/office/officeart/2008/layout/TitlePictureLineup"/>
    <dgm:cxn modelId="{B5CA5E26-0A05-457B-94B2-F01A2CA267AB}" type="presParOf" srcId="{035670A9-8454-4217-9607-24CE287666C5}" destId="{E32425F5-A32B-4B04-80EB-9A1AD0C408F5}" srcOrd="3" destOrd="0" presId="urn:microsoft.com/office/officeart/2008/layout/TitlePictureLineup"/>
    <dgm:cxn modelId="{0E35FFF1-8C18-48C8-B817-792C71847729}" type="presParOf" srcId="{E486F572-46D5-4B00-ADE1-E3D7E4931BC1}" destId="{5C539D46-D76A-4F15-AB03-E2CF7CA39723}" srcOrd="1" destOrd="0" presId="urn:microsoft.com/office/officeart/2008/layout/TitlePictureLineup"/>
    <dgm:cxn modelId="{CB795184-0EFD-4B34-893B-68B5006196A0}" type="presParOf" srcId="{E486F572-46D5-4B00-ADE1-E3D7E4931BC1}" destId="{8826705D-5E07-4FC1-9558-2CFD081AE3AC}" srcOrd="2" destOrd="0" presId="urn:microsoft.com/office/officeart/2008/layout/TitlePictureLineup"/>
    <dgm:cxn modelId="{88686CF3-0F0F-4A53-B906-7A2F0BD96B61}" type="presParOf" srcId="{8826705D-5E07-4FC1-9558-2CFD081AE3AC}" destId="{53083898-C593-4B9D-B1B5-FA250300F46A}" srcOrd="0" destOrd="0" presId="urn:microsoft.com/office/officeart/2008/layout/TitlePictureLineup"/>
    <dgm:cxn modelId="{EAFFDF0A-962A-4551-A7D3-BA36F4DC364D}" type="presParOf" srcId="{8826705D-5E07-4FC1-9558-2CFD081AE3AC}" destId="{FD3D2D01-12F8-4342-BA0B-6827A43471D3}" srcOrd="1" destOrd="0" presId="urn:microsoft.com/office/officeart/2008/layout/TitlePictureLineup"/>
    <dgm:cxn modelId="{CF6F3497-2002-4E94-A9A8-2FC94EA947B6}" type="presParOf" srcId="{8826705D-5E07-4FC1-9558-2CFD081AE3AC}" destId="{63567CD1-F055-4504-88B6-22B0F17A26F5}" srcOrd="2" destOrd="0" presId="urn:microsoft.com/office/officeart/2008/layout/TitlePictureLineup"/>
    <dgm:cxn modelId="{EDC60D30-255B-4E53-BF5F-E49E24CCED06}" type="presParOf" srcId="{8826705D-5E07-4FC1-9558-2CFD081AE3AC}" destId="{0007DABD-B2B8-4D26-8365-2D40E0BB1116}" srcOrd="3" destOrd="0" presId="urn:microsoft.com/office/officeart/2008/layout/TitlePictureLineup"/>
    <dgm:cxn modelId="{3F3029A1-9225-474D-9414-27773541632A}" type="presParOf" srcId="{E486F572-46D5-4B00-ADE1-E3D7E4931BC1}" destId="{ECB49F7C-65D0-47FB-ABF6-300B24FF7E03}" srcOrd="3" destOrd="0" presId="urn:microsoft.com/office/officeart/2008/layout/TitlePictureLineup"/>
    <dgm:cxn modelId="{E42D5A4D-DC8D-433E-8CB5-571EF8E85061}" type="presParOf" srcId="{E486F572-46D5-4B00-ADE1-E3D7E4931BC1}" destId="{2494020B-736C-4A42-B14F-6CDDC5643C84}" srcOrd="4" destOrd="0" presId="urn:microsoft.com/office/officeart/2008/layout/TitlePictureLineup"/>
    <dgm:cxn modelId="{2A445BDB-8D3D-4A17-99BD-1389663A6155}" type="presParOf" srcId="{2494020B-736C-4A42-B14F-6CDDC5643C84}" destId="{87B584C9-9509-41CB-B450-01A12863195B}" srcOrd="0" destOrd="0" presId="urn:microsoft.com/office/officeart/2008/layout/TitlePictureLineup"/>
    <dgm:cxn modelId="{2F031072-038F-4685-ADE2-A13D3BB9DB81}" type="presParOf" srcId="{2494020B-736C-4A42-B14F-6CDDC5643C84}" destId="{325E4EC1-0C09-4F14-BC41-ED9C025353B2}" srcOrd="1" destOrd="0" presId="urn:microsoft.com/office/officeart/2008/layout/TitlePictureLineup"/>
    <dgm:cxn modelId="{F10B3105-EDB9-4EA9-89D0-87D7E6F851F8}" type="presParOf" srcId="{2494020B-736C-4A42-B14F-6CDDC5643C84}" destId="{987F5684-469B-469F-BE7F-4C0156BC6A12}" srcOrd="2" destOrd="0" presId="urn:microsoft.com/office/officeart/2008/layout/TitlePictureLineup"/>
    <dgm:cxn modelId="{116B0026-7879-43A4-B1B7-3CCE82FF14A9}" type="presParOf" srcId="{2494020B-736C-4A42-B14F-6CDDC5643C84}" destId="{058F99C1-BE79-4A17-BD61-3EF5BA0F5BBC}"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6DFFF80-480D-4E8A-910D-E6266799DFAA}"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n-US"/>
        </a:p>
      </dgm:t>
    </dgm:pt>
    <dgm:pt modelId="{ACC364CF-A47A-4516-BAE7-35E4E69364C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Vegetables</a:t>
          </a:r>
        </a:p>
      </dgm:t>
    </dgm:pt>
    <dgm:pt modelId="{51255379-A22D-49D4-870B-3D79B299A7AD}" type="par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A77972DF-1DDF-4727-9E5C-007699816884}" type="sib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940C50EF-0AEE-4378-A7EC-0A2F9AE9902F}">
      <dgm:prSet phldrT="[Text]" phldr="1"/>
      <dgm:spPr/>
      <dgm:t>
        <a:bodyPr/>
        <a:lstStyle/>
        <a:p>
          <a:endParaRPr lang="en-US">
            <a:latin typeface="Arial" panose="020B0604020202020204" pitchFamily="34" charset="0"/>
            <a:cs typeface="Arial" panose="020B0604020202020204" pitchFamily="34" charset="0"/>
          </a:endParaRPr>
        </a:p>
      </dgm:t>
    </dgm:pt>
    <dgm:pt modelId="{B462F360-4CA0-49D3-9674-17FEE171F3CA}" type="par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06D15971-FCE3-44F8-A894-52B264C44CC0}" type="sib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E17552EC-10E8-4CDA-87E8-CD38E0D10C7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Dairy</a:t>
          </a:r>
        </a:p>
      </dgm:t>
    </dgm:pt>
    <dgm:pt modelId="{BE7175D4-9615-40DB-9641-8E300EAE33E6}" type="par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46F6AC61-E964-4736-B0AF-F226B15CAB07}" type="sib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8135EC2D-6897-4148-A3F1-A49071952FE3}">
      <dgm:prSet phldrT="[Text]" phldr="1"/>
      <dgm:spPr/>
      <dgm:t>
        <a:bodyPr/>
        <a:lstStyle/>
        <a:p>
          <a:endParaRPr lang="en-US">
            <a:latin typeface="Arial" panose="020B0604020202020204" pitchFamily="34" charset="0"/>
            <a:cs typeface="Arial" panose="020B0604020202020204" pitchFamily="34" charset="0"/>
          </a:endParaRPr>
        </a:p>
      </dgm:t>
    </dgm:pt>
    <dgm:pt modelId="{598037E9-4F6F-460B-8418-8F90C5DAC20B}" type="par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9D1BA6B9-9191-4D2C-AB61-B4C30C47CCC1}" type="sib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E486F572-46D5-4B00-ADE1-E3D7E4931BC1}" type="pres">
      <dgm:prSet presAssocID="{E6DFFF80-480D-4E8A-910D-E6266799DFAA}" presName="Name0" presStyleCnt="0">
        <dgm:presLayoutVars>
          <dgm:dir/>
        </dgm:presLayoutVars>
      </dgm:prSet>
      <dgm:spPr/>
    </dgm:pt>
    <dgm:pt modelId="{035670A9-8454-4217-9607-24CE287666C5}" type="pres">
      <dgm:prSet presAssocID="{ACC364CF-A47A-4516-BAE7-35E4E69364C6}" presName="composite" presStyleCnt="0"/>
      <dgm:spPr/>
    </dgm:pt>
    <dgm:pt modelId="{ADD90702-FC0D-4D0C-9F4F-BF8C1EDF7302}" type="pres">
      <dgm:prSet presAssocID="{ACC364CF-A47A-4516-BAE7-35E4E69364C6}" presName="Accent" presStyleLbl="alignAcc1" presStyleIdx="0" presStyleCnt="2" custLinFactNeighborY="-2681"/>
      <dgm:spPr>
        <a:ln>
          <a:solidFill>
            <a:srgbClr val="D00000"/>
          </a:solidFill>
        </a:ln>
      </dgm:spPr>
    </dgm:pt>
    <dgm:pt modelId="{7EFFB4C6-182F-47F8-9BAF-81DB6EAD843B}" type="pres">
      <dgm:prSet presAssocID="{ACC364CF-A47A-4516-BAE7-35E4E69364C6}" presName="Image" presStyleLbl="node1" presStyleIdx="0" presStyleCnt="2"/>
      <dgm:spPr>
        <a:blipFill>
          <a:blip xmlns:r="http://schemas.openxmlformats.org/officeDocument/2006/relationships" r:embed="rId1" cstate="print">
            <a:extLst>
              <a:ext uri="{28A0092B-C50C-407E-A947-70E740481C1C}">
                <a14:useLocalDpi xmlns:a14="http://schemas.microsoft.com/office/drawing/2010/main"/>
              </a:ext>
            </a:extLst>
          </a:blip>
          <a:srcRect/>
          <a:stretch>
            <a:fillRect l="-14000" r="-14000"/>
          </a:stretch>
        </a:blipFill>
      </dgm:spPr>
    </dgm:pt>
    <dgm:pt modelId="{70781746-0A48-43EE-AC96-57F77974FF0B}" type="pres">
      <dgm:prSet presAssocID="{ACC364CF-A47A-4516-BAE7-35E4E69364C6}" presName="Child" presStyleLbl="revTx" presStyleIdx="0" presStyleCnt="2">
        <dgm:presLayoutVars>
          <dgm:bulletEnabled val="1"/>
        </dgm:presLayoutVars>
      </dgm:prSet>
      <dgm:spPr/>
    </dgm:pt>
    <dgm:pt modelId="{E32425F5-A32B-4B04-80EB-9A1AD0C408F5}" type="pres">
      <dgm:prSet presAssocID="{ACC364CF-A47A-4516-BAE7-35E4E69364C6}" presName="Parent" presStyleLbl="alignNode1" presStyleIdx="0" presStyleCnt="2">
        <dgm:presLayoutVars>
          <dgm:bulletEnabled val="1"/>
        </dgm:presLayoutVars>
      </dgm:prSet>
      <dgm:spPr/>
    </dgm:pt>
    <dgm:pt modelId="{5C539D46-D76A-4F15-AB03-E2CF7CA39723}" type="pres">
      <dgm:prSet presAssocID="{A77972DF-1DDF-4727-9E5C-007699816884}" presName="sibTrans" presStyleCnt="0"/>
      <dgm:spPr/>
    </dgm:pt>
    <dgm:pt modelId="{8826705D-5E07-4FC1-9558-2CFD081AE3AC}" type="pres">
      <dgm:prSet presAssocID="{E17552EC-10E8-4CDA-87E8-CD38E0D10C76}" presName="composite" presStyleCnt="0"/>
      <dgm:spPr/>
    </dgm:pt>
    <dgm:pt modelId="{53083898-C593-4B9D-B1B5-FA250300F46A}" type="pres">
      <dgm:prSet presAssocID="{E17552EC-10E8-4CDA-87E8-CD38E0D10C76}" presName="Accent" presStyleLbl="alignAcc1" presStyleIdx="1" presStyleCnt="2" custLinFactNeighborX="1" custLinFactNeighborY="0"/>
      <dgm:spPr>
        <a:ln>
          <a:solidFill>
            <a:srgbClr val="CF0A2C"/>
          </a:solidFill>
        </a:ln>
      </dgm:spPr>
    </dgm:pt>
    <dgm:pt modelId="{FD3D2D01-12F8-4342-BA0B-6827A43471D3}" type="pres">
      <dgm:prSet presAssocID="{E17552EC-10E8-4CDA-87E8-CD38E0D10C76}" presName="Image" presStyleLbl="node1" presStyleIdx="1" presStyleCnt="2"/>
      <dgm:spPr>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dgm:spPr>
    </dgm:pt>
    <dgm:pt modelId="{63567CD1-F055-4504-88B6-22B0F17A26F5}" type="pres">
      <dgm:prSet presAssocID="{E17552EC-10E8-4CDA-87E8-CD38E0D10C76}" presName="Child" presStyleLbl="revTx" presStyleIdx="1" presStyleCnt="2">
        <dgm:presLayoutVars>
          <dgm:bulletEnabled val="1"/>
        </dgm:presLayoutVars>
      </dgm:prSet>
      <dgm:spPr/>
    </dgm:pt>
    <dgm:pt modelId="{0007DABD-B2B8-4D26-8365-2D40E0BB1116}" type="pres">
      <dgm:prSet presAssocID="{E17552EC-10E8-4CDA-87E8-CD38E0D10C76}" presName="Parent" presStyleLbl="alignNode1" presStyleIdx="1" presStyleCnt="2">
        <dgm:presLayoutVars>
          <dgm:bulletEnabled val="1"/>
        </dgm:presLayoutVars>
      </dgm:prSet>
      <dgm:spPr/>
    </dgm:pt>
  </dgm:ptLst>
  <dgm:cxnLst>
    <dgm:cxn modelId="{2F193038-7B54-45D9-8D3C-8B5074C3B44B}" srcId="{ACC364CF-A47A-4516-BAE7-35E4E69364C6}" destId="{940C50EF-0AEE-4378-A7EC-0A2F9AE9902F}" srcOrd="0" destOrd="0" parTransId="{B462F360-4CA0-49D3-9674-17FEE171F3CA}" sibTransId="{06D15971-FCE3-44F8-A894-52B264C44CC0}"/>
    <dgm:cxn modelId="{880A8C42-FA13-4D74-AA60-3DD2F9A441F1}" type="presOf" srcId="{940C50EF-0AEE-4378-A7EC-0A2F9AE9902F}" destId="{70781746-0A48-43EE-AC96-57F77974FF0B}" srcOrd="0" destOrd="0" presId="urn:microsoft.com/office/officeart/2008/layout/TitlePictureLineup"/>
    <dgm:cxn modelId="{24A28E4D-23D8-45E1-8C54-376B9820A73B}" type="presOf" srcId="{ACC364CF-A47A-4516-BAE7-35E4E69364C6}" destId="{E32425F5-A32B-4B04-80EB-9A1AD0C408F5}" srcOrd="0" destOrd="0" presId="urn:microsoft.com/office/officeart/2008/layout/TitlePictureLineup"/>
    <dgm:cxn modelId="{58530F7B-9912-49F2-8123-BBA6ED6250A3}" srcId="{E6DFFF80-480D-4E8A-910D-E6266799DFAA}" destId="{E17552EC-10E8-4CDA-87E8-CD38E0D10C76}" srcOrd="1" destOrd="0" parTransId="{BE7175D4-9615-40DB-9641-8E300EAE33E6}" sibTransId="{46F6AC61-E964-4736-B0AF-F226B15CAB07}"/>
    <dgm:cxn modelId="{ADE1CE8F-ADDF-4E4A-827A-F725B23620D8}" type="presOf" srcId="{8135EC2D-6897-4148-A3F1-A49071952FE3}" destId="{63567CD1-F055-4504-88B6-22B0F17A26F5}" srcOrd="0" destOrd="0" presId="urn:microsoft.com/office/officeart/2008/layout/TitlePictureLineup"/>
    <dgm:cxn modelId="{9962A793-1867-4768-A599-A374EA8EA61D}" srcId="{E6DFFF80-480D-4E8A-910D-E6266799DFAA}" destId="{ACC364CF-A47A-4516-BAE7-35E4E69364C6}" srcOrd="0" destOrd="0" parTransId="{51255379-A22D-49D4-870B-3D79B299A7AD}" sibTransId="{A77972DF-1DDF-4727-9E5C-007699816884}"/>
    <dgm:cxn modelId="{767D98DB-0A01-4049-99FF-4E130437EE6E}" type="presOf" srcId="{E6DFFF80-480D-4E8A-910D-E6266799DFAA}" destId="{E486F572-46D5-4B00-ADE1-E3D7E4931BC1}" srcOrd="0" destOrd="0" presId="urn:microsoft.com/office/officeart/2008/layout/TitlePictureLineup"/>
    <dgm:cxn modelId="{B7F443ED-5233-43D0-A7CD-70D48DE24D9D}" type="presOf" srcId="{E17552EC-10E8-4CDA-87E8-CD38E0D10C76}" destId="{0007DABD-B2B8-4D26-8365-2D40E0BB1116}" srcOrd="0" destOrd="0" presId="urn:microsoft.com/office/officeart/2008/layout/TitlePictureLineup"/>
    <dgm:cxn modelId="{7C9A0BF3-3AA7-4701-B5FA-D7F3F9111AA3}" srcId="{E17552EC-10E8-4CDA-87E8-CD38E0D10C76}" destId="{8135EC2D-6897-4148-A3F1-A49071952FE3}" srcOrd="0" destOrd="0" parTransId="{598037E9-4F6F-460B-8418-8F90C5DAC20B}" sibTransId="{9D1BA6B9-9191-4D2C-AB61-B4C30C47CCC1}"/>
    <dgm:cxn modelId="{06D3F842-8261-4F65-9E20-25A6DC5A1F6B}" type="presParOf" srcId="{E486F572-46D5-4B00-ADE1-E3D7E4931BC1}" destId="{035670A9-8454-4217-9607-24CE287666C5}" srcOrd="0" destOrd="0" presId="urn:microsoft.com/office/officeart/2008/layout/TitlePictureLineup"/>
    <dgm:cxn modelId="{D550928E-48C8-4A5B-8EB1-8BC1204314CD}" type="presParOf" srcId="{035670A9-8454-4217-9607-24CE287666C5}" destId="{ADD90702-FC0D-4D0C-9F4F-BF8C1EDF7302}" srcOrd="0" destOrd="0" presId="urn:microsoft.com/office/officeart/2008/layout/TitlePictureLineup"/>
    <dgm:cxn modelId="{1F7EDA86-7E6A-4A11-B4DD-F8C94FDB9F8D}" type="presParOf" srcId="{035670A9-8454-4217-9607-24CE287666C5}" destId="{7EFFB4C6-182F-47F8-9BAF-81DB6EAD843B}" srcOrd="1" destOrd="0" presId="urn:microsoft.com/office/officeart/2008/layout/TitlePictureLineup"/>
    <dgm:cxn modelId="{47EC71DA-CBB6-4B91-8667-B1B7E1FE276B}" type="presParOf" srcId="{035670A9-8454-4217-9607-24CE287666C5}" destId="{70781746-0A48-43EE-AC96-57F77974FF0B}" srcOrd="2" destOrd="0" presId="urn:microsoft.com/office/officeart/2008/layout/TitlePictureLineup"/>
    <dgm:cxn modelId="{B5CA5E26-0A05-457B-94B2-F01A2CA267AB}" type="presParOf" srcId="{035670A9-8454-4217-9607-24CE287666C5}" destId="{E32425F5-A32B-4B04-80EB-9A1AD0C408F5}" srcOrd="3" destOrd="0" presId="urn:microsoft.com/office/officeart/2008/layout/TitlePictureLineup"/>
    <dgm:cxn modelId="{0E35FFF1-8C18-48C8-B817-792C71847729}" type="presParOf" srcId="{E486F572-46D5-4B00-ADE1-E3D7E4931BC1}" destId="{5C539D46-D76A-4F15-AB03-E2CF7CA39723}" srcOrd="1" destOrd="0" presId="urn:microsoft.com/office/officeart/2008/layout/TitlePictureLineup"/>
    <dgm:cxn modelId="{CB795184-0EFD-4B34-893B-68B5006196A0}" type="presParOf" srcId="{E486F572-46D5-4B00-ADE1-E3D7E4931BC1}" destId="{8826705D-5E07-4FC1-9558-2CFD081AE3AC}" srcOrd="2" destOrd="0" presId="urn:microsoft.com/office/officeart/2008/layout/TitlePictureLineup"/>
    <dgm:cxn modelId="{88686CF3-0F0F-4A53-B906-7A2F0BD96B61}" type="presParOf" srcId="{8826705D-5E07-4FC1-9558-2CFD081AE3AC}" destId="{53083898-C593-4B9D-B1B5-FA250300F46A}" srcOrd="0" destOrd="0" presId="urn:microsoft.com/office/officeart/2008/layout/TitlePictureLineup"/>
    <dgm:cxn modelId="{EAFFDF0A-962A-4551-A7D3-BA36F4DC364D}" type="presParOf" srcId="{8826705D-5E07-4FC1-9558-2CFD081AE3AC}" destId="{FD3D2D01-12F8-4342-BA0B-6827A43471D3}" srcOrd="1" destOrd="0" presId="urn:microsoft.com/office/officeart/2008/layout/TitlePictureLineup"/>
    <dgm:cxn modelId="{CF6F3497-2002-4E94-A9A8-2FC94EA947B6}" type="presParOf" srcId="{8826705D-5E07-4FC1-9558-2CFD081AE3AC}" destId="{63567CD1-F055-4504-88B6-22B0F17A26F5}" srcOrd="2" destOrd="0" presId="urn:microsoft.com/office/officeart/2008/layout/TitlePictureLineup"/>
    <dgm:cxn modelId="{EDC60D30-255B-4E53-BF5F-E49E24CCED06}" type="presParOf" srcId="{8826705D-5E07-4FC1-9558-2CFD081AE3AC}" destId="{0007DABD-B2B8-4D26-8365-2D40E0BB1116}" srcOrd="3" destOrd="0" presId="urn:microsoft.com/office/officeart/2008/layout/TitlePictureLineup"/>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6DFFF80-480D-4E8A-910D-E6266799DFAA}"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n-US"/>
        </a:p>
      </dgm:t>
    </dgm:pt>
    <dgm:pt modelId="{ACC364CF-A47A-4516-BAE7-35E4E69364C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Grains </a:t>
          </a:r>
        </a:p>
      </dgm:t>
    </dgm:pt>
    <dgm:pt modelId="{51255379-A22D-49D4-870B-3D79B299A7AD}" type="par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A77972DF-1DDF-4727-9E5C-007699816884}" type="sibTrans" cxnId="{9962A793-1867-4768-A599-A374EA8EA61D}">
      <dgm:prSet/>
      <dgm:spPr/>
      <dgm:t>
        <a:bodyPr/>
        <a:lstStyle/>
        <a:p>
          <a:endParaRPr lang="en-US">
            <a:latin typeface="Arial" panose="020B0604020202020204" pitchFamily="34" charset="0"/>
            <a:cs typeface="Arial" panose="020B0604020202020204" pitchFamily="34" charset="0"/>
          </a:endParaRPr>
        </a:p>
      </dgm:t>
    </dgm:pt>
    <dgm:pt modelId="{940C50EF-0AEE-4378-A7EC-0A2F9AE9902F}">
      <dgm:prSet phldrT="[Text]" phldr="1"/>
      <dgm:spPr/>
      <dgm:t>
        <a:bodyPr/>
        <a:lstStyle/>
        <a:p>
          <a:endParaRPr lang="en-US">
            <a:latin typeface="Arial" panose="020B0604020202020204" pitchFamily="34" charset="0"/>
            <a:cs typeface="Arial" panose="020B0604020202020204" pitchFamily="34" charset="0"/>
          </a:endParaRPr>
        </a:p>
      </dgm:t>
    </dgm:pt>
    <dgm:pt modelId="{B462F360-4CA0-49D3-9674-17FEE171F3CA}" type="par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06D15971-FCE3-44F8-A894-52B264C44CC0}" type="sibTrans" cxnId="{2F193038-7B54-45D9-8D3C-8B5074C3B44B}">
      <dgm:prSet/>
      <dgm:spPr/>
      <dgm:t>
        <a:bodyPr/>
        <a:lstStyle/>
        <a:p>
          <a:endParaRPr lang="en-US">
            <a:latin typeface="Arial" panose="020B0604020202020204" pitchFamily="34" charset="0"/>
            <a:cs typeface="Arial" panose="020B0604020202020204" pitchFamily="34" charset="0"/>
          </a:endParaRPr>
        </a:p>
      </dgm:t>
    </dgm:pt>
    <dgm:pt modelId="{E17552EC-10E8-4CDA-87E8-CD38E0D10C76}">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Fruits</a:t>
          </a:r>
        </a:p>
      </dgm:t>
    </dgm:pt>
    <dgm:pt modelId="{BE7175D4-9615-40DB-9641-8E300EAE33E6}" type="par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46F6AC61-E964-4736-B0AF-F226B15CAB07}" type="sibTrans" cxnId="{58530F7B-9912-49F2-8123-BBA6ED6250A3}">
      <dgm:prSet/>
      <dgm:spPr/>
      <dgm:t>
        <a:bodyPr/>
        <a:lstStyle/>
        <a:p>
          <a:endParaRPr lang="en-US">
            <a:latin typeface="Arial" panose="020B0604020202020204" pitchFamily="34" charset="0"/>
            <a:cs typeface="Arial" panose="020B0604020202020204" pitchFamily="34" charset="0"/>
          </a:endParaRPr>
        </a:p>
      </dgm:t>
    </dgm:pt>
    <dgm:pt modelId="{8135EC2D-6897-4148-A3F1-A49071952FE3}">
      <dgm:prSet phldrT="[Text]" phldr="1"/>
      <dgm:spPr/>
      <dgm:t>
        <a:bodyPr/>
        <a:lstStyle/>
        <a:p>
          <a:endParaRPr lang="en-US">
            <a:latin typeface="Arial" panose="020B0604020202020204" pitchFamily="34" charset="0"/>
            <a:cs typeface="Arial" panose="020B0604020202020204" pitchFamily="34" charset="0"/>
          </a:endParaRPr>
        </a:p>
      </dgm:t>
    </dgm:pt>
    <dgm:pt modelId="{598037E9-4F6F-460B-8418-8F90C5DAC20B}" type="par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9D1BA6B9-9191-4D2C-AB61-B4C30C47CCC1}" type="sibTrans" cxnId="{7C9A0BF3-3AA7-4701-B5FA-D7F3F9111AA3}">
      <dgm:prSet/>
      <dgm:spPr/>
      <dgm:t>
        <a:bodyPr/>
        <a:lstStyle/>
        <a:p>
          <a:endParaRPr lang="en-US">
            <a:latin typeface="Arial" panose="020B0604020202020204" pitchFamily="34" charset="0"/>
            <a:cs typeface="Arial" panose="020B0604020202020204" pitchFamily="34" charset="0"/>
          </a:endParaRPr>
        </a:p>
      </dgm:t>
    </dgm:pt>
    <dgm:pt modelId="{8DCFB40E-9AD1-4A33-B516-A5063774C8B9}">
      <dgm:prSet phldrT="[Text]"/>
      <dgm:spPr>
        <a:solidFill>
          <a:srgbClr val="CF0A2C"/>
        </a:solidFill>
        <a:ln>
          <a:noFill/>
        </a:ln>
      </dgm:spPr>
      <dgm:t>
        <a:bodyPr/>
        <a:lstStyle/>
        <a:p>
          <a:r>
            <a:rPr lang="en-US" dirty="0">
              <a:latin typeface="Arial" panose="020B0604020202020204" pitchFamily="34" charset="0"/>
              <a:cs typeface="Arial" panose="020B0604020202020204" pitchFamily="34" charset="0"/>
            </a:rPr>
            <a:t>Protein Foods</a:t>
          </a:r>
        </a:p>
      </dgm:t>
    </dgm:pt>
    <dgm:pt modelId="{7A7CA588-9B55-490B-B049-D700AF4C167D}" type="parTrans" cxnId="{3E35C763-3836-4B58-A0CB-175F760A4859}">
      <dgm:prSet/>
      <dgm:spPr/>
      <dgm:t>
        <a:bodyPr/>
        <a:lstStyle/>
        <a:p>
          <a:endParaRPr lang="en-US">
            <a:latin typeface="Arial" panose="020B0604020202020204" pitchFamily="34" charset="0"/>
            <a:cs typeface="Arial" panose="020B0604020202020204" pitchFamily="34" charset="0"/>
          </a:endParaRPr>
        </a:p>
      </dgm:t>
    </dgm:pt>
    <dgm:pt modelId="{DAC4E564-CE02-4390-BAD9-A0D52828D4B6}" type="sibTrans" cxnId="{3E35C763-3836-4B58-A0CB-175F760A4859}">
      <dgm:prSet/>
      <dgm:spPr/>
      <dgm:t>
        <a:bodyPr/>
        <a:lstStyle/>
        <a:p>
          <a:endParaRPr lang="en-US">
            <a:latin typeface="Arial" panose="020B0604020202020204" pitchFamily="34" charset="0"/>
            <a:cs typeface="Arial" panose="020B0604020202020204" pitchFamily="34" charset="0"/>
          </a:endParaRPr>
        </a:p>
      </dgm:t>
    </dgm:pt>
    <dgm:pt modelId="{E77175AB-D55F-44E5-910A-A4B61F294AC6}">
      <dgm:prSet phldrT="[Text]" phldr="1"/>
      <dgm:spPr/>
      <dgm:t>
        <a:bodyPr/>
        <a:lstStyle/>
        <a:p>
          <a:endParaRPr lang="en-US">
            <a:latin typeface="Arial" panose="020B0604020202020204" pitchFamily="34" charset="0"/>
            <a:cs typeface="Arial" panose="020B0604020202020204" pitchFamily="34" charset="0"/>
          </a:endParaRPr>
        </a:p>
      </dgm:t>
    </dgm:pt>
    <dgm:pt modelId="{A8C3431D-A219-411A-AF6B-286FA0C40E03}" type="parTrans" cxnId="{72EE267A-6BDD-479C-A896-E9A396FAD7AB}">
      <dgm:prSet/>
      <dgm:spPr/>
      <dgm:t>
        <a:bodyPr/>
        <a:lstStyle/>
        <a:p>
          <a:endParaRPr lang="en-US">
            <a:latin typeface="Arial" panose="020B0604020202020204" pitchFamily="34" charset="0"/>
            <a:cs typeface="Arial" panose="020B0604020202020204" pitchFamily="34" charset="0"/>
          </a:endParaRPr>
        </a:p>
      </dgm:t>
    </dgm:pt>
    <dgm:pt modelId="{6B2AAC80-C759-4124-8BB4-8DC8C1A4B9AE}" type="sibTrans" cxnId="{72EE267A-6BDD-479C-A896-E9A396FAD7AB}">
      <dgm:prSet/>
      <dgm:spPr/>
      <dgm:t>
        <a:bodyPr/>
        <a:lstStyle/>
        <a:p>
          <a:endParaRPr lang="en-US">
            <a:latin typeface="Arial" panose="020B0604020202020204" pitchFamily="34" charset="0"/>
            <a:cs typeface="Arial" panose="020B0604020202020204" pitchFamily="34" charset="0"/>
          </a:endParaRPr>
        </a:p>
      </dgm:t>
    </dgm:pt>
    <dgm:pt modelId="{E486F572-46D5-4B00-ADE1-E3D7E4931BC1}" type="pres">
      <dgm:prSet presAssocID="{E6DFFF80-480D-4E8A-910D-E6266799DFAA}" presName="Name0" presStyleCnt="0">
        <dgm:presLayoutVars>
          <dgm:dir/>
        </dgm:presLayoutVars>
      </dgm:prSet>
      <dgm:spPr/>
    </dgm:pt>
    <dgm:pt modelId="{035670A9-8454-4217-9607-24CE287666C5}" type="pres">
      <dgm:prSet presAssocID="{ACC364CF-A47A-4516-BAE7-35E4E69364C6}" presName="composite" presStyleCnt="0"/>
      <dgm:spPr/>
    </dgm:pt>
    <dgm:pt modelId="{ADD90702-FC0D-4D0C-9F4F-BF8C1EDF7302}" type="pres">
      <dgm:prSet presAssocID="{ACC364CF-A47A-4516-BAE7-35E4E69364C6}" presName="Accent" presStyleLbl="alignAcc1" presStyleIdx="0" presStyleCnt="3"/>
      <dgm:spPr>
        <a:ln>
          <a:solidFill>
            <a:srgbClr val="D00000"/>
          </a:solidFill>
        </a:ln>
      </dgm:spPr>
    </dgm:pt>
    <dgm:pt modelId="{7EFFB4C6-182F-47F8-9BAF-81DB6EAD843B}" type="pres">
      <dgm:prSet presAssocID="{ACC364CF-A47A-4516-BAE7-35E4E69364C6}" presName="Image" presStyleLbl="node1" presStyleIdx="0" presStyleCnt="3" custLinFactNeighborX="1750" custLinFactNeighborY="-497"/>
      <dgm:spPr>
        <a:blipFill>
          <a:blip xmlns:r="http://schemas.openxmlformats.org/officeDocument/2006/relationships" r:embed="rId1" cstate="print">
            <a:extLst>
              <a:ext uri="{28A0092B-C50C-407E-A947-70E740481C1C}">
                <a14:useLocalDpi xmlns:a14="http://schemas.microsoft.com/office/drawing/2010/main"/>
              </a:ext>
            </a:extLst>
          </a:blip>
          <a:srcRect/>
          <a:stretch>
            <a:fillRect l="-13000" r="-13000"/>
          </a:stretch>
        </a:blipFill>
      </dgm:spPr>
    </dgm:pt>
    <dgm:pt modelId="{70781746-0A48-43EE-AC96-57F77974FF0B}" type="pres">
      <dgm:prSet presAssocID="{ACC364CF-A47A-4516-BAE7-35E4E69364C6}" presName="Child" presStyleLbl="revTx" presStyleIdx="0" presStyleCnt="3">
        <dgm:presLayoutVars>
          <dgm:bulletEnabled val="1"/>
        </dgm:presLayoutVars>
      </dgm:prSet>
      <dgm:spPr/>
    </dgm:pt>
    <dgm:pt modelId="{E32425F5-A32B-4B04-80EB-9A1AD0C408F5}" type="pres">
      <dgm:prSet presAssocID="{ACC364CF-A47A-4516-BAE7-35E4E69364C6}" presName="Parent" presStyleLbl="alignNode1" presStyleIdx="0" presStyleCnt="3">
        <dgm:presLayoutVars>
          <dgm:bulletEnabled val="1"/>
        </dgm:presLayoutVars>
      </dgm:prSet>
      <dgm:spPr/>
    </dgm:pt>
    <dgm:pt modelId="{5C539D46-D76A-4F15-AB03-E2CF7CA39723}" type="pres">
      <dgm:prSet presAssocID="{A77972DF-1DDF-4727-9E5C-007699816884}" presName="sibTrans" presStyleCnt="0"/>
      <dgm:spPr/>
    </dgm:pt>
    <dgm:pt modelId="{8826705D-5E07-4FC1-9558-2CFD081AE3AC}" type="pres">
      <dgm:prSet presAssocID="{E17552EC-10E8-4CDA-87E8-CD38E0D10C76}" presName="composite" presStyleCnt="0"/>
      <dgm:spPr/>
    </dgm:pt>
    <dgm:pt modelId="{53083898-C593-4B9D-B1B5-FA250300F46A}" type="pres">
      <dgm:prSet presAssocID="{E17552EC-10E8-4CDA-87E8-CD38E0D10C76}" presName="Accent" presStyleLbl="alignAcc1" presStyleIdx="1" presStyleCnt="3" custLinFactNeighborX="80634"/>
      <dgm:spPr>
        <a:ln>
          <a:solidFill>
            <a:srgbClr val="D00000"/>
          </a:solidFill>
        </a:ln>
      </dgm:spPr>
    </dgm:pt>
    <dgm:pt modelId="{FD3D2D01-12F8-4342-BA0B-6827A43471D3}" type="pres">
      <dgm:prSet presAssocID="{E17552EC-10E8-4CDA-87E8-CD38E0D10C76}" presName="Image" presStyleLbl="node1" presStyleIdx="1" presStyleCnt="3" custLinFactNeighborX="-737" custLinFactNeighborY="-861"/>
      <dgm:spPr>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dgm:spPr>
    </dgm:pt>
    <dgm:pt modelId="{63567CD1-F055-4504-88B6-22B0F17A26F5}" type="pres">
      <dgm:prSet presAssocID="{E17552EC-10E8-4CDA-87E8-CD38E0D10C76}" presName="Child" presStyleLbl="revTx" presStyleIdx="1" presStyleCnt="3">
        <dgm:presLayoutVars>
          <dgm:bulletEnabled val="1"/>
        </dgm:presLayoutVars>
      </dgm:prSet>
      <dgm:spPr/>
    </dgm:pt>
    <dgm:pt modelId="{0007DABD-B2B8-4D26-8365-2D40E0BB1116}" type="pres">
      <dgm:prSet presAssocID="{E17552EC-10E8-4CDA-87E8-CD38E0D10C76}" presName="Parent" presStyleLbl="alignNode1" presStyleIdx="1" presStyleCnt="3" custLinFactNeighborX="1396">
        <dgm:presLayoutVars>
          <dgm:bulletEnabled val="1"/>
        </dgm:presLayoutVars>
      </dgm:prSet>
      <dgm:spPr/>
    </dgm:pt>
    <dgm:pt modelId="{ECB49F7C-65D0-47FB-ABF6-300B24FF7E03}" type="pres">
      <dgm:prSet presAssocID="{46F6AC61-E964-4736-B0AF-F226B15CAB07}" presName="sibTrans" presStyleCnt="0"/>
      <dgm:spPr/>
    </dgm:pt>
    <dgm:pt modelId="{2494020B-736C-4A42-B14F-6CDDC5643C84}" type="pres">
      <dgm:prSet presAssocID="{8DCFB40E-9AD1-4A33-B516-A5063774C8B9}" presName="composite" presStyleCnt="0"/>
      <dgm:spPr/>
    </dgm:pt>
    <dgm:pt modelId="{87B584C9-9509-41CB-B450-01A12863195B}" type="pres">
      <dgm:prSet presAssocID="{8DCFB40E-9AD1-4A33-B516-A5063774C8B9}" presName="Accent" presStyleLbl="alignAcc1" presStyleIdx="2" presStyleCnt="3"/>
      <dgm:spPr>
        <a:ln>
          <a:solidFill>
            <a:srgbClr val="CF0A2C"/>
          </a:solidFill>
        </a:ln>
      </dgm:spPr>
    </dgm:pt>
    <dgm:pt modelId="{325E4EC1-0C09-4F14-BC41-ED9C025353B2}" type="pres">
      <dgm:prSet presAssocID="{8DCFB40E-9AD1-4A33-B516-A5063774C8B9}" presName="Image" presStyleLbl="node1" presStyleIdx="2" presStyleCnt="3"/>
      <dgm:spPr>
        <a:blipFill>
          <a:blip xmlns:r="http://schemas.openxmlformats.org/officeDocument/2006/relationships" r:embed="rId3" cstate="print">
            <a:extLst>
              <a:ext uri="{28A0092B-C50C-407E-A947-70E740481C1C}">
                <a14:useLocalDpi xmlns:a14="http://schemas.microsoft.com/office/drawing/2010/main"/>
              </a:ext>
            </a:extLst>
          </a:blip>
          <a:srcRect/>
          <a:stretch>
            <a:fillRect l="-14000" r="-14000"/>
          </a:stretch>
        </a:blipFill>
      </dgm:spPr>
    </dgm:pt>
    <dgm:pt modelId="{987F5684-469B-469F-BE7F-4C0156BC6A12}" type="pres">
      <dgm:prSet presAssocID="{8DCFB40E-9AD1-4A33-B516-A5063774C8B9}" presName="Child" presStyleLbl="revTx" presStyleIdx="2" presStyleCnt="3">
        <dgm:presLayoutVars>
          <dgm:bulletEnabled val="1"/>
        </dgm:presLayoutVars>
      </dgm:prSet>
      <dgm:spPr/>
    </dgm:pt>
    <dgm:pt modelId="{058F99C1-BE79-4A17-BD61-3EF5BA0F5BBC}" type="pres">
      <dgm:prSet presAssocID="{8DCFB40E-9AD1-4A33-B516-A5063774C8B9}" presName="Parent" presStyleLbl="alignNode1" presStyleIdx="2" presStyleCnt="3">
        <dgm:presLayoutVars>
          <dgm:bulletEnabled val="1"/>
        </dgm:presLayoutVars>
      </dgm:prSet>
      <dgm:spPr/>
    </dgm:pt>
  </dgm:ptLst>
  <dgm:cxnLst>
    <dgm:cxn modelId="{E4B47D31-2F84-4A31-AEC4-84FB50CE1F0F}" type="presOf" srcId="{8DCFB40E-9AD1-4A33-B516-A5063774C8B9}" destId="{058F99C1-BE79-4A17-BD61-3EF5BA0F5BBC}" srcOrd="0" destOrd="0" presId="urn:microsoft.com/office/officeart/2008/layout/TitlePictureLineup"/>
    <dgm:cxn modelId="{2F193038-7B54-45D9-8D3C-8B5074C3B44B}" srcId="{ACC364CF-A47A-4516-BAE7-35E4E69364C6}" destId="{940C50EF-0AEE-4378-A7EC-0A2F9AE9902F}" srcOrd="0" destOrd="0" parTransId="{B462F360-4CA0-49D3-9674-17FEE171F3CA}" sibTransId="{06D15971-FCE3-44F8-A894-52B264C44CC0}"/>
    <dgm:cxn modelId="{880A8C42-FA13-4D74-AA60-3DD2F9A441F1}" type="presOf" srcId="{940C50EF-0AEE-4378-A7EC-0A2F9AE9902F}" destId="{70781746-0A48-43EE-AC96-57F77974FF0B}" srcOrd="0" destOrd="0" presId="urn:microsoft.com/office/officeart/2008/layout/TitlePictureLineup"/>
    <dgm:cxn modelId="{5CA56943-33BB-4DCB-B948-DA9342DEDD92}" type="presOf" srcId="{E77175AB-D55F-44E5-910A-A4B61F294AC6}" destId="{987F5684-469B-469F-BE7F-4C0156BC6A12}" srcOrd="0" destOrd="0" presId="urn:microsoft.com/office/officeart/2008/layout/TitlePictureLineup"/>
    <dgm:cxn modelId="{3E35C763-3836-4B58-A0CB-175F760A4859}" srcId="{E6DFFF80-480D-4E8A-910D-E6266799DFAA}" destId="{8DCFB40E-9AD1-4A33-B516-A5063774C8B9}" srcOrd="2" destOrd="0" parTransId="{7A7CA588-9B55-490B-B049-D700AF4C167D}" sibTransId="{DAC4E564-CE02-4390-BAD9-A0D52828D4B6}"/>
    <dgm:cxn modelId="{24A28E4D-23D8-45E1-8C54-376B9820A73B}" type="presOf" srcId="{ACC364CF-A47A-4516-BAE7-35E4E69364C6}" destId="{E32425F5-A32B-4B04-80EB-9A1AD0C408F5}" srcOrd="0" destOrd="0" presId="urn:microsoft.com/office/officeart/2008/layout/TitlePictureLineup"/>
    <dgm:cxn modelId="{72EE267A-6BDD-479C-A896-E9A396FAD7AB}" srcId="{8DCFB40E-9AD1-4A33-B516-A5063774C8B9}" destId="{E77175AB-D55F-44E5-910A-A4B61F294AC6}" srcOrd="0" destOrd="0" parTransId="{A8C3431D-A219-411A-AF6B-286FA0C40E03}" sibTransId="{6B2AAC80-C759-4124-8BB4-8DC8C1A4B9AE}"/>
    <dgm:cxn modelId="{58530F7B-9912-49F2-8123-BBA6ED6250A3}" srcId="{E6DFFF80-480D-4E8A-910D-E6266799DFAA}" destId="{E17552EC-10E8-4CDA-87E8-CD38E0D10C76}" srcOrd="1" destOrd="0" parTransId="{BE7175D4-9615-40DB-9641-8E300EAE33E6}" sibTransId="{46F6AC61-E964-4736-B0AF-F226B15CAB07}"/>
    <dgm:cxn modelId="{ADE1CE8F-ADDF-4E4A-827A-F725B23620D8}" type="presOf" srcId="{8135EC2D-6897-4148-A3F1-A49071952FE3}" destId="{63567CD1-F055-4504-88B6-22B0F17A26F5}" srcOrd="0" destOrd="0" presId="urn:microsoft.com/office/officeart/2008/layout/TitlePictureLineup"/>
    <dgm:cxn modelId="{9962A793-1867-4768-A599-A374EA8EA61D}" srcId="{E6DFFF80-480D-4E8A-910D-E6266799DFAA}" destId="{ACC364CF-A47A-4516-BAE7-35E4E69364C6}" srcOrd="0" destOrd="0" parTransId="{51255379-A22D-49D4-870B-3D79B299A7AD}" sibTransId="{A77972DF-1DDF-4727-9E5C-007699816884}"/>
    <dgm:cxn modelId="{767D98DB-0A01-4049-99FF-4E130437EE6E}" type="presOf" srcId="{E6DFFF80-480D-4E8A-910D-E6266799DFAA}" destId="{E486F572-46D5-4B00-ADE1-E3D7E4931BC1}" srcOrd="0" destOrd="0" presId="urn:microsoft.com/office/officeart/2008/layout/TitlePictureLineup"/>
    <dgm:cxn modelId="{B7F443ED-5233-43D0-A7CD-70D48DE24D9D}" type="presOf" srcId="{E17552EC-10E8-4CDA-87E8-CD38E0D10C76}" destId="{0007DABD-B2B8-4D26-8365-2D40E0BB1116}" srcOrd="0" destOrd="0" presId="urn:microsoft.com/office/officeart/2008/layout/TitlePictureLineup"/>
    <dgm:cxn modelId="{7C9A0BF3-3AA7-4701-B5FA-D7F3F9111AA3}" srcId="{E17552EC-10E8-4CDA-87E8-CD38E0D10C76}" destId="{8135EC2D-6897-4148-A3F1-A49071952FE3}" srcOrd="0" destOrd="0" parTransId="{598037E9-4F6F-460B-8418-8F90C5DAC20B}" sibTransId="{9D1BA6B9-9191-4D2C-AB61-B4C30C47CCC1}"/>
    <dgm:cxn modelId="{06D3F842-8261-4F65-9E20-25A6DC5A1F6B}" type="presParOf" srcId="{E486F572-46D5-4B00-ADE1-E3D7E4931BC1}" destId="{035670A9-8454-4217-9607-24CE287666C5}" srcOrd="0" destOrd="0" presId="urn:microsoft.com/office/officeart/2008/layout/TitlePictureLineup"/>
    <dgm:cxn modelId="{D550928E-48C8-4A5B-8EB1-8BC1204314CD}" type="presParOf" srcId="{035670A9-8454-4217-9607-24CE287666C5}" destId="{ADD90702-FC0D-4D0C-9F4F-BF8C1EDF7302}" srcOrd="0" destOrd="0" presId="urn:microsoft.com/office/officeart/2008/layout/TitlePictureLineup"/>
    <dgm:cxn modelId="{1F7EDA86-7E6A-4A11-B4DD-F8C94FDB9F8D}" type="presParOf" srcId="{035670A9-8454-4217-9607-24CE287666C5}" destId="{7EFFB4C6-182F-47F8-9BAF-81DB6EAD843B}" srcOrd="1" destOrd="0" presId="urn:microsoft.com/office/officeart/2008/layout/TitlePictureLineup"/>
    <dgm:cxn modelId="{47EC71DA-CBB6-4B91-8667-B1B7E1FE276B}" type="presParOf" srcId="{035670A9-8454-4217-9607-24CE287666C5}" destId="{70781746-0A48-43EE-AC96-57F77974FF0B}" srcOrd="2" destOrd="0" presId="urn:microsoft.com/office/officeart/2008/layout/TitlePictureLineup"/>
    <dgm:cxn modelId="{B5CA5E26-0A05-457B-94B2-F01A2CA267AB}" type="presParOf" srcId="{035670A9-8454-4217-9607-24CE287666C5}" destId="{E32425F5-A32B-4B04-80EB-9A1AD0C408F5}" srcOrd="3" destOrd="0" presId="urn:microsoft.com/office/officeart/2008/layout/TitlePictureLineup"/>
    <dgm:cxn modelId="{0E35FFF1-8C18-48C8-B817-792C71847729}" type="presParOf" srcId="{E486F572-46D5-4B00-ADE1-E3D7E4931BC1}" destId="{5C539D46-D76A-4F15-AB03-E2CF7CA39723}" srcOrd="1" destOrd="0" presId="urn:microsoft.com/office/officeart/2008/layout/TitlePictureLineup"/>
    <dgm:cxn modelId="{CB795184-0EFD-4B34-893B-68B5006196A0}" type="presParOf" srcId="{E486F572-46D5-4B00-ADE1-E3D7E4931BC1}" destId="{8826705D-5E07-4FC1-9558-2CFD081AE3AC}" srcOrd="2" destOrd="0" presId="urn:microsoft.com/office/officeart/2008/layout/TitlePictureLineup"/>
    <dgm:cxn modelId="{88686CF3-0F0F-4A53-B906-7A2F0BD96B61}" type="presParOf" srcId="{8826705D-5E07-4FC1-9558-2CFD081AE3AC}" destId="{53083898-C593-4B9D-B1B5-FA250300F46A}" srcOrd="0" destOrd="0" presId="urn:microsoft.com/office/officeart/2008/layout/TitlePictureLineup"/>
    <dgm:cxn modelId="{EAFFDF0A-962A-4551-A7D3-BA36F4DC364D}" type="presParOf" srcId="{8826705D-5E07-4FC1-9558-2CFD081AE3AC}" destId="{FD3D2D01-12F8-4342-BA0B-6827A43471D3}" srcOrd="1" destOrd="0" presId="urn:microsoft.com/office/officeart/2008/layout/TitlePictureLineup"/>
    <dgm:cxn modelId="{CF6F3497-2002-4E94-A9A8-2FC94EA947B6}" type="presParOf" srcId="{8826705D-5E07-4FC1-9558-2CFD081AE3AC}" destId="{63567CD1-F055-4504-88B6-22B0F17A26F5}" srcOrd="2" destOrd="0" presId="urn:microsoft.com/office/officeart/2008/layout/TitlePictureLineup"/>
    <dgm:cxn modelId="{EDC60D30-255B-4E53-BF5F-E49E24CCED06}" type="presParOf" srcId="{8826705D-5E07-4FC1-9558-2CFD081AE3AC}" destId="{0007DABD-B2B8-4D26-8365-2D40E0BB1116}" srcOrd="3" destOrd="0" presId="urn:microsoft.com/office/officeart/2008/layout/TitlePictureLineup"/>
    <dgm:cxn modelId="{3F3029A1-9225-474D-9414-27773541632A}" type="presParOf" srcId="{E486F572-46D5-4B00-ADE1-E3D7E4931BC1}" destId="{ECB49F7C-65D0-47FB-ABF6-300B24FF7E03}" srcOrd="3" destOrd="0" presId="urn:microsoft.com/office/officeart/2008/layout/TitlePictureLineup"/>
    <dgm:cxn modelId="{E42D5A4D-DC8D-433E-8CB5-571EF8E85061}" type="presParOf" srcId="{E486F572-46D5-4B00-ADE1-E3D7E4931BC1}" destId="{2494020B-736C-4A42-B14F-6CDDC5643C84}" srcOrd="4" destOrd="0" presId="urn:microsoft.com/office/officeart/2008/layout/TitlePictureLineup"/>
    <dgm:cxn modelId="{2A445BDB-8D3D-4A17-99BD-1389663A6155}" type="presParOf" srcId="{2494020B-736C-4A42-B14F-6CDDC5643C84}" destId="{87B584C9-9509-41CB-B450-01A12863195B}" srcOrd="0" destOrd="0" presId="urn:microsoft.com/office/officeart/2008/layout/TitlePictureLineup"/>
    <dgm:cxn modelId="{2F031072-038F-4685-ADE2-A13D3BB9DB81}" type="presParOf" srcId="{2494020B-736C-4A42-B14F-6CDDC5643C84}" destId="{325E4EC1-0C09-4F14-BC41-ED9C025353B2}" srcOrd="1" destOrd="0" presId="urn:microsoft.com/office/officeart/2008/layout/TitlePictureLineup"/>
    <dgm:cxn modelId="{F10B3105-EDB9-4EA9-89D0-87D7E6F851F8}" type="presParOf" srcId="{2494020B-736C-4A42-B14F-6CDDC5643C84}" destId="{987F5684-469B-469F-BE7F-4C0156BC6A12}" srcOrd="2" destOrd="0" presId="urn:microsoft.com/office/officeart/2008/layout/TitlePictureLineup"/>
    <dgm:cxn modelId="{116B0026-7879-43A4-B1B7-3CCE82FF14A9}" type="presParOf" srcId="{2494020B-736C-4A42-B14F-6CDDC5643C84}" destId="{058F99C1-BE79-4A17-BD61-3EF5BA0F5BBC}"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90702-FC0D-4D0C-9F4F-BF8C1EDF7302}">
      <dsp:nvSpPr>
        <dsp:cNvPr id="0" name=""/>
        <dsp:cNvSpPr/>
      </dsp:nvSpPr>
      <dsp:spPr>
        <a:xfrm>
          <a:off x="1712" y="737338"/>
          <a:ext cx="0" cy="3744384"/>
        </a:xfrm>
        <a:prstGeom prst="line">
          <a:avLst/>
        </a:prstGeom>
        <a:solidFill>
          <a:schemeClr val="lt1">
            <a:alpha val="90000"/>
            <a:hueOff val="0"/>
            <a:satOff val="0"/>
            <a:lumOff val="0"/>
            <a:alphaOff val="0"/>
          </a:schemeClr>
        </a:solidFill>
        <a:ln w="12700" cap="flat" cmpd="sng" algn="ctr">
          <a:solidFill>
            <a:srgbClr val="D00000"/>
          </a:solidFill>
          <a:prstDash val="solid"/>
          <a:miter lim="800000"/>
        </a:ln>
        <a:effectLst/>
      </dsp:spPr>
      <dsp:style>
        <a:lnRef idx="2">
          <a:scrgbClr r="0" g="0" b="0"/>
        </a:lnRef>
        <a:fillRef idx="1">
          <a:scrgbClr r="0" g="0" b="0"/>
        </a:fillRef>
        <a:effectRef idx="0">
          <a:scrgbClr r="0" g="0" b="0"/>
        </a:effectRef>
        <a:fontRef idx="minor"/>
      </dsp:style>
    </dsp:sp>
    <dsp:sp modelId="{7EFFB4C6-182F-47F8-9BAF-81DB6EAD843B}">
      <dsp:nvSpPr>
        <dsp:cNvPr id="0" name=""/>
        <dsp:cNvSpPr/>
      </dsp:nvSpPr>
      <dsp:spPr>
        <a:xfrm>
          <a:off x="140187" y="853776"/>
          <a:ext cx="1969338" cy="1684973"/>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81746-0A48-43EE-AC96-57F77974FF0B}">
      <dsp:nvSpPr>
        <dsp:cNvPr id="0" name=""/>
        <dsp:cNvSpPr/>
      </dsp:nvSpPr>
      <dsp:spPr>
        <a:xfrm>
          <a:off x="105723" y="2547124"/>
          <a:ext cx="1969338" cy="1934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105723" y="2547124"/>
        <a:ext cx="1969338" cy="1934598"/>
      </dsp:txXfrm>
    </dsp:sp>
    <dsp:sp modelId="{E32425F5-A32B-4B04-80EB-9A1AD0C408F5}">
      <dsp:nvSpPr>
        <dsp:cNvPr id="0" name=""/>
        <dsp:cNvSpPr/>
      </dsp:nvSpPr>
      <dsp:spPr>
        <a:xfrm>
          <a:off x="1712" y="321295"/>
          <a:ext cx="2080213" cy="416042"/>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Grains </a:t>
          </a:r>
        </a:p>
      </dsp:txBody>
      <dsp:txXfrm>
        <a:off x="1712" y="321295"/>
        <a:ext cx="2080213" cy="416042"/>
      </dsp:txXfrm>
    </dsp:sp>
    <dsp:sp modelId="{53083898-C593-4B9D-B1B5-FA250300F46A}">
      <dsp:nvSpPr>
        <dsp:cNvPr id="0" name=""/>
        <dsp:cNvSpPr/>
      </dsp:nvSpPr>
      <dsp:spPr>
        <a:xfrm>
          <a:off x="2407035" y="737338"/>
          <a:ext cx="0" cy="3744384"/>
        </a:xfrm>
        <a:prstGeom prst="line">
          <a:avLst/>
        </a:prstGeom>
        <a:solidFill>
          <a:schemeClr val="lt1">
            <a:alpha val="90000"/>
            <a:hueOff val="0"/>
            <a:satOff val="0"/>
            <a:lumOff val="0"/>
            <a:alphaOff val="0"/>
          </a:schemeClr>
        </a:solidFill>
        <a:ln w="12700" cap="flat" cmpd="sng" algn="ctr">
          <a:solidFill>
            <a:srgbClr val="D00000"/>
          </a:solidFill>
          <a:prstDash val="solid"/>
          <a:miter lim="800000"/>
        </a:ln>
        <a:effectLst/>
      </dsp:spPr>
      <dsp:style>
        <a:lnRef idx="2">
          <a:scrgbClr r="0" g="0" b="0"/>
        </a:lnRef>
        <a:fillRef idx="1">
          <a:scrgbClr r="0" g="0" b="0"/>
        </a:fillRef>
        <a:effectRef idx="0">
          <a:scrgbClr r="0" g="0" b="0"/>
        </a:effectRef>
        <a:fontRef idx="minor"/>
      </dsp:style>
    </dsp:sp>
    <dsp:sp modelId="{FD3D2D01-12F8-4342-BA0B-6827A43471D3}">
      <dsp:nvSpPr>
        <dsp:cNvPr id="0" name=""/>
        <dsp:cNvSpPr/>
      </dsp:nvSpPr>
      <dsp:spPr>
        <a:xfrm>
          <a:off x="2467504" y="847643"/>
          <a:ext cx="1969338" cy="1684973"/>
        </a:xfrm>
        <a:prstGeom prst="rect">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67CD1-F055-4504-88B6-22B0F17A26F5}">
      <dsp:nvSpPr>
        <dsp:cNvPr id="0" name=""/>
        <dsp:cNvSpPr/>
      </dsp:nvSpPr>
      <dsp:spPr>
        <a:xfrm>
          <a:off x="2482018" y="2547124"/>
          <a:ext cx="1969338" cy="1934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2482018" y="2547124"/>
        <a:ext cx="1969338" cy="1934598"/>
      </dsp:txXfrm>
    </dsp:sp>
    <dsp:sp modelId="{0007DABD-B2B8-4D26-8365-2D40E0BB1116}">
      <dsp:nvSpPr>
        <dsp:cNvPr id="0" name=""/>
        <dsp:cNvSpPr/>
      </dsp:nvSpPr>
      <dsp:spPr>
        <a:xfrm>
          <a:off x="2407047" y="321295"/>
          <a:ext cx="2080213" cy="416042"/>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Fruits</a:t>
          </a:r>
        </a:p>
      </dsp:txBody>
      <dsp:txXfrm>
        <a:off x="2407047" y="321295"/>
        <a:ext cx="2080213" cy="416042"/>
      </dsp:txXfrm>
    </dsp:sp>
    <dsp:sp modelId="{87B584C9-9509-41CB-B450-01A12863195B}">
      <dsp:nvSpPr>
        <dsp:cNvPr id="0" name=""/>
        <dsp:cNvSpPr/>
      </dsp:nvSpPr>
      <dsp:spPr>
        <a:xfrm>
          <a:off x="4768816" y="737338"/>
          <a:ext cx="0" cy="3744384"/>
        </a:xfrm>
        <a:prstGeom prst="line">
          <a:avLst/>
        </a:prstGeom>
        <a:solidFill>
          <a:schemeClr val="lt1">
            <a:alpha val="90000"/>
            <a:hueOff val="0"/>
            <a:satOff val="0"/>
            <a:lumOff val="0"/>
            <a:alphaOff val="0"/>
          </a:schemeClr>
        </a:solidFill>
        <a:ln w="12700" cap="flat" cmpd="sng" algn="ctr">
          <a:solidFill>
            <a:srgbClr val="CF0A2C"/>
          </a:solidFill>
          <a:prstDash val="solid"/>
          <a:miter lim="800000"/>
        </a:ln>
        <a:effectLst/>
      </dsp:spPr>
      <dsp:style>
        <a:lnRef idx="2">
          <a:scrgbClr r="0" g="0" b="0"/>
        </a:lnRef>
        <a:fillRef idx="1">
          <a:scrgbClr r="0" g="0" b="0"/>
        </a:fillRef>
        <a:effectRef idx="0">
          <a:scrgbClr r="0" g="0" b="0"/>
        </a:effectRef>
        <a:fontRef idx="minor"/>
      </dsp:style>
    </dsp:sp>
    <dsp:sp modelId="{325E4EC1-0C09-4F14-BC41-ED9C025353B2}">
      <dsp:nvSpPr>
        <dsp:cNvPr id="0" name=""/>
        <dsp:cNvSpPr/>
      </dsp:nvSpPr>
      <dsp:spPr>
        <a:xfrm>
          <a:off x="4858312" y="862151"/>
          <a:ext cx="1969338" cy="1684973"/>
        </a:xfrm>
        <a:prstGeom prst="rect">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F5684-469B-469F-BE7F-4C0156BC6A12}">
      <dsp:nvSpPr>
        <dsp:cNvPr id="0" name=""/>
        <dsp:cNvSpPr/>
      </dsp:nvSpPr>
      <dsp:spPr>
        <a:xfrm>
          <a:off x="4858312" y="2547124"/>
          <a:ext cx="1969338" cy="1934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4858312" y="2547124"/>
        <a:ext cx="1969338" cy="1934598"/>
      </dsp:txXfrm>
    </dsp:sp>
    <dsp:sp modelId="{058F99C1-BE79-4A17-BD61-3EF5BA0F5BBC}">
      <dsp:nvSpPr>
        <dsp:cNvPr id="0" name=""/>
        <dsp:cNvSpPr/>
      </dsp:nvSpPr>
      <dsp:spPr>
        <a:xfrm>
          <a:off x="4754302" y="321295"/>
          <a:ext cx="2080213" cy="416042"/>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Protein Foods</a:t>
          </a:r>
        </a:p>
      </dsp:txBody>
      <dsp:txXfrm>
        <a:off x="4754302" y="321295"/>
        <a:ext cx="2080213" cy="4160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90702-FC0D-4D0C-9F4F-BF8C1EDF7302}">
      <dsp:nvSpPr>
        <dsp:cNvPr id="0" name=""/>
        <dsp:cNvSpPr/>
      </dsp:nvSpPr>
      <dsp:spPr>
        <a:xfrm>
          <a:off x="46446" y="319351"/>
          <a:ext cx="0" cy="3788227"/>
        </a:xfrm>
        <a:prstGeom prst="line">
          <a:avLst/>
        </a:prstGeom>
        <a:solidFill>
          <a:schemeClr val="lt1">
            <a:alpha val="90000"/>
            <a:hueOff val="0"/>
            <a:satOff val="0"/>
            <a:lumOff val="0"/>
            <a:alphaOff val="0"/>
          </a:schemeClr>
        </a:solidFill>
        <a:ln w="12700" cap="flat" cmpd="sng" algn="ctr">
          <a:solidFill>
            <a:srgbClr val="D00000"/>
          </a:solidFill>
          <a:prstDash val="solid"/>
          <a:miter lim="800000"/>
        </a:ln>
        <a:effectLst/>
      </dsp:spPr>
      <dsp:style>
        <a:lnRef idx="2">
          <a:scrgbClr r="0" g="0" b="0"/>
        </a:lnRef>
        <a:fillRef idx="1">
          <a:scrgbClr r="0" g="0" b="0"/>
        </a:fillRef>
        <a:effectRef idx="0">
          <a:scrgbClr r="0" g="0" b="0"/>
        </a:effectRef>
        <a:fontRef idx="minor"/>
      </dsp:style>
    </dsp:sp>
    <dsp:sp modelId="{7EFFB4C6-182F-47F8-9BAF-81DB6EAD843B}">
      <dsp:nvSpPr>
        <dsp:cNvPr id="0" name=""/>
        <dsp:cNvSpPr/>
      </dsp:nvSpPr>
      <dsp:spPr>
        <a:xfrm>
          <a:off x="151675" y="547188"/>
          <a:ext cx="1992397" cy="1704702"/>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81746-0A48-43EE-AC96-57F77974FF0B}">
      <dsp:nvSpPr>
        <dsp:cNvPr id="0" name=""/>
        <dsp:cNvSpPr/>
      </dsp:nvSpPr>
      <dsp:spPr>
        <a:xfrm>
          <a:off x="151675" y="2251890"/>
          <a:ext cx="1992397" cy="1957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151675" y="2251890"/>
        <a:ext cx="1992397" cy="1957251"/>
      </dsp:txXfrm>
    </dsp:sp>
    <dsp:sp modelId="{E32425F5-A32B-4B04-80EB-9A1AD0C408F5}">
      <dsp:nvSpPr>
        <dsp:cNvPr id="0" name=""/>
        <dsp:cNvSpPr/>
      </dsp:nvSpPr>
      <dsp:spPr>
        <a:xfrm>
          <a:off x="46446" y="0"/>
          <a:ext cx="2104571" cy="420914"/>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Vegetables</a:t>
          </a:r>
        </a:p>
      </dsp:txBody>
      <dsp:txXfrm>
        <a:off x="46446" y="0"/>
        <a:ext cx="2104571" cy="420914"/>
      </dsp:txXfrm>
    </dsp:sp>
    <dsp:sp modelId="{53083898-C593-4B9D-B1B5-FA250300F46A}">
      <dsp:nvSpPr>
        <dsp:cNvPr id="0" name=""/>
        <dsp:cNvSpPr/>
      </dsp:nvSpPr>
      <dsp:spPr>
        <a:xfrm>
          <a:off x="2377440" y="319351"/>
          <a:ext cx="0" cy="3788227"/>
        </a:xfrm>
        <a:prstGeom prst="line">
          <a:avLst/>
        </a:prstGeom>
        <a:solidFill>
          <a:schemeClr val="lt1">
            <a:alpha val="90000"/>
            <a:hueOff val="0"/>
            <a:satOff val="0"/>
            <a:lumOff val="0"/>
            <a:alphaOff val="0"/>
          </a:schemeClr>
        </a:solidFill>
        <a:ln w="12700" cap="flat" cmpd="sng" algn="ctr">
          <a:solidFill>
            <a:srgbClr val="CF0A2C"/>
          </a:solidFill>
          <a:prstDash val="solid"/>
          <a:miter lim="800000"/>
        </a:ln>
        <a:effectLst/>
      </dsp:spPr>
      <dsp:style>
        <a:lnRef idx="2">
          <a:scrgbClr r="0" g="0" b="0"/>
        </a:lnRef>
        <a:fillRef idx="1">
          <a:scrgbClr r="0" g="0" b="0"/>
        </a:fillRef>
        <a:effectRef idx="0">
          <a:scrgbClr r="0" g="0" b="0"/>
        </a:effectRef>
        <a:fontRef idx="minor"/>
      </dsp:style>
    </dsp:sp>
    <dsp:sp modelId="{FD3D2D01-12F8-4342-BA0B-6827A43471D3}">
      <dsp:nvSpPr>
        <dsp:cNvPr id="0" name=""/>
        <dsp:cNvSpPr/>
      </dsp:nvSpPr>
      <dsp:spPr>
        <a:xfrm>
          <a:off x="2482668" y="547188"/>
          <a:ext cx="1992397" cy="1704702"/>
        </a:xfrm>
        <a:prstGeom prst="rect">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67CD1-F055-4504-88B6-22B0F17A26F5}">
      <dsp:nvSpPr>
        <dsp:cNvPr id="0" name=""/>
        <dsp:cNvSpPr/>
      </dsp:nvSpPr>
      <dsp:spPr>
        <a:xfrm>
          <a:off x="2482668" y="2251890"/>
          <a:ext cx="1992397" cy="1957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2482668" y="2251890"/>
        <a:ext cx="1992397" cy="1957251"/>
      </dsp:txXfrm>
    </dsp:sp>
    <dsp:sp modelId="{0007DABD-B2B8-4D26-8365-2D40E0BB1116}">
      <dsp:nvSpPr>
        <dsp:cNvPr id="0" name=""/>
        <dsp:cNvSpPr/>
      </dsp:nvSpPr>
      <dsp:spPr>
        <a:xfrm>
          <a:off x="2377440" y="0"/>
          <a:ext cx="2104571" cy="420914"/>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Dairy</a:t>
          </a:r>
        </a:p>
      </dsp:txBody>
      <dsp:txXfrm>
        <a:off x="2377440" y="0"/>
        <a:ext cx="2104571" cy="42091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90702-FC0D-4D0C-9F4F-BF8C1EDF7302}">
      <dsp:nvSpPr>
        <dsp:cNvPr id="0" name=""/>
        <dsp:cNvSpPr/>
      </dsp:nvSpPr>
      <dsp:spPr>
        <a:xfrm>
          <a:off x="1712" y="737338"/>
          <a:ext cx="0" cy="3744384"/>
        </a:xfrm>
        <a:prstGeom prst="line">
          <a:avLst/>
        </a:prstGeom>
        <a:solidFill>
          <a:schemeClr val="lt1">
            <a:alpha val="90000"/>
            <a:hueOff val="0"/>
            <a:satOff val="0"/>
            <a:lumOff val="0"/>
            <a:alphaOff val="0"/>
          </a:schemeClr>
        </a:solidFill>
        <a:ln w="12700" cap="flat" cmpd="sng" algn="ctr">
          <a:solidFill>
            <a:srgbClr val="D00000"/>
          </a:solidFill>
          <a:prstDash val="solid"/>
          <a:miter lim="800000"/>
        </a:ln>
        <a:effectLst/>
      </dsp:spPr>
      <dsp:style>
        <a:lnRef idx="2">
          <a:scrgbClr r="0" g="0" b="0"/>
        </a:lnRef>
        <a:fillRef idx="1">
          <a:scrgbClr r="0" g="0" b="0"/>
        </a:fillRef>
        <a:effectRef idx="0">
          <a:scrgbClr r="0" g="0" b="0"/>
        </a:effectRef>
        <a:fontRef idx="minor"/>
      </dsp:style>
    </dsp:sp>
    <dsp:sp modelId="{7EFFB4C6-182F-47F8-9BAF-81DB6EAD843B}">
      <dsp:nvSpPr>
        <dsp:cNvPr id="0" name=""/>
        <dsp:cNvSpPr/>
      </dsp:nvSpPr>
      <dsp:spPr>
        <a:xfrm>
          <a:off x="140187" y="853776"/>
          <a:ext cx="1969338" cy="1684973"/>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81746-0A48-43EE-AC96-57F77974FF0B}">
      <dsp:nvSpPr>
        <dsp:cNvPr id="0" name=""/>
        <dsp:cNvSpPr/>
      </dsp:nvSpPr>
      <dsp:spPr>
        <a:xfrm>
          <a:off x="105723" y="2547124"/>
          <a:ext cx="1969338" cy="1934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$22</a:t>
          </a:r>
        </a:p>
      </dsp:txBody>
      <dsp:txXfrm>
        <a:off x="105723" y="2547124"/>
        <a:ext cx="1969338" cy="1934598"/>
      </dsp:txXfrm>
    </dsp:sp>
    <dsp:sp modelId="{E32425F5-A32B-4B04-80EB-9A1AD0C408F5}">
      <dsp:nvSpPr>
        <dsp:cNvPr id="0" name=""/>
        <dsp:cNvSpPr/>
      </dsp:nvSpPr>
      <dsp:spPr>
        <a:xfrm>
          <a:off x="1712" y="321295"/>
          <a:ext cx="2080213" cy="416042"/>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Grains </a:t>
          </a:r>
        </a:p>
      </dsp:txBody>
      <dsp:txXfrm>
        <a:off x="1712" y="321295"/>
        <a:ext cx="2080213" cy="416042"/>
      </dsp:txXfrm>
    </dsp:sp>
    <dsp:sp modelId="{53083898-C593-4B9D-B1B5-FA250300F46A}">
      <dsp:nvSpPr>
        <dsp:cNvPr id="0" name=""/>
        <dsp:cNvSpPr/>
      </dsp:nvSpPr>
      <dsp:spPr>
        <a:xfrm>
          <a:off x="2407035" y="737338"/>
          <a:ext cx="0" cy="3744384"/>
        </a:xfrm>
        <a:prstGeom prst="line">
          <a:avLst/>
        </a:prstGeom>
        <a:solidFill>
          <a:schemeClr val="lt1">
            <a:alpha val="90000"/>
            <a:hueOff val="0"/>
            <a:satOff val="0"/>
            <a:lumOff val="0"/>
            <a:alphaOff val="0"/>
          </a:schemeClr>
        </a:solidFill>
        <a:ln w="12700" cap="flat" cmpd="sng" algn="ctr">
          <a:solidFill>
            <a:srgbClr val="D00000"/>
          </a:solidFill>
          <a:prstDash val="solid"/>
          <a:miter lim="800000"/>
        </a:ln>
        <a:effectLst/>
      </dsp:spPr>
      <dsp:style>
        <a:lnRef idx="2">
          <a:scrgbClr r="0" g="0" b="0"/>
        </a:lnRef>
        <a:fillRef idx="1">
          <a:scrgbClr r="0" g="0" b="0"/>
        </a:fillRef>
        <a:effectRef idx="0">
          <a:scrgbClr r="0" g="0" b="0"/>
        </a:effectRef>
        <a:fontRef idx="minor"/>
      </dsp:style>
    </dsp:sp>
    <dsp:sp modelId="{FD3D2D01-12F8-4342-BA0B-6827A43471D3}">
      <dsp:nvSpPr>
        <dsp:cNvPr id="0" name=""/>
        <dsp:cNvSpPr/>
      </dsp:nvSpPr>
      <dsp:spPr>
        <a:xfrm>
          <a:off x="2467504" y="847643"/>
          <a:ext cx="1969338" cy="1684973"/>
        </a:xfrm>
        <a:prstGeom prst="rect">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67CD1-F055-4504-88B6-22B0F17A26F5}">
      <dsp:nvSpPr>
        <dsp:cNvPr id="0" name=""/>
        <dsp:cNvSpPr/>
      </dsp:nvSpPr>
      <dsp:spPr>
        <a:xfrm>
          <a:off x="2482018" y="2547124"/>
          <a:ext cx="1969338" cy="1934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$45</a:t>
          </a:r>
        </a:p>
      </dsp:txBody>
      <dsp:txXfrm>
        <a:off x="2482018" y="2547124"/>
        <a:ext cx="1969338" cy="1934598"/>
      </dsp:txXfrm>
    </dsp:sp>
    <dsp:sp modelId="{0007DABD-B2B8-4D26-8365-2D40E0BB1116}">
      <dsp:nvSpPr>
        <dsp:cNvPr id="0" name=""/>
        <dsp:cNvSpPr/>
      </dsp:nvSpPr>
      <dsp:spPr>
        <a:xfrm>
          <a:off x="2407047" y="321295"/>
          <a:ext cx="2080213" cy="416042"/>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Fruits</a:t>
          </a:r>
        </a:p>
      </dsp:txBody>
      <dsp:txXfrm>
        <a:off x="2407047" y="321295"/>
        <a:ext cx="2080213" cy="416042"/>
      </dsp:txXfrm>
    </dsp:sp>
    <dsp:sp modelId="{87B584C9-9509-41CB-B450-01A12863195B}">
      <dsp:nvSpPr>
        <dsp:cNvPr id="0" name=""/>
        <dsp:cNvSpPr/>
      </dsp:nvSpPr>
      <dsp:spPr>
        <a:xfrm>
          <a:off x="4754302" y="737338"/>
          <a:ext cx="0" cy="3744384"/>
        </a:xfrm>
        <a:prstGeom prst="line">
          <a:avLst/>
        </a:prstGeom>
        <a:solidFill>
          <a:schemeClr val="lt1">
            <a:alpha val="90000"/>
            <a:hueOff val="0"/>
            <a:satOff val="0"/>
            <a:lumOff val="0"/>
            <a:alphaOff val="0"/>
          </a:schemeClr>
        </a:solidFill>
        <a:ln w="12700" cap="flat" cmpd="sng" algn="ctr">
          <a:solidFill>
            <a:srgbClr val="CF0A2C"/>
          </a:solidFill>
          <a:prstDash val="solid"/>
          <a:miter lim="800000"/>
        </a:ln>
        <a:effectLst/>
      </dsp:spPr>
      <dsp:style>
        <a:lnRef idx="2">
          <a:scrgbClr r="0" g="0" b="0"/>
        </a:lnRef>
        <a:fillRef idx="1">
          <a:scrgbClr r="0" g="0" b="0"/>
        </a:fillRef>
        <a:effectRef idx="0">
          <a:scrgbClr r="0" g="0" b="0"/>
        </a:effectRef>
        <a:fontRef idx="minor"/>
      </dsp:style>
    </dsp:sp>
    <dsp:sp modelId="{325E4EC1-0C09-4F14-BC41-ED9C025353B2}">
      <dsp:nvSpPr>
        <dsp:cNvPr id="0" name=""/>
        <dsp:cNvSpPr/>
      </dsp:nvSpPr>
      <dsp:spPr>
        <a:xfrm>
          <a:off x="4858312" y="862151"/>
          <a:ext cx="1969338" cy="1684973"/>
        </a:xfrm>
        <a:prstGeom prst="rect">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F5684-469B-469F-BE7F-4C0156BC6A12}">
      <dsp:nvSpPr>
        <dsp:cNvPr id="0" name=""/>
        <dsp:cNvSpPr/>
      </dsp:nvSpPr>
      <dsp:spPr>
        <a:xfrm>
          <a:off x="4858312" y="2547124"/>
          <a:ext cx="1969338" cy="1934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$140</a:t>
          </a:r>
        </a:p>
      </dsp:txBody>
      <dsp:txXfrm>
        <a:off x="4858312" y="2547124"/>
        <a:ext cx="1969338" cy="1934598"/>
      </dsp:txXfrm>
    </dsp:sp>
    <dsp:sp modelId="{058F99C1-BE79-4A17-BD61-3EF5BA0F5BBC}">
      <dsp:nvSpPr>
        <dsp:cNvPr id="0" name=""/>
        <dsp:cNvSpPr/>
      </dsp:nvSpPr>
      <dsp:spPr>
        <a:xfrm>
          <a:off x="4754302" y="321295"/>
          <a:ext cx="2080213" cy="416042"/>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Protein Foods</a:t>
          </a:r>
        </a:p>
      </dsp:txBody>
      <dsp:txXfrm>
        <a:off x="4754302" y="321295"/>
        <a:ext cx="2080213" cy="41604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90702-FC0D-4D0C-9F4F-BF8C1EDF7302}">
      <dsp:nvSpPr>
        <dsp:cNvPr id="0" name=""/>
        <dsp:cNvSpPr/>
      </dsp:nvSpPr>
      <dsp:spPr>
        <a:xfrm>
          <a:off x="46446" y="319351"/>
          <a:ext cx="0" cy="3788227"/>
        </a:xfrm>
        <a:prstGeom prst="line">
          <a:avLst/>
        </a:prstGeom>
        <a:solidFill>
          <a:schemeClr val="lt1">
            <a:alpha val="90000"/>
            <a:hueOff val="0"/>
            <a:satOff val="0"/>
            <a:lumOff val="0"/>
            <a:alphaOff val="0"/>
          </a:schemeClr>
        </a:solidFill>
        <a:ln w="12700" cap="flat" cmpd="sng" algn="ctr">
          <a:solidFill>
            <a:srgbClr val="D00000"/>
          </a:solidFill>
          <a:prstDash val="solid"/>
          <a:miter lim="800000"/>
        </a:ln>
        <a:effectLst/>
      </dsp:spPr>
      <dsp:style>
        <a:lnRef idx="2">
          <a:scrgbClr r="0" g="0" b="0"/>
        </a:lnRef>
        <a:fillRef idx="1">
          <a:scrgbClr r="0" g="0" b="0"/>
        </a:fillRef>
        <a:effectRef idx="0">
          <a:scrgbClr r="0" g="0" b="0"/>
        </a:effectRef>
        <a:fontRef idx="minor"/>
      </dsp:style>
    </dsp:sp>
    <dsp:sp modelId="{7EFFB4C6-182F-47F8-9BAF-81DB6EAD843B}">
      <dsp:nvSpPr>
        <dsp:cNvPr id="0" name=""/>
        <dsp:cNvSpPr/>
      </dsp:nvSpPr>
      <dsp:spPr>
        <a:xfrm>
          <a:off x="151675" y="547188"/>
          <a:ext cx="1992397" cy="1704702"/>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81746-0A48-43EE-AC96-57F77974FF0B}">
      <dsp:nvSpPr>
        <dsp:cNvPr id="0" name=""/>
        <dsp:cNvSpPr/>
      </dsp:nvSpPr>
      <dsp:spPr>
        <a:xfrm>
          <a:off x="151675" y="2251890"/>
          <a:ext cx="1992397" cy="1957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$66</a:t>
          </a:r>
        </a:p>
      </dsp:txBody>
      <dsp:txXfrm>
        <a:off x="151675" y="2251890"/>
        <a:ext cx="1992397" cy="1957251"/>
      </dsp:txXfrm>
    </dsp:sp>
    <dsp:sp modelId="{E32425F5-A32B-4B04-80EB-9A1AD0C408F5}">
      <dsp:nvSpPr>
        <dsp:cNvPr id="0" name=""/>
        <dsp:cNvSpPr/>
      </dsp:nvSpPr>
      <dsp:spPr>
        <a:xfrm>
          <a:off x="46446" y="0"/>
          <a:ext cx="2104571" cy="420914"/>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Vegetables</a:t>
          </a:r>
        </a:p>
      </dsp:txBody>
      <dsp:txXfrm>
        <a:off x="46446" y="0"/>
        <a:ext cx="2104571" cy="420914"/>
      </dsp:txXfrm>
    </dsp:sp>
    <dsp:sp modelId="{53083898-C593-4B9D-B1B5-FA250300F46A}">
      <dsp:nvSpPr>
        <dsp:cNvPr id="0" name=""/>
        <dsp:cNvSpPr/>
      </dsp:nvSpPr>
      <dsp:spPr>
        <a:xfrm>
          <a:off x="2377440" y="319351"/>
          <a:ext cx="0" cy="3788227"/>
        </a:xfrm>
        <a:prstGeom prst="line">
          <a:avLst/>
        </a:prstGeom>
        <a:solidFill>
          <a:schemeClr val="lt1">
            <a:alpha val="90000"/>
            <a:hueOff val="0"/>
            <a:satOff val="0"/>
            <a:lumOff val="0"/>
            <a:alphaOff val="0"/>
          </a:schemeClr>
        </a:solidFill>
        <a:ln w="12700" cap="flat" cmpd="sng" algn="ctr">
          <a:solidFill>
            <a:srgbClr val="CF0A2C"/>
          </a:solidFill>
          <a:prstDash val="solid"/>
          <a:miter lim="800000"/>
        </a:ln>
        <a:effectLst/>
      </dsp:spPr>
      <dsp:style>
        <a:lnRef idx="2">
          <a:scrgbClr r="0" g="0" b="0"/>
        </a:lnRef>
        <a:fillRef idx="1">
          <a:scrgbClr r="0" g="0" b="0"/>
        </a:fillRef>
        <a:effectRef idx="0">
          <a:scrgbClr r="0" g="0" b="0"/>
        </a:effectRef>
        <a:fontRef idx="minor"/>
      </dsp:style>
    </dsp:sp>
    <dsp:sp modelId="{FD3D2D01-12F8-4342-BA0B-6827A43471D3}">
      <dsp:nvSpPr>
        <dsp:cNvPr id="0" name=""/>
        <dsp:cNvSpPr/>
      </dsp:nvSpPr>
      <dsp:spPr>
        <a:xfrm>
          <a:off x="2482668" y="547188"/>
          <a:ext cx="1992397" cy="1704702"/>
        </a:xfrm>
        <a:prstGeom prst="rect">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67CD1-F055-4504-88B6-22B0F17A26F5}">
      <dsp:nvSpPr>
        <dsp:cNvPr id="0" name=""/>
        <dsp:cNvSpPr/>
      </dsp:nvSpPr>
      <dsp:spPr>
        <a:xfrm>
          <a:off x="2482668" y="2251890"/>
          <a:ext cx="1992397" cy="1957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$60</a:t>
          </a:r>
        </a:p>
      </dsp:txBody>
      <dsp:txXfrm>
        <a:off x="2482668" y="2251890"/>
        <a:ext cx="1992397" cy="1957251"/>
      </dsp:txXfrm>
    </dsp:sp>
    <dsp:sp modelId="{0007DABD-B2B8-4D26-8365-2D40E0BB1116}">
      <dsp:nvSpPr>
        <dsp:cNvPr id="0" name=""/>
        <dsp:cNvSpPr/>
      </dsp:nvSpPr>
      <dsp:spPr>
        <a:xfrm>
          <a:off x="2377440" y="0"/>
          <a:ext cx="2104571" cy="420914"/>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Dairy</a:t>
          </a:r>
        </a:p>
      </dsp:txBody>
      <dsp:txXfrm>
        <a:off x="2377440" y="0"/>
        <a:ext cx="2104571" cy="4209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90702-FC0D-4D0C-9F4F-BF8C1EDF7302}">
      <dsp:nvSpPr>
        <dsp:cNvPr id="0" name=""/>
        <dsp:cNvSpPr/>
      </dsp:nvSpPr>
      <dsp:spPr>
        <a:xfrm>
          <a:off x="46446" y="319351"/>
          <a:ext cx="0" cy="3788227"/>
        </a:xfrm>
        <a:prstGeom prst="line">
          <a:avLst/>
        </a:prstGeom>
        <a:solidFill>
          <a:schemeClr val="lt1">
            <a:alpha val="90000"/>
            <a:hueOff val="0"/>
            <a:satOff val="0"/>
            <a:lumOff val="0"/>
            <a:alphaOff val="0"/>
          </a:schemeClr>
        </a:solidFill>
        <a:ln w="12700" cap="flat" cmpd="sng" algn="ctr">
          <a:solidFill>
            <a:srgbClr val="D00000"/>
          </a:solidFill>
          <a:prstDash val="solid"/>
          <a:miter lim="800000"/>
        </a:ln>
        <a:effectLst/>
      </dsp:spPr>
      <dsp:style>
        <a:lnRef idx="2">
          <a:scrgbClr r="0" g="0" b="0"/>
        </a:lnRef>
        <a:fillRef idx="1">
          <a:scrgbClr r="0" g="0" b="0"/>
        </a:fillRef>
        <a:effectRef idx="0">
          <a:scrgbClr r="0" g="0" b="0"/>
        </a:effectRef>
        <a:fontRef idx="minor"/>
      </dsp:style>
    </dsp:sp>
    <dsp:sp modelId="{7EFFB4C6-182F-47F8-9BAF-81DB6EAD843B}">
      <dsp:nvSpPr>
        <dsp:cNvPr id="0" name=""/>
        <dsp:cNvSpPr/>
      </dsp:nvSpPr>
      <dsp:spPr>
        <a:xfrm>
          <a:off x="151675" y="547188"/>
          <a:ext cx="1992397" cy="1704702"/>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81746-0A48-43EE-AC96-57F77974FF0B}">
      <dsp:nvSpPr>
        <dsp:cNvPr id="0" name=""/>
        <dsp:cNvSpPr/>
      </dsp:nvSpPr>
      <dsp:spPr>
        <a:xfrm>
          <a:off x="151675" y="2251890"/>
          <a:ext cx="1992397" cy="1957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151675" y="2251890"/>
        <a:ext cx="1992397" cy="1957251"/>
      </dsp:txXfrm>
    </dsp:sp>
    <dsp:sp modelId="{E32425F5-A32B-4B04-80EB-9A1AD0C408F5}">
      <dsp:nvSpPr>
        <dsp:cNvPr id="0" name=""/>
        <dsp:cNvSpPr/>
      </dsp:nvSpPr>
      <dsp:spPr>
        <a:xfrm>
          <a:off x="46446" y="0"/>
          <a:ext cx="2104571" cy="420914"/>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Vegetables</a:t>
          </a:r>
        </a:p>
      </dsp:txBody>
      <dsp:txXfrm>
        <a:off x="46446" y="0"/>
        <a:ext cx="2104571" cy="420914"/>
      </dsp:txXfrm>
    </dsp:sp>
    <dsp:sp modelId="{53083898-C593-4B9D-B1B5-FA250300F46A}">
      <dsp:nvSpPr>
        <dsp:cNvPr id="0" name=""/>
        <dsp:cNvSpPr/>
      </dsp:nvSpPr>
      <dsp:spPr>
        <a:xfrm>
          <a:off x="2391954" y="319351"/>
          <a:ext cx="0" cy="3788227"/>
        </a:xfrm>
        <a:prstGeom prst="line">
          <a:avLst/>
        </a:prstGeom>
        <a:solidFill>
          <a:schemeClr val="lt1">
            <a:alpha val="90000"/>
            <a:hueOff val="0"/>
            <a:satOff val="0"/>
            <a:lumOff val="0"/>
            <a:alphaOff val="0"/>
          </a:schemeClr>
        </a:solidFill>
        <a:ln w="12700" cap="flat" cmpd="sng" algn="ctr">
          <a:solidFill>
            <a:srgbClr val="CF0A2C"/>
          </a:solidFill>
          <a:prstDash val="solid"/>
          <a:miter lim="800000"/>
        </a:ln>
        <a:effectLst/>
      </dsp:spPr>
      <dsp:style>
        <a:lnRef idx="2">
          <a:scrgbClr r="0" g="0" b="0"/>
        </a:lnRef>
        <a:fillRef idx="1">
          <a:scrgbClr r="0" g="0" b="0"/>
        </a:fillRef>
        <a:effectRef idx="0">
          <a:scrgbClr r="0" g="0" b="0"/>
        </a:effectRef>
        <a:fontRef idx="minor"/>
      </dsp:style>
    </dsp:sp>
    <dsp:sp modelId="{FD3D2D01-12F8-4342-BA0B-6827A43471D3}">
      <dsp:nvSpPr>
        <dsp:cNvPr id="0" name=""/>
        <dsp:cNvSpPr/>
      </dsp:nvSpPr>
      <dsp:spPr>
        <a:xfrm>
          <a:off x="2482668" y="547188"/>
          <a:ext cx="1992397" cy="1704702"/>
        </a:xfrm>
        <a:prstGeom prst="rect">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67CD1-F055-4504-88B6-22B0F17A26F5}">
      <dsp:nvSpPr>
        <dsp:cNvPr id="0" name=""/>
        <dsp:cNvSpPr/>
      </dsp:nvSpPr>
      <dsp:spPr>
        <a:xfrm>
          <a:off x="2482668" y="2251890"/>
          <a:ext cx="1992397" cy="1957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2482668" y="2251890"/>
        <a:ext cx="1992397" cy="1957251"/>
      </dsp:txXfrm>
    </dsp:sp>
    <dsp:sp modelId="{0007DABD-B2B8-4D26-8365-2D40E0BB1116}">
      <dsp:nvSpPr>
        <dsp:cNvPr id="0" name=""/>
        <dsp:cNvSpPr/>
      </dsp:nvSpPr>
      <dsp:spPr>
        <a:xfrm>
          <a:off x="2377440" y="0"/>
          <a:ext cx="2104571" cy="420914"/>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Dairy</a:t>
          </a:r>
        </a:p>
      </dsp:txBody>
      <dsp:txXfrm>
        <a:off x="2377440" y="0"/>
        <a:ext cx="2104571" cy="4209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90702-FC0D-4D0C-9F4F-BF8C1EDF7302}">
      <dsp:nvSpPr>
        <dsp:cNvPr id="0" name=""/>
        <dsp:cNvSpPr/>
      </dsp:nvSpPr>
      <dsp:spPr>
        <a:xfrm>
          <a:off x="1712" y="737338"/>
          <a:ext cx="0" cy="3744384"/>
        </a:xfrm>
        <a:prstGeom prst="line">
          <a:avLst/>
        </a:prstGeom>
        <a:solidFill>
          <a:schemeClr val="lt1">
            <a:alpha val="90000"/>
            <a:hueOff val="0"/>
            <a:satOff val="0"/>
            <a:lumOff val="0"/>
            <a:alphaOff val="0"/>
          </a:schemeClr>
        </a:solidFill>
        <a:ln w="12700" cap="flat" cmpd="sng" algn="ctr">
          <a:solidFill>
            <a:srgbClr val="D00000"/>
          </a:solidFill>
          <a:prstDash val="solid"/>
          <a:miter lim="800000"/>
        </a:ln>
        <a:effectLst/>
      </dsp:spPr>
      <dsp:style>
        <a:lnRef idx="2">
          <a:scrgbClr r="0" g="0" b="0"/>
        </a:lnRef>
        <a:fillRef idx="1">
          <a:scrgbClr r="0" g="0" b="0"/>
        </a:fillRef>
        <a:effectRef idx="0">
          <a:scrgbClr r="0" g="0" b="0"/>
        </a:effectRef>
        <a:fontRef idx="minor"/>
      </dsp:style>
    </dsp:sp>
    <dsp:sp modelId="{7EFFB4C6-182F-47F8-9BAF-81DB6EAD843B}">
      <dsp:nvSpPr>
        <dsp:cNvPr id="0" name=""/>
        <dsp:cNvSpPr/>
      </dsp:nvSpPr>
      <dsp:spPr>
        <a:xfrm>
          <a:off x="140187" y="853776"/>
          <a:ext cx="1969338" cy="1684973"/>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81746-0A48-43EE-AC96-57F77974FF0B}">
      <dsp:nvSpPr>
        <dsp:cNvPr id="0" name=""/>
        <dsp:cNvSpPr/>
      </dsp:nvSpPr>
      <dsp:spPr>
        <a:xfrm>
          <a:off x="105723" y="2547124"/>
          <a:ext cx="1969338" cy="1934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105723" y="2547124"/>
        <a:ext cx="1969338" cy="1934598"/>
      </dsp:txXfrm>
    </dsp:sp>
    <dsp:sp modelId="{E32425F5-A32B-4B04-80EB-9A1AD0C408F5}">
      <dsp:nvSpPr>
        <dsp:cNvPr id="0" name=""/>
        <dsp:cNvSpPr/>
      </dsp:nvSpPr>
      <dsp:spPr>
        <a:xfrm>
          <a:off x="1712" y="321295"/>
          <a:ext cx="2080213" cy="416042"/>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Grains </a:t>
          </a:r>
        </a:p>
      </dsp:txBody>
      <dsp:txXfrm>
        <a:off x="1712" y="321295"/>
        <a:ext cx="2080213" cy="416042"/>
      </dsp:txXfrm>
    </dsp:sp>
    <dsp:sp modelId="{53083898-C593-4B9D-B1B5-FA250300F46A}">
      <dsp:nvSpPr>
        <dsp:cNvPr id="0" name=""/>
        <dsp:cNvSpPr/>
      </dsp:nvSpPr>
      <dsp:spPr>
        <a:xfrm>
          <a:off x="2407035" y="737338"/>
          <a:ext cx="0" cy="3744384"/>
        </a:xfrm>
        <a:prstGeom prst="line">
          <a:avLst/>
        </a:prstGeom>
        <a:solidFill>
          <a:schemeClr val="lt1">
            <a:alpha val="90000"/>
            <a:hueOff val="0"/>
            <a:satOff val="0"/>
            <a:lumOff val="0"/>
            <a:alphaOff val="0"/>
          </a:schemeClr>
        </a:solidFill>
        <a:ln w="12700" cap="flat" cmpd="sng" algn="ctr">
          <a:solidFill>
            <a:srgbClr val="D00000"/>
          </a:solidFill>
          <a:prstDash val="solid"/>
          <a:miter lim="800000"/>
        </a:ln>
        <a:effectLst/>
      </dsp:spPr>
      <dsp:style>
        <a:lnRef idx="2">
          <a:scrgbClr r="0" g="0" b="0"/>
        </a:lnRef>
        <a:fillRef idx="1">
          <a:scrgbClr r="0" g="0" b="0"/>
        </a:fillRef>
        <a:effectRef idx="0">
          <a:scrgbClr r="0" g="0" b="0"/>
        </a:effectRef>
        <a:fontRef idx="minor"/>
      </dsp:style>
    </dsp:sp>
    <dsp:sp modelId="{FD3D2D01-12F8-4342-BA0B-6827A43471D3}">
      <dsp:nvSpPr>
        <dsp:cNvPr id="0" name=""/>
        <dsp:cNvSpPr/>
      </dsp:nvSpPr>
      <dsp:spPr>
        <a:xfrm>
          <a:off x="2467504" y="847643"/>
          <a:ext cx="1969338" cy="1684973"/>
        </a:xfrm>
        <a:prstGeom prst="rect">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67CD1-F055-4504-88B6-22B0F17A26F5}">
      <dsp:nvSpPr>
        <dsp:cNvPr id="0" name=""/>
        <dsp:cNvSpPr/>
      </dsp:nvSpPr>
      <dsp:spPr>
        <a:xfrm>
          <a:off x="2482018" y="2547124"/>
          <a:ext cx="1969338" cy="1934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2482018" y="2547124"/>
        <a:ext cx="1969338" cy="1934598"/>
      </dsp:txXfrm>
    </dsp:sp>
    <dsp:sp modelId="{0007DABD-B2B8-4D26-8365-2D40E0BB1116}">
      <dsp:nvSpPr>
        <dsp:cNvPr id="0" name=""/>
        <dsp:cNvSpPr/>
      </dsp:nvSpPr>
      <dsp:spPr>
        <a:xfrm>
          <a:off x="2407047" y="321295"/>
          <a:ext cx="2080213" cy="416042"/>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Fruits</a:t>
          </a:r>
        </a:p>
      </dsp:txBody>
      <dsp:txXfrm>
        <a:off x="2407047" y="321295"/>
        <a:ext cx="2080213" cy="416042"/>
      </dsp:txXfrm>
    </dsp:sp>
    <dsp:sp modelId="{87B584C9-9509-41CB-B450-01A12863195B}">
      <dsp:nvSpPr>
        <dsp:cNvPr id="0" name=""/>
        <dsp:cNvSpPr/>
      </dsp:nvSpPr>
      <dsp:spPr>
        <a:xfrm>
          <a:off x="4768816" y="737338"/>
          <a:ext cx="0" cy="3744384"/>
        </a:xfrm>
        <a:prstGeom prst="line">
          <a:avLst/>
        </a:prstGeom>
        <a:solidFill>
          <a:schemeClr val="lt1">
            <a:alpha val="90000"/>
            <a:hueOff val="0"/>
            <a:satOff val="0"/>
            <a:lumOff val="0"/>
            <a:alphaOff val="0"/>
          </a:schemeClr>
        </a:solidFill>
        <a:ln w="12700" cap="flat" cmpd="sng" algn="ctr">
          <a:solidFill>
            <a:srgbClr val="CF0A2C"/>
          </a:solidFill>
          <a:prstDash val="solid"/>
          <a:miter lim="800000"/>
        </a:ln>
        <a:effectLst/>
      </dsp:spPr>
      <dsp:style>
        <a:lnRef idx="2">
          <a:scrgbClr r="0" g="0" b="0"/>
        </a:lnRef>
        <a:fillRef idx="1">
          <a:scrgbClr r="0" g="0" b="0"/>
        </a:fillRef>
        <a:effectRef idx="0">
          <a:scrgbClr r="0" g="0" b="0"/>
        </a:effectRef>
        <a:fontRef idx="minor"/>
      </dsp:style>
    </dsp:sp>
    <dsp:sp modelId="{325E4EC1-0C09-4F14-BC41-ED9C025353B2}">
      <dsp:nvSpPr>
        <dsp:cNvPr id="0" name=""/>
        <dsp:cNvSpPr/>
      </dsp:nvSpPr>
      <dsp:spPr>
        <a:xfrm>
          <a:off x="4858312" y="862151"/>
          <a:ext cx="1969338" cy="1684973"/>
        </a:xfrm>
        <a:prstGeom prst="rect">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F5684-469B-469F-BE7F-4C0156BC6A12}">
      <dsp:nvSpPr>
        <dsp:cNvPr id="0" name=""/>
        <dsp:cNvSpPr/>
      </dsp:nvSpPr>
      <dsp:spPr>
        <a:xfrm>
          <a:off x="4858312" y="2547124"/>
          <a:ext cx="1969338" cy="1934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4858312" y="2547124"/>
        <a:ext cx="1969338" cy="1934598"/>
      </dsp:txXfrm>
    </dsp:sp>
    <dsp:sp modelId="{058F99C1-BE79-4A17-BD61-3EF5BA0F5BBC}">
      <dsp:nvSpPr>
        <dsp:cNvPr id="0" name=""/>
        <dsp:cNvSpPr/>
      </dsp:nvSpPr>
      <dsp:spPr>
        <a:xfrm>
          <a:off x="4754302" y="321295"/>
          <a:ext cx="2080213" cy="416042"/>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Protein Foods</a:t>
          </a:r>
        </a:p>
      </dsp:txBody>
      <dsp:txXfrm>
        <a:off x="4754302" y="321295"/>
        <a:ext cx="2080213" cy="4160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90702-FC0D-4D0C-9F4F-BF8C1EDF7302}">
      <dsp:nvSpPr>
        <dsp:cNvPr id="0" name=""/>
        <dsp:cNvSpPr/>
      </dsp:nvSpPr>
      <dsp:spPr>
        <a:xfrm>
          <a:off x="46446" y="319351"/>
          <a:ext cx="0" cy="3788227"/>
        </a:xfrm>
        <a:prstGeom prst="line">
          <a:avLst/>
        </a:prstGeom>
        <a:solidFill>
          <a:schemeClr val="lt1">
            <a:alpha val="90000"/>
            <a:hueOff val="0"/>
            <a:satOff val="0"/>
            <a:lumOff val="0"/>
            <a:alphaOff val="0"/>
          </a:schemeClr>
        </a:solidFill>
        <a:ln w="12700" cap="flat" cmpd="sng" algn="ctr">
          <a:solidFill>
            <a:srgbClr val="D00000"/>
          </a:solidFill>
          <a:prstDash val="solid"/>
          <a:miter lim="800000"/>
        </a:ln>
        <a:effectLst/>
      </dsp:spPr>
      <dsp:style>
        <a:lnRef idx="2">
          <a:scrgbClr r="0" g="0" b="0"/>
        </a:lnRef>
        <a:fillRef idx="1">
          <a:scrgbClr r="0" g="0" b="0"/>
        </a:fillRef>
        <a:effectRef idx="0">
          <a:scrgbClr r="0" g="0" b="0"/>
        </a:effectRef>
        <a:fontRef idx="minor"/>
      </dsp:style>
    </dsp:sp>
    <dsp:sp modelId="{7EFFB4C6-182F-47F8-9BAF-81DB6EAD843B}">
      <dsp:nvSpPr>
        <dsp:cNvPr id="0" name=""/>
        <dsp:cNvSpPr/>
      </dsp:nvSpPr>
      <dsp:spPr>
        <a:xfrm>
          <a:off x="151675" y="547188"/>
          <a:ext cx="1992397" cy="1704702"/>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81746-0A48-43EE-AC96-57F77974FF0B}">
      <dsp:nvSpPr>
        <dsp:cNvPr id="0" name=""/>
        <dsp:cNvSpPr/>
      </dsp:nvSpPr>
      <dsp:spPr>
        <a:xfrm>
          <a:off x="151675" y="2251890"/>
          <a:ext cx="1992397" cy="1957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151675" y="2251890"/>
        <a:ext cx="1992397" cy="1957251"/>
      </dsp:txXfrm>
    </dsp:sp>
    <dsp:sp modelId="{E32425F5-A32B-4B04-80EB-9A1AD0C408F5}">
      <dsp:nvSpPr>
        <dsp:cNvPr id="0" name=""/>
        <dsp:cNvSpPr/>
      </dsp:nvSpPr>
      <dsp:spPr>
        <a:xfrm>
          <a:off x="46446" y="0"/>
          <a:ext cx="2104571" cy="420914"/>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Vegetables</a:t>
          </a:r>
        </a:p>
      </dsp:txBody>
      <dsp:txXfrm>
        <a:off x="46446" y="0"/>
        <a:ext cx="2104571" cy="420914"/>
      </dsp:txXfrm>
    </dsp:sp>
    <dsp:sp modelId="{53083898-C593-4B9D-B1B5-FA250300F46A}">
      <dsp:nvSpPr>
        <dsp:cNvPr id="0" name=""/>
        <dsp:cNvSpPr/>
      </dsp:nvSpPr>
      <dsp:spPr>
        <a:xfrm>
          <a:off x="2377440" y="319351"/>
          <a:ext cx="0" cy="3788227"/>
        </a:xfrm>
        <a:prstGeom prst="line">
          <a:avLst/>
        </a:prstGeom>
        <a:solidFill>
          <a:schemeClr val="lt1">
            <a:alpha val="90000"/>
            <a:hueOff val="0"/>
            <a:satOff val="0"/>
            <a:lumOff val="0"/>
            <a:alphaOff val="0"/>
          </a:schemeClr>
        </a:solidFill>
        <a:ln w="12700" cap="flat" cmpd="sng" algn="ctr">
          <a:solidFill>
            <a:srgbClr val="CF0A2C"/>
          </a:solidFill>
          <a:prstDash val="solid"/>
          <a:miter lim="800000"/>
        </a:ln>
        <a:effectLst/>
      </dsp:spPr>
      <dsp:style>
        <a:lnRef idx="2">
          <a:scrgbClr r="0" g="0" b="0"/>
        </a:lnRef>
        <a:fillRef idx="1">
          <a:scrgbClr r="0" g="0" b="0"/>
        </a:fillRef>
        <a:effectRef idx="0">
          <a:scrgbClr r="0" g="0" b="0"/>
        </a:effectRef>
        <a:fontRef idx="minor"/>
      </dsp:style>
    </dsp:sp>
    <dsp:sp modelId="{FD3D2D01-12F8-4342-BA0B-6827A43471D3}">
      <dsp:nvSpPr>
        <dsp:cNvPr id="0" name=""/>
        <dsp:cNvSpPr/>
      </dsp:nvSpPr>
      <dsp:spPr>
        <a:xfrm>
          <a:off x="2482668" y="547188"/>
          <a:ext cx="1992397" cy="1704702"/>
        </a:xfrm>
        <a:prstGeom prst="rect">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67CD1-F055-4504-88B6-22B0F17A26F5}">
      <dsp:nvSpPr>
        <dsp:cNvPr id="0" name=""/>
        <dsp:cNvSpPr/>
      </dsp:nvSpPr>
      <dsp:spPr>
        <a:xfrm>
          <a:off x="2482668" y="2251890"/>
          <a:ext cx="1992397" cy="1957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2482668" y="2251890"/>
        <a:ext cx="1992397" cy="1957251"/>
      </dsp:txXfrm>
    </dsp:sp>
    <dsp:sp modelId="{0007DABD-B2B8-4D26-8365-2D40E0BB1116}">
      <dsp:nvSpPr>
        <dsp:cNvPr id="0" name=""/>
        <dsp:cNvSpPr/>
      </dsp:nvSpPr>
      <dsp:spPr>
        <a:xfrm>
          <a:off x="2377440" y="0"/>
          <a:ext cx="2104571" cy="420914"/>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Dairy</a:t>
          </a:r>
        </a:p>
      </dsp:txBody>
      <dsp:txXfrm>
        <a:off x="2377440" y="0"/>
        <a:ext cx="2104571" cy="4209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90702-FC0D-4D0C-9F4F-BF8C1EDF7302}">
      <dsp:nvSpPr>
        <dsp:cNvPr id="0" name=""/>
        <dsp:cNvSpPr/>
      </dsp:nvSpPr>
      <dsp:spPr>
        <a:xfrm>
          <a:off x="1712" y="737338"/>
          <a:ext cx="0" cy="3744384"/>
        </a:xfrm>
        <a:prstGeom prst="line">
          <a:avLst/>
        </a:prstGeom>
        <a:solidFill>
          <a:schemeClr val="lt1">
            <a:alpha val="90000"/>
            <a:hueOff val="0"/>
            <a:satOff val="0"/>
            <a:lumOff val="0"/>
            <a:alphaOff val="0"/>
          </a:schemeClr>
        </a:solidFill>
        <a:ln w="12700" cap="flat" cmpd="sng" algn="ctr">
          <a:solidFill>
            <a:srgbClr val="D00000"/>
          </a:solidFill>
          <a:prstDash val="solid"/>
          <a:miter lim="800000"/>
        </a:ln>
        <a:effectLst/>
      </dsp:spPr>
      <dsp:style>
        <a:lnRef idx="2">
          <a:scrgbClr r="0" g="0" b="0"/>
        </a:lnRef>
        <a:fillRef idx="1">
          <a:scrgbClr r="0" g="0" b="0"/>
        </a:fillRef>
        <a:effectRef idx="0">
          <a:scrgbClr r="0" g="0" b="0"/>
        </a:effectRef>
        <a:fontRef idx="minor"/>
      </dsp:style>
    </dsp:sp>
    <dsp:sp modelId="{7EFFB4C6-182F-47F8-9BAF-81DB6EAD843B}">
      <dsp:nvSpPr>
        <dsp:cNvPr id="0" name=""/>
        <dsp:cNvSpPr/>
      </dsp:nvSpPr>
      <dsp:spPr>
        <a:xfrm>
          <a:off x="140187" y="853776"/>
          <a:ext cx="1969338" cy="1684973"/>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81746-0A48-43EE-AC96-57F77974FF0B}">
      <dsp:nvSpPr>
        <dsp:cNvPr id="0" name=""/>
        <dsp:cNvSpPr/>
      </dsp:nvSpPr>
      <dsp:spPr>
        <a:xfrm>
          <a:off x="105723" y="2547124"/>
          <a:ext cx="1969338" cy="1934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105723" y="2547124"/>
        <a:ext cx="1969338" cy="1934598"/>
      </dsp:txXfrm>
    </dsp:sp>
    <dsp:sp modelId="{E32425F5-A32B-4B04-80EB-9A1AD0C408F5}">
      <dsp:nvSpPr>
        <dsp:cNvPr id="0" name=""/>
        <dsp:cNvSpPr/>
      </dsp:nvSpPr>
      <dsp:spPr>
        <a:xfrm>
          <a:off x="1712" y="321295"/>
          <a:ext cx="2080213" cy="416042"/>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Grains </a:t>
          </a:r>
        </a:p>
      </dsp:txBody>
      <dsp:txXfrm>
        <a:off x="1712" y="321295"/>
        <a:ext cx="2080213" cy="416042"/>
      </dsp:txXfrm>
    </dsp:sp>
    <dsp:sp modelId="{53083898-C593-4B9D-B1B5-FA250300F46A}">
      <dsp:nvSpPr>
        <dsp:cNvPr id="0" name=""/>
        <dsp:cNvSpPr/>
      </dsp:nvSpPr>
      <dsp:spPr>
        <a:xfrm>
          <a:off x="2407035" y="737338"/>
          <a:ext cx="0" cy="3744384"/>
        </a:xfrm>
        <a:prstGeom prst="line">
          <a:avLst/>
        </a:prstGeom>
        <a:solidFill>
          <a:schemeClr val="lt1">
            <a:alpha val="90000"/>
            <a:hueOff val="0"/>
            <a:satOff val="0"/>
            <a:lumOff val="0"/>
            <a:alphaOff val="0"/>
          </a:schemeClr>
        </a:solidFill>
        <a:ln w="12700" cap="flat" cmpd="sng" algn="ctr">
          <a:solidFill>
            <a:srgbClr val="D00000"/>
          </a:solidFill>
          <a:prstDash val="solid"/>
          <a:miter lim="800000"/>
        </a:ln>
        <a:effectLst/>
      </dsp:spPr>
      <dsp:style>
        <a:lnRef idx="2">
          <a:scrgbClr r="0" g="0" b="0"/>
        </a:lnRef>
        <a:fillRef idx="1">
          <a:scrgbClr r="0" g="0" b="0"/>
        </a:fillRef>
        <a:effectRef idx="0">
          <a:scrgbClr r="0" g="0" b="0"/>
        </a:effectRef>
        <a:fontRef idx="minor"/>
      </dsp:style>
    </dsp:sp>
    <dsp:sp modelId="{FD3D2D01-12F8-4342-BA0B-6827A43471D3}">
      <dsp:nvSpPr>
        <dsp:cNvPr id="0" name=""/>
        <dsp:cNvSpPr/>
      </dsp:nvSpPr>
      <dsp:spPr>
        <a:xfrm>
          <a:off x="2467504" y="847643"/>
          <a:ext cx="1969338" cy="1684973"/>
        </a:xfrm>
        <a:prstGeom prst="rect">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67CD1-F055-4504-88B6-22B0F17A26F5}">
      <dsp:nvSpPr>
        <dsp:cNvPr id="0" name=""/>
        <dsp:cNvSpPr/>
      </dsp:nvSpPr>
      <dsp:spPr>
        <a:xfrm>
          <a:off x="2482018" y="2547124"/>
          <a:ext cx="1969338" cy="1934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2482018" y="2547124"/>
        <a:ext cx="1969338" cy="1934598"/>
      </dsp:txXfrm>
    </dsp:sp>
    <dsp:sp modelId="{0007DABD-B2B8-4D26-8365-2D40E0BB1116}">
      <dsp:nvSpPr>
        <dsp:cNvPr id="0" name=""/>
        <dsp:cNvSpPr/>
      </dsp:nvSpPr>
      <dsp:spPr>
        <a:xfrm>
          <a:off x="2407047" y="321295"/>
          <a:ext cx="2080213" cy="416042"/>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Fruits</a:t>
          </a:r>
        </a:p>
      </dsp:txBody>
      <dsp:txXfrm>
        <a:off x="2407047" y="321295"/>
        <a:ext cx="2080213" cy="416042"/>
      </dsp:txXfrm>
    </dsp:sp>
    <dsp:sp modelId="{87B584C9-9509-41CB-B450-01A12863195B}">
      <dsp:nvSpPr>
        <dsp:cNvPr id="0" name=""/>
        <dsp:cNvSpPr/>
      </dsp:nvSpPr>
      <dsp:spPr>
        <a:xfrm>
          <a:off x="4768816" y="737338"/>
          <a:ext cx="0" cy="3744384"/>
        </a:xfrm>
        <a:prstGeom prst="line">
          <a:avLst/>
        </a:prstGeom>
        <a:solidFill>
          <a:schemeClr val="lt1">
            <a:alpha val="90000"/>
            <a:hueOff val="0"/>
            <a:satOff val="0"/>
            <a:lumOff val="0"/>
            <a:alphaOff val="0"/>
          </a:schemeClr>
        </a:solidFill>
        <a:ln w="12700" cap="flat" cmpd="sng" algn="ctr">
          <a:solidFill>
            <a:srgbClr val="CF0A2C"/>
          </a:solidFill>
          <a:prstDash val="solid"/>
          <a:miter lim="800000"/>
        </a:ln>
        <a:effectLst/>
      </dsp:spPr>
      <dsp:style>
        <a:lnRef idx="2">
          <a:scrgbClr r="0" g="0" b="0"/>
        </a:lnRef>
        <a:fillRef idx="1">
          <a:scrgbClr r="0" g="0" b="0"/>
        </a:fillRef>
        <a:effectRef idx="0">
          <a:scrgbClr r="0" g="0" b="0"/>
        </a:effectRef>
        <a:fontRef idx="minor"/>
      </dsp:style>
    </dsp:sp>
    <dsp:sp modelId="{325E4EC1-0C09-4F14-BC41-ED9C025353B2}">
      <dsp:nvSpPr>
        <dsp:cNvPr id="0" name=""/>
        <dsp:cNvSpPr/>
      </dsp:nvSpPr>
      <dsp:spPr>
        <a:xfrm>
          <a:off x="4858312" y="862151"/>
          <a:ext cx="1969338" cy="1684973"/>
        </a:xfrm>
        <a:prstGeom prst="rect">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F5684-469B-469F-BE7F-4C0156BC6A12}">
      <dsp:nvSpPr>
        <dsp:cNvPr id="0" name=""/>
        <dsp:cNvSpPr/>
      </dsp:nvSpPr>
      <dsp:spPr>
        <a:xfrm>
          <a:off x="4858312" y="2547124"/>
          <a:ext cx="1969338" cy="1934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4858312" y="2547124"/>
        <a:ext cx="1969338" cy="1934598"/>
      </dsp:txXfrm>
    </dsp:sp>
    <dsp:sp modelId="{058F99C1-BE79-4A17-BD61-3EF5BA0F5BBC}">
      <dsp:nvSpPr>
        <dsp:cNvPr id="0" name=""/>
        <dsp:cNvSpPr/>
      </dsp:nvSpPr>
      <dsp:spPr>
        <a:xfrm>
          <a:off x="4754302" y="321295"/>
          <a:ext cx="2080213" cy="416042"/>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Protein Foods</a:t>
          </a:r>
        </a:p>
      </dsp:txBody>
      <dsp:txXfrm>
        <a:off x="4754302" y="321295"/>
        <a:ext cx="2080213" cy="4160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90702-FC0D-4D0C-9F4F-BF8C1EDF7302}">
      <dsp:nvSpPr>
        <dsp:cNvPr id="0" name=""/>
        <dsp:cNvSpPr/>
      </dsp:nvSpPr>
      <dsp:spPr>
        <a:xfrm>
          <a:off x="46446" y="319351"/>
          <a:ext cx="0" cy="3788227"/>
        </a:xfrm>
        <a:prstGeom prst="line">
          <a:avLst/>
        </a:prstGeom>
        <a:solidFill>
          <a:schemeClr val="lt1">
            <a:alpha val="90000"/>
            <a:hueOff val="0"/>
            <a:satOff val="0"/>
            <a:lumOff val="0"/>
            <a:alphaOff val="0"/>
          </a:schemeClr>
        </a:solidFill>
        <a:ln w="12700" cap="flat" cmpd="sng" algn="ctr">
          <a:solidFill>
            <a:srgbClr val="D00000"/>
          </a:solidFill>
          <a:prstDash val="solid"/>
          <a:miter lim="800000"/>
        </a:ln>
        <a:effectLst/>
      </dsp:spPr>
      <dsp:style>
        <a:lnRef idx="2">
          <a:scrgbClr r="0" g="0" b="0"/>
        </a:lnRef>
        <a:fillRef idx="1">
          <a:scrgbClr r="0" g="0" b="0"/>
        </a:fillRef>
        <a:effectRef idx="0">
          <a:scrgbClr r="0" g="0" b="0"/>
        </a:effectRef>
        <a:fontRef idx="minor"/>
      </dsp:style>
    </dsp:sp>
    <dsp:sp modelId="{7EFFB4C6-182F-47F8-9BAF-81DB6EAD843B}">
      <dsp:nvSpPr>
        <dsp:cNvPr id="0" name=""/>
        <dsp:cNvSpPr/>
      </dsp:nvSpPr>
      <dsp:spPr>
        <a:xfrm>
          <a:off x="151675" y="547188"/>
          <a:ext cx="1992397" cy="1704702"/>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81746-0A48-43EE-AC96-57F77974FF0B}">
      <dsp:nvSpPr>
        <dsp:cNvPr id="0" name=""/>
        <dsp:cNvSpPr/>
      </dsp:nvSpPr>
      <dsp:spPr>
        <a:xfrm>
          <a:off x="151675" y="2251890"/>
          <a:ext cx="1992397" cy="1957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151675" y="2251890"/>
        <a:ext cx="1992397" cy="1957251"/>
      </dsp:txXfrm>
    </dsp:sp>
    <dsp:sp modelId="{E32425F5-A32B-4B04-80EB-9A1AD0C408F5}">
      <dsp:nvSpPr>
        <dsp:cNvPr id="0" name=""/>
        <dsp:cNvSpPr/>
      </dsp:nvSpPr>
      <dsp:spPr>
        <a:xfrm>
          <a:off x="46446" y="0"/>
          <a:ext cx="2104571" cy="420914"/>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Vegetables</a:t>
          </a:r>
        </a:p>
      </dsp:txBody>
      <dsp:txXfrm>
        <a:off x="46446" y="0"/>
        <a:ext cx="2104571" cy="420914"/>
      </dsp:txXfrm>
    </dsp:sp>
    <dsp:sp modelId="{53083898-C593-4B9D-B1B5-FA250300F46A}">
      <dsp:nvSpPr>
        <dsp:cNvPr id="0" name=""/>
        <dsp:cNvSpPr/>
      </dsp:nvSpPr>
      <dsp:spPr>
        <a:xfrm>
          <a:off x="2391954" y="319351"/>
          <a:ext cx="0" cy="3788227"/>
        </a:xfrm>
        <a:prstGeom prst="line">
          <a:avLst/>
        </a:prstGeom>
        <a:solidFill>
          <a:schemeClr val="lt1">
            <a:alpha val="90000"/>
            <a:hueOff val="0"/>
            <a:satOff val="0"/>
            <a:lumOff val="0"/>
            <a:alphaOff val="0"/>
          </a:schemeClr>
        </a:solidFill>
        <a:ln w="12700" cap="flat" cmpd="sng" algn="ctr">
          <a:solidFill>
            <a:srgbClr val="CF0A2C"/>
          </a:solidFill>
          <a:prstDash val="solid"/>
          <a:miter lim="800000"/>
        </a:ln>
        <a:effectLst/>
      </dsp:spPr>
      <dsp:style>
        <a:lnRef idx="2">
          <a:scrgbClr r="0" g="0" b="0"/>
        </a:lnRef>
        <a:fillRef idx="1">
          <a:scrgbClr r="0" g="0" b="0"/>
        </a:fillRef>
        <a:effectRef idx="0">
          <a:scrgbClr r="0" g="0" b="0"/>
        </a:effectRef>
        <a:fontRef idx="minor"/>
      </dsp:style>
    </dsp:sp>
    <dsp:sp modelId="{FD3D2D01-12F8-4342-BA0B-6827A43471D3}">
      <dsp:nvSpPr>
        <dsp:cNvPr id="0" name=""/>
        <dsp:cNvSpPr/>
      </dsp:nvSpPr>
      <dsp:spPr>
        <a:xfrm>
          <a:off x="2482668" y="547188"/>
          <a:ext cx="1992397" cy="1704702"/>
        </a:xfrm>
        <a:prstGeom prst="rect">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67CD1-F055-4504-88B6-22B0F17A26F5}">
      <dsp:nvSpPr>
        <dsp:cNvPr id="0" name=""/>
        <dsp:cNvSpPr/>
      </dsp:nvSpPr>
      <dsp:spPr>
        <a:xfrm>
          <a:off x="2482668" y="2251890"/>
          <a:ext cx="1992397" cy="1957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2482668" y="2251890"/>
        <a:ext cx="1992397" cy="1957251"/>
      </dsp:txXfrm>
    </dsp:sp>
    <dsp:sp modelId="{0007DABD-B2B8-4D26-8365-2D40E0BB1116}">
      <dsp:nvSpPr>
        <dsp:cNvPr id="0" name=""/>
        <dsp:cNvSpPr/>
      </dsp:nvSpPr>
      <dsp:spPr>
        <a:xfrm>
          <a:off x="2377440" y="0"/>
          <a:ext cx="2104571" cy="420914"/>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Dairy</a:t>
          </a:r>
        </a:p>
      </dsp:txBody>
      <dsp:txXfrm>
        <a:off x="2377440" y="0"/>
        <a:ext cx="2104571" cy="4209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90702-FC0D-4D0C-9F4F-BF8C1EDF7302}">
      <dsp:nvSpPr>
        <dsp:cNvPr id="0" name=""/>
        <dsp:cNvSpPr/>
      </dsp:nvSpPr>
      <dsp:spPr>
        <a:xfrm>
          <a:off x="1712" y="737338"/>
          <a:ext cx="0" cy="3744384"/>
        </a:xfrm>
        <a:prstGeom prst="line">
          <a:avLst/>
        </a:prstGeom>
        <a:solidFill>
          <a:schemeClr val="lt1">
            <a:alpha val="90000"/>
            <a:hueOff val="0"/>
            <a:satOff val="0"/>
            <a:lumOff val="0"/>
            <a:alphaOff val="0"/>
          </a:schemeClr>
        </a:solidFill>
        <a:ln w="12700" cap="flat" cmpd="sng" algn="ctr">
          <a:solidFill>
            <a:srgbClr val="D00000"/>
          </a:solidFill>
          <a:prstDash val="solid"/>
          <a:miter lim="800000"/>
        </a:ln>
        <a:effectLst/>
      </dsp:spPr>
      <dsp:style>
        <a:lnRef idx="2">
          <a:scrgbClr r="0" g="0" b="0"/>
        </a:lnRef>
        <a:fillRef idx="1">
          <a:scrgbClr r="0" g="0" b="0"/>
        </a:fillRef>
        <a:effectRef idx="0">
          <a:scrgbClr r="0" g="0" b="0"/>
        </a:effectRef>
        <a:fontRef idx="minor"/>
      </dsp:style>
    </dsp:sp>
    <dsp:sp modelId="{7EFFB4C6-182F-47F8-9BAF-81DB6EAD843B}">
      <dsp:nvSpPr>
        <dsp:cNvPr id="0" name=""/>
        <dsp:cNvSpPr/>
      </dsp:nvSpPr>
      <dsp:spPr>
        <a:xfrm>
          <a:off x="140187" y="853776"/>
          <a:ext cx="1969338" cy="1684973"/>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81746-0A48-43EE-AC96-57F77974FF0B}">
      <dsp:nvSpPr>
        <dsp:cNvPr id="0" name=""/>
        <dsp:cNvSpPr/>
      </dsp:nvSpPr>
      <dsp:spPr>
        <a:xfrm>
          <a:off x="105723" y="2547124"/>
          <a:ext cx="1969338" cy="1934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105723" y="2547124"/>
        <a:ext cx="1969338" cy="1934598"/>
      </dsp:txXfrm>
    </dsp:sp>
    <dsp:sp modelId="{E32425F5-A32B-4B04-80EB-9A1AD0C408F5}">
      <dsp:nvSpPr>
        <dsp:cNvPr id="0" name=""/>
        <dsp:cNvSpPr/>
      </dsp:nvSpPr>
      <dsp:spPr>
        <a:xfrm>
          <a:off x="1712" y="321295"/>
          <a:ext cx="2080213" cy="416042"/>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Grains </a:t>
          </a:r>
        </a:p>
      </dsp:txBody>
      <dsp:txXfrm>
        <a:off x="1712" y="321295"/>
        <a:ext cx="2080213" cy="416042"/>
      </dsp:txXfrm>
    </dsp:sp>
    <dsp:sp modelId="{53083898-C593-4B9D-B1B5-FA250300F46A}">
      <dsp:nvSpPr>
        <dsp:cNvPr id="0" name=""/>
        <dsp:cNvSpPr/>
      </dsp:nvSpPr>
      <dsp:spPr>
        <a:xfrm>
          <a:off x="2407035" y="737338"/>
          <a:ext cx="0" cy="3744384"/>
        </a:xfrm>
        <a:prstGeom prst="line">
          <a:avLst/>
        </a:prstGeom>
        <a:solidFill>
          <a:schemeClr val="lt1">
            <a:alpha val="90000"/>
            <a:hueOff val="0"/>
            <a:satOff val="0"/>
            <a:lumOff val="0"/>
            <a:alphaOff val="0"/>
          </a:schemeClr>
        </a:solidFill>
        <a:ln w="12700" cap="flat" cmpd="sng" algn="ctr">
          <a:solidFill>
            <a:srgbClr val="D00000"/>
          </a:solidFill>
          <a:prstDash val="solid"/>
          <a:miter lim="800000"/>
        </a:ln>
        <a:effectLst/>
      </dsp:spPr>
      <dsp:style>
        <a:lnRef idx="2">
          <a:scrgbClr r="0" g="0" b="0"/>
        </a:lnRef>
        <a:fillRef idx="1">
          <a:scrgbClr r="0" g="0" b="0"/>
        </a:fillRef>
        <a:effectRef idx="0">
          <a:scrgbClr r="0" g="0" b="0"/>
        </a:effectRef>
        <a:fontRef idx="minor"/>
      </dsp:style>
    </dsp:sp>
    <dsp:sp modelId="{FD3D2D01-12F8-4342-BA0B-6827A43471D3}">
      <dsp:nvSpPr>
        <dsp:cNvPr id="0" name=""/>
        <dsp:cNvSpPr/>
      </dsp:nvSpPr>
      <dsp:spPr>
        <a:xfrm>
          <a:off x="2467504" y="847643"/>
          <a:ext cx="1969338" cy="1684973"/>
        </a:xfrm>
        <a:prstGeom prst="rect">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67CD1-F055-4504-88B6-22B0F17A26F5}">
      <dsp:nvSpPr>
        <dsp:cNvPr id="0" name=""/>
        <dsp:cNvSpPr/>
      </dsp:nvSpPr>
      <dsp:spPr>
        <a:xfrm>
          <a:off x="2482018" y="2547124"/>
          <a:ext cx="1969338" cy="1934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2482018" y="2547124"/>
        <a:ext cx="1969338" cy="1934598"/>
      </dsp:txXfrm>
    </dsp:sp>
    <dsp:sp modelId="{0007DABD-B2B8-4D26-8365-2D40E0BB1116}">
      <dsp:nvSpPr>
        <dsp:cNvPr id="0" name=""/>
        <dsp:cNvSpPr/>
      </dsp:nvSpPr>
      <dsp:spPr>
        <a:xfrm>
          <a:off x="2407047" y="321295"/>
          <a:ext cx="2080213" cy="416042"/>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Fruits</a:t>
          </a:r>
        </a:p>
      </dsp:txBody>
      <dsp:txXfrm>
        <a:off x="2407047" y="321295"/>
        <a:ext cx="2080213" cy="416042"/>
      </dsp:txXfrm>
    </dsp:sp>
    <dsp:sp modelId="{87B584C9-9509-41CB-B450-01A12863195B}">
      <dsp:nvSpPr>
        <dsp:cNvPr id="0" name=""/>
        <dsp:cNvSpPr/>
      </dsp:nvSpPr>
      <dsp:spPr>
        <a:xfrm>
          <a:off x="4754302" y="737338"/>
          <a:ext cx="0" cy="3744384"/>
        </a:xfrm>
        <a:prstGeom prst="line">
          <a:avLst/>
        </a:prstGeom>
        <a:solidFill>
          <a:schemeClr val="lt1">
            <a:alpha val="90000"/>
            <a:hueOff val="0"/>
            <a:satOff val="0"/>
            <a:lumOff val="0"/>
            <a:alphaOff val="0"/>
          </a:schemeClr>
        </a:solidFill>
        <a:ln w="12700" cap="flat" cmpd="sng" algn="ctr">
          <a:solidFill>
            <a:srgbClr val="CF0A2C"/>
          </a:solidFill>
          <a:prstDash val="solid"/>
          <a:miter lim="800000"/>
        </a:ln>
        <a:effectLst/>
      </dsp:spPr>
      <dsp:style>
        <a:lnRef idx="2">
          <a:scrgbClr r="0" g="0" b="0"/>
        </a:lnRef>
        <a:fillRef idx="1">
          <a:scrgbClr r="0" g="0" b="0"/>
        </a:fillRef>
        <a:effectRef idx="0">
          <a:scrgbClr r="0" g="0" b="0"/>
        </a:effectRef>
        <a:fontRef idx="minor"/>
      </dsp:style>
    </dsp:sp>
    <dsp:sp modelId="{325E4EC1-0C09-4F14-BC41-ED9C025353B2}">
      <dsp:nvSpPr>
        <dsp:cNvPr id="0" name=""/>
        <dsp:cNvSpPr/>
      </dsp:nvSpPr>
      <dsp:spPr>
        <a:xfrm>
          <a:off x="4858312" y="862151"/>
          <a:ext cx="1969338" cy="1684973"/>
        </a:xfrm>
        <a:prstGeom prst="rect">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F5684-469B-469F-BE7F-4C0156BC6A12}">
      <dsp:nvSpPr>
        <dsp:cNvPr id="0" name=""/>
        <dsp:cNvSpPr/>
      </dsp:nvSpPr>
      <dsp:spPr>
        <a:xfrm>
          <a:off x="4858312" y="2547124"/>
          <a:ext cx="1969338" cy="1934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4858312" y="2547124"/>
        <a:ext cx="1969338" cy="1934598"/>
      </dsp:txXfrm>
    </dsp:sp>
    <dsp:sp modelId="{058F99C1-BE79-4A17-BD61-3EF5BA0F5BBC}">
      <dsp:nvSpPr>
        <dsp:cNvPr id="0" name=""/>
        <dsp:cNvSpPr/>
      </dsp:nvSpPr>
      <dsp:spPr>
        <a:xfrm>
          <a:off x="4754302" y="321295"/>
          <a:ext cx="2080213" cy="416042"/>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Protein Foods</a:t>
          </a:r>
        </a:p>
      </dsp:txBody>
      <dsp:txXfrm>
        <a:off x="4754302" y="321295"/>
        <a:ext cx="2080213" cy="4160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90702-FC0D-4D0C-9F4F-BF8C1EDF7302}">
      <dsp:nvSpPr>
        <dsp:cNvPr id="0" name=""/>
        <dsp:cNvSpPr/>
      </dsp:nvSpPr>
      <dsp:spPr>
        <a:xfrm>
          <a:off x="46446" y="319351"/>
          <a:ext cx="0" cy="3788227"/>
        </a:xfrm>
        <a:prstGeom prst="line">
          <a:avLst/>
        </a:prstGeom>
        <a:solidFill>
          <a:schemeClr val="lt1">
            <a:alpha val="90000"/>
            <a:hueOff val="0"/>
            <a:satOff val="0"/>
            <a:lumOff val="0"/>
            <a:alphaOff val="0"/>
          </a:schemeClr>
        </a:solidFill>
        <a:ln w="12700" cap="flat" cmpd="sng" algn="ctr">
          <a:solidFill>
            <a:srgbClr val="D00000"/>
          </a:solidFill>
          <a:prstDash val="solid"/>
          <a:miter lim="800000"/>
        </a:ln>
        <a:effectLst/>
      </dsp:spPr>
      <dsp:style>
        <a:lnRef idx="2">
          <a:scrgbClr r="0" g="0" b="0"/>
        </a:lnRef>
        <a:fillRef idx="1">
          <a:scrgbClr r="0" g="0" b="0"/>
        </a:fillRef>
        <a:effectRef idx="0">
          <a:scrgbClr r="0" g="0" b="0"/>
        </a:effectRef>
        <a:fontRef idx="minor"/>
      </dsp:style>
    </dsp:sp>
    <dsp:sp modelId="{7EFFB4C6-182F-47F8-9BAF-81DB6EAD843B}">
      <dsp:nvSpPr>
        <dsp:cNvPr id="0" name=""/>
        <dsp:cNvSpPr/>
      </dsp:nvSpPr>
      <dsp:spPr>
        <a:xfrm>
          <a:off x="151675" y="547188"/>
          <a:ext cx="1992397" cy="1704702"/>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81746-0A48-43EE-AC96-57F77974FF0B}">
      <dsp:nvSpPr>
        <dsp:cNvPr id="0" name=""/>
        <dsp:cNvSpPr/>
      </dsp:nvSpPr>
      <dsp:spPr>
        <a:xfrm>
          <a:off x="151675" y="2251890"/>
          <a:ext cx="1992397" cy="1957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151675" y="2251890"/>
        <a:ext cx="1992397" cy="1957251"/>
      </dsp:txXfrm>
    </dsp:sp>
    <dsp:sp modelId="{E32425F5-A32B-4B04-80EB-9A1AD0C408F5}">
      <dsp:nvSpPr>
        <dsp:cNvPr id="0" name=""/>
        <dsp:cNvSpPr/>
      </dsp:nvSpPr>
      <dsp:spPr>
        <a:xfrm>
          <a:off x="46446" y="0"/>
          <a:ext cx="2104571" cy="420914"/>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Vegetables</a:t>
          </a:r>
        </a:p>
      </dsp:txBody>
      <dsp:txXfrm>
        <a:off x="46446" y="0"/>
        <a:ext cx="2104571" cy="420914"/>
      </dsp:txXfrm>
    </dsp:sp>
    <dsp:sp modelId="{53083898-C593-4B9D-B1B5-FA250300F46A}">
      <dsp:nvSpPr>
        <dsp:cNvPr id="0" name=""/>
        <dsp:cNvSpPr/>
      </dsp:nvSpPr>
      <dsp:spPr>
        <a:xfrm>
          <a:off x="2377440" y="420914"/>
          <a:ext cx="0" cy="3788227"/>
        </a:xfrm>
        <a:prstGeom prst="line">
          <a:avLst/>
        </a:prstGeom>
        <a:solidFill>
          <a:schemeClr val="lt1">
            <a:alpha val="90000"/>
            <a:hueOff val="0"/>
            <a:satOff val="0"/>
            <a:lumOff val="0"/>
            <a:alphaOff val="0"/>
          </a:schemeClr>
        </a:solidFill>
        <a:ln w="12700" cap="flat" cmpd="sng" algn="ctr">
          <a:solidFill>
            <a:srgbClr val="CF0A2C"/>
          </a:solidFill>
          <a:prstDash val="solid"/>
          <a:miter lim="800000"/>
        </a:ln>
        <a:effectLst/>
      </dsp:spPr>
      <dsp:style>
        <a:lnRef idx="2">
          <a:scrgbClr r="0" g="0" b="0"/>
        </a:lnRef>
        <a:fillRef idx="1">
          <a:scrgbClr r="0" g="0" b="0"/>
        </a:fillRef>
        <a:effectRef idx="0">
          <a:scrgbClr r="0" g="0" b="0"/>
        </a:effectRef>
        <a:fontRef idx="minor"/>
      </dsp:style>
    </dsp:sp>
    <dsp:sp modelId="{FD3D2D01-12F8-4342-BA0B-6827A43471D3}">
      <dsp:nvSpPr>
        <dsp:cNvPr id="0" name=""/>
        <dsp:cNvSpPr/>
      </dsp:nvSpPr>
      <dsp:spPr>
        <a:xfrm>
          <a:off x="2482668" y="547188"/>
          <a:ext cx="1992397" cy="1704702"/>
        </a:xfrm>
        <a:prstGeom prst="rect">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67CD1-F055-4504-88B6-22B0F17A26F5}">
      <dsp:nvSpPr>
        <dsp:cNvPr id="0" name=""/>
        <dsp:cNvSpPr/>
      </dsp:nvSpPr>
      <dsp:spPr>
        <a:xfrm>
          <a:off x="2482668" y="2251890"/>
          <a:ext cx="1992397" cy="1957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2482668" y="2251890"/>
        <a:ext cx="1992397" cy="1957251"/>
      </dsp:txXfrm>
    </dsp:sp>
    <dsp:sp modelId="{0007DABD-B2B8-4D26-8365-2D40E0BB1116}">
      <dsp:nvSpPr>
        <dsp:cNvPr id="0" name=""/>
        <dsp:cNvSpPr/>
      </dsp:nvSpPr>
      <dsp:spPr>
        <a:xfrm>
          <a:off x="2377440" y="0"/>
          <a:ext cx="2104571" cy="420914"/>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Dairy</a:t>
          </a:r>
        </a:p>
      </dsp:txBody>
      <dsp:txXfrm>
        <a:off x="2377440" y="0"/>
        <a:ext cx="2104571" cy="4209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90702-FC0D-4D0C-9F4F-BF8C1EDF7302}">
      <dsp:nvSpPr>
        <dsp:cNvPr id="0" name=""/>
        <dsp:cNvSpPr/>
      </dsp:nvSpPr>
      <dsp:spPr>
        <a:xfrm>
          <a:off x="1712" y="737338"/>
          <a:ext cx="0" cy="3744384"/>
        </a:xfrm>
        <a:prstGeom prst="line">
          <a:avLst/>
        </a:prstGeom>
        <a:solidFill>
          <a:schemeClr val="lt1">
            <a:alpha val="90000"/>
            <a:hueOff val="0"/>
            <a:satOff val="0"/>
            <a:lumOff val="0"/>
            <a:alphaOff val="0"/>
          </a:schemeClr>
        </a:solidFill>
        <a:ln w="12700" cap="flat" cmpd="sng" algn="ctr">
          <a:solidFill>
            <a:srgbClr val="D00000"/>
          </a:solidFill>
          <a:prstDash val="solid"/>
          <a:miter lim="800000"/>
        </a:ln>
        <a:effectLst/>
      </dsp:spPr>
      <dsp:style>
        <a:lnRef idx="2">
          <a:scrgbClr r="0" g="0" b="0"/>
        </a:lnRef>
        <a:fillRef idx="1">
          <a:scrgbClr r="0" g="0" b="0"/>
        </a:fillRef>
        <a:effectRef idx="0">
          <a:scrgbClr r="0" g="0" b="0"/>
        </a:effectRef>
        <a:fontRef idx="minor"/>
      </dsp:style>
    </dsp:sp>
    <dsp:sp modelId="{7EFFB4C6-182F-47F8-9BAF-81DB6EAD843B}">
      <dsp:nvSpPr>
        <dsp:cNvPr id="0" name=""/>
        <dsp:cNvSpPr/>
      </dsp:nvSpPr>
      <dsp:spPr>
        <a:xfrm>
          <a:off x="140187" y="853776"/>
          <a:ext cx="1969338" cy="1684973"/>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81746-0A48-43EE-AC96-57F77974FF0B}">
      <dsp:nvSpPr>
        <dsp:cNvPr id="0" name=""/>
        <dsp:cNvSpPr/>
      </dsp:nvSpPr>
      <dsp:spPr>
        <a:xfrm>
          <a:off x="105723" y="2547124"/>
          <a:ext cx="1969338" cy="1934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105723" y="2547124"/>
        <a:ext cx="1969338" cy="1934598"/>
      </dsp:txXfrm>
    </dsp:sp>
    <dsp:sp modelId="{E32425F5-A32B-4B04-80EB-9A1AD0C408F5}">
      <dsp:nvSpPr>
        <dsp:cNvPr id="0" name=""/>
        <dsp:cNvSpPr/>
      </dsp:nvSpPr>
      <dsp:spPr>
        <a:xfrm>
          <a:off x="1712" y="321295"/>
          <a:ext cx="2080213" cy="416042"/>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Grains </a:t>
          </a:r>
        </a:p>
      </dsp:txBody>
      <dsp:txXfrm>
        <a:off x="1712" y="321295"/>
        <a:ext cx="2080213" cy="416042"/>
      </dsp:txXfrm>
    </dsp:sp>
    <dsp:sp modelId="{53083898-C593-4B9D-B1B5-FA250300F46A}">
      <dsp:nvSpPr>
        <dsp:cNvPr id="0" name=""/>
        <dsp:cNvSpPr/>
      </dsp:nvSpPr>
      <dsp:spPr>
        <a:xfrm>
          <a:off x="2407035" y="737338"/>
          <a:ext cx="0" cy="3744384"/>
        </a:xfrm>
        <a:prstGeom prst="line">
          <a:avLst/>
        </a:prstGeom>
        <a:solidFill>
          <a:schemeClr val="lt1">
            <a:alpha val="90000"/>
            <a:hueOff val="0"/>
            <a:satOff val="0"/>
            <a:lumOff val="0"/>
            <a:alphaOff val="0"/>
          </a:schemeClr>
        </a:solidFill>
        <a:ln w="12700" cap="flat" cmpd="sng" algn="ctr">
          <a:solidFill>
            <a:srgbClr val="D00000"/>
          </a:solidFill>
          <a:prstDash val="solid"/>
          <a:miter lim="800000"/>
        </a:ln>
        <a:effectLst/>
      </dsp:spPr>
      <dsp:style>
        <a:lnRef idx="2">
          <a:scrgbClr r="0" g="0" b="0"/>
        </a:lnRef>
        <a:fillRef idx="1">
          <a:scrgbClr r="0" g="0" b="0"/>
        </a:fillRef>
        <a:effectRef idx="0">
          <a:scrgbClr r="0" g="0" b="0"/>
        </a:effectRef>
        <a:fontRef idx="minor"/>
      </dsp:style>
    </dsp:sp>
    <dsp:sp modelId="{FD3D2D01-12F8-4342-BA0B-6827A43471D3}">
      <dsp:nvSpPr>
        <dsp:cNvPr id="0" name=""/>
        <dsp:cNvSpPr/>
      </dsp:nvSpPr>
      <dsp:spPr>
        <a:xfrm>
          <a:off x="2467504" y="847643"/>
          <a:ext cx="1969338" cy="1684973"/>
        </a:xfrm>
        <a:prstGeom prst="rect">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567CD1-F055-4504-88B6-22B0F17A26F5}">
      <dsp:nvSpPr>
        <dsp:cNvPr id="0" name=""/>
        <dsp:cNvSpPr/>
      </dsp:nvSpPr>
      <dsp:spPr>
        <a:xfrm>
          <a:off x="2482018" y="2547124"/>
          <a:ext cx="1969338" cy="1934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2482018" y="2547124"/>
        <a:ext cx="1969338" cy="1934598"/>
      </dsp:txXfrm>
    </dsp:sp>
    <dsp:sp modelId="{0007DABD-B2B8-4D26-8365-2D40E0BB1116}">
      <dsp:nvSpPr>
        <dsp:cNvPr id="0" name=""/>
        <dsp:cNvSpPr/>
      </dsp:nvSpPr>
      <dsp:spPr>
        <a:xfrm>
          <a:off x="2407047" y="321295"/>
          <a:ext cx="2080213" cy="416042"/>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Fruits</a:t>
          </a:r>
        </a:p>
      </dsp:txBody>
      <dsp:txXfrm>
        <a:off x="2407047" y="321295"/>
        <a:ext cx="2080213" cy="416042"/>
      </dsp:txXfrm>
    </dsp:sp>
    <dsp:sp modelId="{87B584C9-9509-41CB-B450-01A12863195B}">
      <dsp:nvSpPr>
        <dsp:cNvPr id="0" name=""/>
        <dsp:cNvSpPr/>
      </dsp:nvSpPr>
      <dsp:spPr>
        <a:xfrm>
          <a:off x="4754302" y="737338"/>
          <a:ext cx="0" cy="3744384"/>
        </a:xfrm>
        <a:prstGeom prst="line">
          <a:avLst/>
        </a:prstGeom>
        <a:solidFill>
          <a:schemeClr val="lt1">
            <a:alpha val="90000"/>
            <a:hueOff val="0"/>
            <a:satOff val="0"/>
            <a:lumOff val="0"/>
            <a:alphaOff val="0"/>
          </a:schemeClr>
        </a:solidFill>
        <a:ln w="12700" cap="flat" cmpd="sng" algn="ctr">
          <a:solidFill>
            <a:srgbClr val="CF0A2C"/>
          </a:solidFill>
          <a:prstDash val="solid"/>
          <a:miter lim="800000"/>
        </a:ln>
        <a:effectLst/>
      </dsp:spPr>
      <dsp:style>
        <a:lnRef idx="2">
          <a:scrgbClr r="0" g="0" b="0"/>
        </a:lnRef>
        <a:fillRef idx="1">
          <a:scrgbClr r="0" g="0" b="0"/>
        </a:fillRef>
        <a:effectRef idx="0">
          <a:scrgbClr r="0" g="0" b="0"/>
        </a:effectRef>
        <a:fontRef idx="minor"/>
      </dsp:style>
    </dsp:sp>
    <dsp:sp modelId="{325E4EC1-0C09-4F14-BC41-ED9C025353B2}">
      <dsp:nvSpPr>
        <dsp:cNvPr id="0" name=""/>
        <dsp:cNvSpPr/>
      </dsp:nvSpPr>
      <dsp:spPr>
        <a:xfrm>
          <a:off x="4858312" y="862151"/>
          <a:ext cx="1969338" cy="1684973"/>
        </a:xfrm>
        <a:prstGeom prst="rect">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7F5684-469B-469F-BE7F-4C0156BC6A12}">
      <dsp:nvSpPr>
        <dsp:cNvPr id="0" name=""/>
        <dsp:cNvSpPr/>
      </dsp:nvSpPr>
      <dsp:spPr>
        <a:xfrm>
          <a:off x="4858312" y="2547124"/>
          <a:ext cx="1969338" cy="1934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600200">
            <a:lnSpc>
              <a:spcPct val="90000"/>
            </a:lnSpc>
            <a:spcBef>
              <a:spcPct val="0"/>
            </a:spcBef>
            <a:spcAft>
              <a:spcPct val="35000"/>
            </a:spcAft>
            <a:buNone/>
          </a:pPr>
          <a:endParaRPr lang="en-US" sz="3600" kern="1200">
            <a:latin typeface="Arial" panose="020B0604020202020204" pitchFamily="34" charset="0"/>
            <a:cs typeface="Arial" panose="020B0604020202020204" pitchFamily="34" charset="0"/>
          </a:endParaRPr>
        </a:p>
      </dsp:txBody>
      <dsp:txXfrm>
        <a:off x="4858312" y="2547124"/>
        <a:ext cx="1969338" cy="1934598"/>
      </dsp:txXfrm>
    </dsp:sp>
    <dsp:sp modelId="{058F99C1-BE79-4A17-BD61-3EF5BA0F5BBC}">
      <dsp:nvSpPr>
        <dsp:cNvPr id="0" name=""/>
        <dsp:cNvSpPr/>
      </dsp:nvSpPr>
      <dsp:spPr>
        <a:xfrm>
          <a:off x="4754302" y="321295"/>
          <a:ext cx="2080213" cy="416042"/>
        </a:xfrm>
        <a:prstGeom prst="rect">
          <a:avLst/>
        </a:prstGeom>
        <a:solidFill>
          <a:srgbClr val="CF0A2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Protein Foods</a:t>
          </a:r>
        </a:p>
      </dsp:txBody>
      <dsp:txXfrm>
        <a:off x="4754302" y="321295"/>
        <a:ext cx="2080213" cy="416042"/>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E4706A-A317-4790-BED6-A28028C283DC}" type="datetimeFigureOut">
              <a:rPr lang="en-US" smtClean="0"/>
              <a:t>8/23/2017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0E1571-0C2E-4F9B-8F9E-6C2672CB248D}" type="slidenum">
              <a:rPr lang="en-US" smtClean="0"/>
              <a:t>‹#›</a:t>
            </a:fld>
            <a:endParaRPr lang="en-US"/>
          </a:p>
        </p:txBody>
      </p:sp>
    </p:spTree>
    <p:extLst>
      <p:ext uri="{BB962C8B-B14F-4D97-AF65-F5344CB8AC3E}">
        <p14:creationId xmlns:p14="http://schemas.microsoft.com/office/powerpoint/2010/main" val="2478126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bit.ly/2lk1UvO"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bit.ly/2moQea"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1</a:t>
            </a:fld>
            <a:endParaRPr lang="en-US"/>
          </a:p>
        </p:txBody>
      </p:sp>
    </p:spTree>
    <p:extLst>
      <p:ext uri="{BB962C8B-B14F-4D97-AF65-F5344CB8AC3E}">
        <p14:creationId xmlns:p14="http://schemas.microsoft.com/office/powerpoint/2010/main" val="4091394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Protein foods </a:t>
            </a:r>
          </a:p>
        </p:txBody>
      </p:sp>
      <p:sp>
        <p:nvSpPr>
          <p:cNvPr id="4" name="Slide Number Placeholder 3"/>
          <p:cNvSpPr>
            <a:spLocks noGrp="1"/>
          </p:cNvSpPr>
          <p:nvPr>
            <p:ph type="sldNum" sz="quarter" idx="10"/>
          </p:nvPr>
        </p:nvSpPr>
        <p:spPr/>
        <p:txBody>
          <a:bodyPr/>
          <a:lstStyle/>
          <a:p>
            <a:fld id="{1D0E1571-0C2E-4F9B-8F9E-6C2672CB248D}" type="slidenum">
              <a:rPr lang="en-US" smtClean="0"/>
              <a:t>12</a:t>
            </a:fld>
            <a:endParaRPr lang="en-US"/>
          </a:p>
        </p:txBody>
      </p:sp>
    </p:spTree>
    <p:extLst>
      <p:ext uri="{BB962C8B-B14F-4D97-AF65-F5344CB8AC3E}">
        <p14:creationId xmlns:p14="http://schemas.microsoft.com/office/powerpoint/2010/main" val="34557150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outerShdw blurRad="38100" dist="38100" dir="2700000" algn="tl">
                    <a:srgbClr val="000000">
                      <a:alpha val="43137"/>
                    </a:srgbClr>
                  </a:outerShdw>
                </a:effectLst>
              </a:rPr>
              <a:t>Refrigerate fruits and vegetables in perforated plastic bags to help maintain moisture. This helps provide air flow and prevent growth of mold or bacteria. f you don’t have access to commercial, food-grade, perforated bags, poke several holes in a food-grade plastic bag.</a:t>
            </a:r>
          </a:p>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104</a:t>
            </a:fld>
            <a:endParaRPr lang="en-US"/>
          </a:p>
        </p:txBody>
      </p:sp>
    </p:spTree>
    <p:extLst>
      <p:ext uri="{BB962C8B-B14F-4D97-AF65-F5344CB8AC3E}">
        <p14:creationId xmlns:p14="http://schemas.microsoft.com/office/powerpoint/2010/main" val="30440681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105</a:t>
            </a:fld>
            <a:endParaRPr lang="en-US"/>
          </a:p>
        </p:txBody>
      </p:sp>
    </p:spTree>
    <p:extLst>
      <p:ext uri="{BB962C8B-B14F-4D97-AF65-F5344CB8AC3E}">
        <p14:creationId xmlns:p14="http://schemas.microsoft.com/office/powerpoint/2010/main" val="11829159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(Read answer) Indefinitely!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106</a:t>
            </a:fld>
            <a:endParaRPr lang="en-US"/>
          </a:p>
        </p:txBody>
      </p:sp>
    </p:spTree>
    <p:extLst>
      <p:ext uri="{BB962C8B-B14F-4D97-AF65-F5344CB8AC3E}">
        <p14:creationId xmlns:p14="http://schemas.microsoft.com/office/powerpoint/2010/main" val="126181576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Food stored constantly at 0°F will always be safe. Only the quality suffers with lengthy freezer storage. Freezing keeps food safe by slowing the movement of molecules, causing microbes to enter a dormant stage. Freezing preserves food for extended periods because it prevents the growth of microorganisms that cause both food spoilage and foodborne illness.</a:t>
            </a: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107</a:t>
            </a:fld>
            <a:endParaRPr lang="en-US"/>
          </a:p>
        </p:txBody>
      </p:sp>
    </p:spTree>
    <p:extLst>
      <p:ext uri="{BB962C8B-B14F-4D97-AF65-F5344CB8AC3E}">
        <p14:creationId xmlns:p14="http://schemas.microsoft.com/office/powerpoint/2010/main" val="31541024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108</a:t>
            </a:fld>
            <a:endParaRPr lang="en-US"/>
          </a:p>
        </p:txBody>
      </p:sp>
    </p:spTree>
    <p:extLst>
      <p:ext uri="{BB962C8B-B14F-4D97-AF65-F5344CB8AC3E}">
        <p14:creationId xmlns:p14="http://schemas.microsoft.com/office/powerpoint/2010/main" val="49762735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Use cooked leftovers within 3 - 4 days. Discard any food left out at room temperature for more than 2 hours-1 hour if the temperature was above 90°F (32.2 ºC). </a:t>
            </a:r>
          </a:p>
          <a:p>
            <a:r>
              <a:rPr lang="en-US"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P</a:t>
            </a:r>
            <a:r>
              <a:rPr lang="en-US" sz="1200" b="0" i="0" u="none" strike="noStrike" kern="1200" baseline="0" dirty="0">
                <a:solidFill>
                  <a:schemeClr val="tx1"/>
                </a:solidFill>
                <a:latin typeface="+mn-lt"/>
                <a:ea typeface="+mn-ea"/>
                <a:cs typeface="+mn-cs"/>
              </a:rPr>
              <a:t>lace food into shallow containers and refrigerate for rapid cooling.</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109</a:t>
            </a:fld>
            <a:endParaRPr lang="en-US"/>
          </a:p>
        </p:txBody>
      </p:sp>
    </p:spTree>
    <p:extLst>
      <p:ext uri="{BB962C8B-B14F-4D97-AF65-F5344CB8AC3E}">
        <p14:creationId xmlns:p14="http://schemas.microsoft.com/office/powerpoint/2010/main" val="133892977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110</a:t>
            </a:fld>
            <a:endParaRPr lang="en-US"/>
          </a:p>
        </p:txBody>
      </p:sp>
    </p:spTree>
    <p:extLst>
      <p:ext uri="{BB962C8B-B14F-4D97-AF65-F5344CB8AC3E}">
        <p14:creationId xmlns:p14="http://schemas.microsoft.com/office/powerpoint/2010/main" val="9896756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Discard heavily rusted cans. Cans that are heavily rusted can have tiny holes in them, allowing bacteria to enter. Surface rust that you can remove by rubbing with your finger or a paper towel is not serious. You can keep these canned foods. If you open the cans and there is any rust inside, do not eat the food. Rust (oxidized iron) is not safe to eat. </a:t>
            </a:r>
          </a:p>
          <a:p>
            <a:pPr rtl="0"/>
            <a:endParaRPr lang="en-US" dirty="0"/>
          </a:p>
          <a:p>
            <a:pPr rtl="0"/>
            <a:r>
              <a:rPr lang="en-US" dirty="0"/>
              <a:t>If a can containing food has a small dent, but is otherwise in good shape, the food should be safe to eat. Discard deeply dented cans. A deep dent is one that you can lay your finger into. Deep dents often have sharp points. A sharp dent on either the top or side seam can damage the seam and allow bacteria to enter the can. Discard any can with a deep dent on any seam.</a:t>
            </a:r>
          </a:p>
          <a:p>
            <a:pPr rtl="0"/>
            <a:endParaRPr lang="en-US" dirty="0"/>
          </a:p>
          <a:p>
            <a:pPr rtl="0"/>
            <a:r>
              <a:rPr lang="en-US" sz="1200" i="1" kern="1200" dirty="0">
                <a:solidFill>
                  <a:schemeClr val="tx1"/>
                </a:solidFill>
                <a:effectLst/>
                <a:latin typeface="+mn-lt"/>
                <a:ea typeface="+mn-ea"/>
                <a:cs typeface="+mn-cs"/>
              </a:rPr>
              <a:t>Source: USDA/FSIS. Shelf-Stable Food Safety. Accessed 2/19/2017 at </a:t>
            </a:r>
            <a:r>
              <a:rPr lang="en-US" sz="1200" i="1" u="sng" kern="1200" dirty="0">
                <a:solidFill>
                  <a:schemeClr val="tx1"/>
                </a:solidFill>
                <a:effectLst/>
                <a:latin typeface="+mn-lt"/>
                <a:ea typeface="+mn-ea"/>
                <a:cs typeface="+mn-cs"/>
                <a:hlinkClick r:id="rId3"/>
              </a:rPr>
              <a:t>http://bit.ly/2lk1UvO</a:t>
            </a:r>
            <a:r>
              <a:rPr lang="en-US" sz="1200" i="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111</a:t>
            </a:fld>
            <a:endParaRPr lang="en-US"/>
          </a:p>
        </p:txBody>
      </p:sp>
    </p:spTree>
    <p:extLst>
      <p:ext uri="{BB962C8B-B14F-4D97-AF65-F5344CB8AC3E}">
        <p14:creationId xmlns:p14="http://schemas.microsoft.com/office/powerpoint/2010/main" val="9098589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"Best if Used By (or Before)"</a:t>
            </a:r>
            <a:r>
              <a:rPr lang="en-US" sz="1200" b="0" i="0" kern="1200" dirty="0">
                <a:solidFill>
                  <a:schemeClr val="tx1"/>
                </a:solidFill>
                <a:effectLst/>
                <a:latin typeface="+mn-lt"/>
                <a:ea typeface="+mn-ea"/>
                <a:cs typeface="+mn-cs"/>
              </a:rPr>
              <a:t> date is recommended for best flavor or quality. It is not a purchase or safety date.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112</a:t>
            </a:fld>
            <a:endParaRPr lang="en-US"/>
          </a:p>
        </p:txBody>
      </p:sp>
    </p:spTree>
    <p:extLst>
      <p:ext uri="{BB962C8B-B14F-4D97-AF65-F5344CB8AC3E}">
        <p14:creationId xmlns:p14="http://schemas.microsoft.com/office/powerpoint/2010/main" val="284318619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"Best if Used By (or Before)"</a:t>
            </a:r>
            <a:r>
              <a:rPr lang="en-US" sz="1200" b="0" i="0" kern="1200" dirty="0">
                <a:solidFill>
                  <a:schemeClr val="tx1"/>
                </a:solidFill>
                <a:effectLst/>
                <a:latin typeface="+mn-lt"/>
                <a:ea typeface="+mn-ea"/>
                <a:cs typeface="+mn-cs"/>
              </a:rPr>
              <a:t> date is recommended for best flavor or quality. It is not a purchase or safety date.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113</a:t>
            </a:fld>
            <a:endParaRPr lang="en-US"/>
          </a:p>
        </p:txBody>
      </p:sp>
    </p:spTree>
    <p:extLst>
      <p:ext uri="{BB962C8B-B14F-4D97-AF65-F5344CB8AC3E}">
        <p14:creationId xmlns:p14="http://schemas.microsoft.com/office/powerpoint/2010/main" val="3181792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Vegetables </a:t>
            </a:r>
          </a:p>
        </p:txBody>
      </p:sp>
      <p:sp>
        <p:nvSpPr>
          <p:cNvPr id="4" name="Slide Number Placeholder 3"/>
          <p:cNvSpPr>
            <a:spLocks noGrp="1"/>
          </p:cNvSpPr>
          <p:nvPr>
            <p:ph type="sldNum" sz="quarter" idx="10"/>
          </p:nvPr>
        </p:nvSpPr>
        <p:spPr/>
        <p:txBody>
          <a:bodyPr/>
          <a:lstStyle/>
          <a:p>
            <a:fld id="{1D0E1571-0C2E-4F9B-8F9E-6C2672CB248D}" type="slidenum">
              <a:rPr lang="en-US" smtClean="0"/>
              <a:t>13</a:t>
            </a:fld>
            <a:endParaRPr lang="en-US"/>
          </a:p>
        </p:txBody>
      </p:sp>
    </p:spTree>
    <p:extLst>
      <p:ext uri="{BB962C8B-B14F-4D97-AF65-F5344CB8AC3E}">
        <p14:creationId xmlns:p14="http://schemas.microsoft.com/office/powerpoint/2010/main" val="349871881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(Read slide)</a:t>
            </a: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E209ED-6C7A-4701-85C1-A0693DDE86B4}" type="slidenum">
              <a:rPr lang="en-US" altLang="en-US">
                <a:solidFill>
                  <a:srgbClr val="000000"/>
                </a:solidFill>
                <a:latin typeface="Arial" panose="020B0604020202020204" pitchFamily="34" charset="0"/>
                <a:ea typeface="MS PGothic" panose="020B0600070205080204" pitchFamily="34" charset="-128"/>
              </a:rPr>
              <a:pPr>
                <a:spcBef>
                  <a:spcPct val="0"/>
                </a:spcBef>
              </a:pPr>
              <a:t>114</a:t>
            </a:fld>
            <a:endParaRPr lang="en-US" altLang="en-US">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673260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In a new industry-wide effort to reduce consumer confusion about product date labels, grocery manufacturers and retailers have joined together to adopt standard wording on packaging about the quality and safety of products. The new voluntary initiative streamlines the myriad date labels on consumer products packaging down to just two standard phrases.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“BEST If Used By” </a:t>
            </a:r>
            <a:r>
              <a:rPr lang="en-US" sz="1200" kern="1200" dirty="0">
                <a:solidFill>
                  <a:schemeClr val="tx1"/>
                </a:solidFill>
                <a:effectLst/>
                <a:latin typeface="+mn-lt"/>
                <a:ea typeface="+mn-ea"/>
                <a:cs typeface="+mn-cs"/>
              </a:rPr>
              <a:t>describes product quality, where the product may not taste or perform as expected but is safe to use or consume. </a:t>
            </a:r>
            <a:r>
              <a:rPr lang="en-US" sz="1200" b="1" kern="1200" dirty="0">
                <a:solidFill>
                  <a:schemeClr val="tx1"/>
                </a:solidFill>
                <a:effectLst/>
                <a:latin typeface="+mn-lt"/>
                <a:ea typeface="+mn-ea"/>
                <a:cs typeface="+mn-cs"/>
              </a:rPr>
              <a:t>“USE By”</a:t>
            </a:r>
            <a:r>
              <a:rPr lang="en-US" sz="1200" kern="1200" dirty="0">
                <a:solidFill>
                  <a:schemeClr val="tx1"/>
                </a:solidFill>
                <a:effectLst/>
                <a:latin typeface="+mn-lt"/>
                <a:ea typeface="+mn-ea"/>
                <a:cs typeface="+mn-cs"/>
              </a:rPr>
              <a:t> applies to the few products that are highly perishable and/or have a food safety concern over time; these products should be consumed by the date listed on the package – and disposed of after that date.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initiative for common phrasing is led by the Food Marketing Institute (FMI) and the Grocery Manufacturers Association (GMA), the two major trade associations for retailers and consumer products manufacturing.</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Manufacturers have until July 2018 to make the change. As these standards are voluntary, there is no guarantee that every company will adopt them. In some states, there may be labeling regulations that preempt the industry standards.</a:t>
            </a:r>
          </a:p>
          <a:p>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(Source: News Release, Grocery Manufacturers of America, 2/15/2017. Grocery Industry launches New Initiative to Reduce Consumer Confusion on Product Date Labels. Accessed 2/23/2017 at </a:t>
            </a:r>
            <a:r>
              <a:rPr lang="en-US" sz="1200" i="1" u="sng" kern="1200" dirty="0">
                <a:solidFill>
                  <a:schemeClr val="tx1"/>
                </a:solidFill>
                <a:effectLst/>
                <a:latin typeface="+mn-lt"/>
                <a:ea typeface="+mn-ea"/>
                <a:cs typeface="+mn-cs"/>
                <a:hlinkClick r:id="rId3"/>
              </a:rPr>
              <a:t>http://bit.ly/2moQea</a:t>
            </a:r>
            <a:r>
              <a:rPr lang="en-US" sz="1200" i="1" u="sng"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rtl="0"/>
            <a:endParaRPr lang="en-US" sz="1200" b="0" i="0" kern="1200" dirty="0">
              <a:solidFill>
                <a:schemeClr val="tx1"/>
              </a:solidFill>
              <a:effectLst/>
              <a:latin typeface="+mn-lt"/>
              <a:ea typeface="+mn-ea"/>
              <a:cs typeface="+mn-cs"/>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3659ED-9F65-5B4D-9BC7-3E0BE6FCDE7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57573663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more than 10 different date labels on packages such as Sell By, Use By, Expires On, Best Before, Better if Used By or Best By.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This can result in confused consumers discarding a safe or usable product after the date on the package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These are some of the most common examples (read definitions on the slide)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Date labeling is voluntary except federal regulations require a "Use By" date on the product label of infant formula. Consumption  by this date ensures the formula contains not less than the  quantity of each nutrient as described on the label. Formula must maintain an acceptable quality to pass through an ordinary bottle nipple.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Except for infant formula,  the usage date is selected by the manufacturer, packer or distributor of the product on the basis of product analysis throughout its shelf life, tests, or other information. It is also based on the conditions of handling, storage, preparation, and use printed on the label.</a:t>
            </a: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3659ED-9F65-5B4D-9BC7-3E0BE6FCDE7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28176710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117</a:t>
            </a:fld>
            <a:endParaRPr lang="en-US"/>
          </a:p>
        </p:txBody>
      </p:sp>
    </p:spTree>
    <p:extLst>
      <p:ext uri="{BB962C8B-B14F-4D97-AF65-F5344CB8AC3E}">
        <p14:creationId xmlns:p14="http://schemas.microsoft.com/office/powerpoint/2010/main" val="47755540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While milk can be frozen; it may separate, or be slightly grainy when thawed. Frozen milk works best for cooking, but you may find it's still okay for drinking. If you are thinking about freezing milk for drinking, you might try freezing a small amount first to see how you like it before freezing a larger batch.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Freeze milk in plastic freezer containers or special freezer-proof glass jars. Leave some extra space at the top since milk expands during freezing. If packaged in a wide-mouth container, leave 1/2-inch head space for pints and 1-inch for quarts. If packaged in a narrow-mouth container (such as jars), leave 1 1/2-inch head space for either pints or quarts.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Frozen milk will maintain best quality in the freezer for about 3 months; but will remain safe after that if stored at 0 degrees F.  Thaw milk in the refrigerator. Stir well before using. Plan to drink within two or three days.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about freezing milk and freezing cheese, see “How to Freeze Milk and Cheese” in the related handout.  </a:t>
            </a:r>
          </a:p>
        </p:txBody>
      </p:sp>
      <p:sp>
        <p:nvSpPr>
          <p:cNvPr id="4" name="Slide Number Placeholder 3"/>
          <p:cNvSpPr>
            <a:spLocks noGrp="1"/>
          </p:cNvSpPr>
          <p:nvPr>
            <p:ph type="sldNum" sz="quarter" idx="10"/>
          </p:nvPr>
        </p:nvSpPr>
        <p:spPr/>
        <p:txBody>
          <a:bodyPr/>
          <a:lstStyle/>
          <a:p>
            <a:fld id="{1D0E1571-0C2E-4F9B-8F9E-6C2672CB248D}" type="slidenum">
              <a:rPr lang="en-US" smtClean="0"/>
              <a:t>118</a:t>
            </a:fld>
            <a:endParaRPr lang="en-US"/>
          </a:p>
        </p:txBody>
      </p:sp>
    </p:spTree>
    <p:extLst>
      <p:ext uri="{BB962C8B-B14F-4D97-AF65-F5344CB8AC3E}">
        <p14:creationId xmlns:p14="http://schemas.microsoft.com/office/powerpoint/2010/main" val="113910861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end what is probably the most frequently repeated quote about leftovers … </a:t>
            </a:r>
          </a:p>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119</a:t>
            </a:fld>
            <a:endParaRPr lang="en-US"/>
          </a:p>
        </p:txBody>
      </p:sp>
    </p:spTree>
    <p:extLst>
      <p:ext uri="{BB962C8B-B14F-4D97-AF65-F5344CB8AC3E}">
        <p14:creationId xmlns:p14="http://schemas.microsoft.com/office/powerpoint/2010/main" val="156214308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120</a:t>
            </a:fld>
            <a:endParaRPr lang="en-US"/>
          </a:p>
        </p:txBody>
      </p:sp>
    </p:spTree>
    <p:extLst>
      <p:ext uri="{BB962C8B-B14F-4D97-AF65-F5344CB8AC3E}">
        <p14:creationId xmlns:p14="http://schemas.microsoft.com/office/powerpoint/2010/main" val="24392452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p>
        </p:txBody>
      </p:sp>
      <p:sp>
        <p:nvSpPr>
          <p:cNvPr id="4" name="Slide Number Placeholder 3"/>
          <p:cNvSpPr>
            <a:spLocks noGrp="1"/>
          </p:cNvSpPr>
          <p:nvPr>
            <p:ph type="sldNum" sz="quarter" idx="10"/>
          </p:nvPr>
        </p:nvSpPr>
        <p:spPr/>
        <p:txBody>
          <a:bodyPr/>
          <a:lstStyle/>
          <a:p>
            <a:fld id="{1D0E1571-0C2E-4F9B-8F9E-6C2672CB248D}" type="slidenum">
              <a:rPr lang="en-US" smtClean="0"/>
              <a:t>121</a:t>
            </a:fld>
            <a:endParaRPr lang="en-US"/>
          </a:p>
        </p:txBody>
      </p:sp>
    </p:spTree>
    <p:extLst>
      <p:ext uri="{BB962C8B-B14F-4D97-AF65-F5344CB8AC3E}">
        <p14:creationId xmlns:p14="http://schemas.microsoft.com/office/powerpoint/2010/main" val="288804190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t>
            </a:r>
          </a:p>
        </p:txBody>
      </p:sp>
      <p:sp>
        <p:nvSpPr>
          <p:cNvPr id="4" name="Slide Number Placeholder 3"/>
          <p:cNvSpPr>
            <a:spLocks noGrp="1"/>
          </p:cNvSpPr>
          <p:nvPr>
            <p:ph type="sldNum" sz="quarter" idx="10"/>
          </p:nvPr>
        </p:nvSpPr>
        <p:spPr/>
        <p:txBody>
          <a:bodyPr/>
          <a:lstStyle/>
          <a:p>
            <a:fld id="{1D0E1571-0C2E-4F9B-8F9E-6C2672CB248D}" type="slidenum">
              <a:rPr lang="en-US" smtClean="0"/>
              <a:t>122</a:t>
            </a:fld>
            <a:endParaRPr lang="en-US"/>
          </a:p>
        </p:txBody>
      </p:sp>
    </p:spTree>
    <p:extLst>
      <p:ext uri="{BB962C8B-B14F-4D97-AF65-F5344CB8AC3E}">
        <p14:creationId xmlns:p14="http://schemas.microsoft.com/office/powerpoint/2010/main" val="29095405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0E1571-0C2E-4F9B-8F9E-6C2672CB248D}" type="slidenum">
              <a:rPr lang="en-US" smtClean="0"/>
              <a:t>123</a:t>
            </a:fld>
            <a:endParaRPr lang="en-US"/>
          </a:p>
        </p:txBody>
      </p:sp>
    </p:spTree>
    <p:extLst>
      <p:ext uri="{BB962C8B-B14F-4D97-AF65-F5344CB8AC3E}">
        <p14:creationId xmlns:p14="http://schemas.microsoft.com/office/powerpoint/2010/main" val="1867679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Dairy </a:t>
            </a:r>
          </a:p>
        </p:txBody>
      </p:sp>
      <p:sp>
        <p:nvSpPr>
          <p:cNvPr id="4" name="Slide Number Placeholder 3"/>
          <p:cNvSpPr>
            <a:spLocks noGrp="1"/>
          </p:cNvSpPr>
          <p:nvPr>
            <p:ph type="sldNum" sz="quarter" idx="10"/>
          </p:nvPr>
        </p:nvSpPr>
        <p:spPr/>
        <p:txBody>
          <a:bodyPr/>
          <a:lstStyle/>
          <a:p>
            <a:fld id="{1D0E1571-0C2E-4F9B-8F9E-6C2672CB248D}" type="slidenum">
              <a:rPr lang="en-US" smtClean="0"/>
              <a:t>14</a:t>
            </a:fld>
            <a:endParaRPr lang="en-US"/>
          </a:p>
        </p:txBody>
      </p:sp>
    </p:spTree>
    <p:extLst>
      <p:ext uri="{BB962C8B-B14F-4D97-AF65-F5344CB8AC3E}">
        <p14:creationId xmlns:p14="http://schemas.microsoft.com/office/powerpoint/2010/main" val="2052478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Here’s the cost of food waste per food group per person yearly. </a:t>
            </a:r>
          </a:p>
          <a:p>
            <a:r>
              <a:rPr lang="en-US" dirty="0"/>
              <a:t> </a:t>
            </a:r>
          </a:p>
        </p:txBody>
      </p:sp>
      <p:sp>
        <p:nvSpPr>
          <p:cNvPr id="4" name="Slide Number Placeholder 3"/>
          <p:cNvSpPr>
            <a:spLocks noGrp="1"/>
          </p:cNvSpPr>
          <p:nvPr>
            <p:ph type="sldNum" sz="quarter" idx="10"/>
          </p:nvPr>
        </p:nvSpPr>
        <p:spPr/>
        <p:txBody>
          <a:bodyPr/>
          <a:lstStyle/>
          <a:p>
            <a:fld id="{1D0E1571-0C2E-4F9B-8F9E-6C2672CB248D}" type="slidenum">
              <a:rPr lang="en-US" smtClean="0"/>
              <a:t>15</a:t>
            </a:fld>
            <a:endParaRPr lang="en-US"/>
          </a:p>
        </p:txBody>
      </p:sp>
    </p:spTree>
    <p:extLst>
      <p:ext uri="{BB962C8B-B14F-4D97-AF65-F5344CB8AC3E}">
        <p14:creationId xmlns:p14="http://schemas.microsoft.com/office/powerpoint/2010/main" val="4283967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tossed is …</a:t>
            </a:r>
          </a:p>
        </p:txBody>
      </p:sp>
      <p:sp>
        <p:nvSpPr>
          <p:cNvPr id="4" name="Slide Number Placeholder 3"/>
          <p:cNvSpPr>
            <a:spLocks noGrp="1"/>
          </p:cNvSpPr>
          <p:nvPr>
            <p:ph type="sldNum" sz="quarter" idx="10"/>
          </p:nvPr>
        </p:nvSpPr>
        <p:spPr/>
        <p:txBody>
          <a:bodyPr/>
          <a:lstStyle/>
          <a:p>
            <a:fld id="{1D0E1571-0C2E-4F9B-8F9E-6C2672CB248D}" type="slidenum">
              <a:rPr lang="en-US" smtClean="0"/>
              <a:t>16</a:t>
            </a:fld>
            <a:endParaRPr lang="en-US"/>
          </a:p>
        </p:txBody>
      </p:sp>
    </p:spTree>
    <p:extLst>
      <p:ext uri="{BB962C8B-B14F-4D97-AF65-F5344CB8AC3E}">
        <p14:creationId xmlns:p14="http://schemas.microsoft.com/office/powerpoint/2010/main" val="4123600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Money lost! </a:t>
            </a:r>
          </a:p>
        </p:txBody>
      </p:sp>
      <p:sp>
        <p:nvSpPr>
          <p:cNvPr id="4" name="Slide Number Placeholder 3"/>
          <p:cNvSpPr>
            <a:spLocks noGrp="1"/>
          </p:cNvSpPr>
          <p:nvPr>
            <p:ph type="sldNum" sz="quarter" idx="10"/>
          </p:nvPr>
        </p:nvSpPr>
        <p:spPr/>
        <p:txBody>
          <a:bodyPr/>
          <a:lstStyle/>
          <a:p>
            <a:fld id="{1D0E1571-0C2E-4F9B-8F9E-6C2672CB248D}" type="slidenum">
              <a:rPr lang="en-US" smtClean="0"/>
              <a:t>17</a:t>
            </a:fld>
            <a:endParaRPr lang="en-US"/>
          </a:p>
        </p:txBody>
      </p:sp>
    </p:spTree>
    <p:extLst>
      <p:ext uri="{BB962C8B-B14F-4D97-AF65-F5344CB8AC3E}">
        <p14:creationId xmlns:p14="http://schemas.microsoft.com/office/powerpoint/2010/main" val="2058360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Tossed food costs consumers about $370 per person yearly. </a:t>
            </a:r>
          </a:p>
        </p:txBody>
      </p:sp>
      <p:sp>
        <p:nvSpPr>
          <p:cNvPr id="4" name="Slide Number Placeholder 3"/>
          <p:cNvSpPr>
            <a:spLocks noGrp="1"/>
          </p:cNvSpPr>
          <p:nvPr>
            <p:ph type="sldNum" sz="quarter" idx="10"/>
          </p:nvPr>
        </p:nvSpPr>
        <p:spPr/>
        <p:txBody>
          <a:bodyPr/>
          <a:lstStyle/>
          <a:p>
            <a:fld id="{1D0E1571-0C2E-4F9B-8F9E-6C2672CB248D}" type="slidenum">
              <a:rPr lang="en-US" smtClean="0"/>
              <a:t>18</a:t>
            </a:fld>
            <a:endParaRPr lang="en-US"/>
          </a:p>
        </p:txBody>
      </p:sp>
    </p:spTree>
    <p:extLst>
      <p:ext uri="{BB962C8B-B14F-4D97-AF65-F5344CB8AC3E}">
        <p14:creationId xmlns:p14="http://schemas.microsoft.com/office/powerpoint/2010/main" val="2837137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to save some of that money … </a:t>
            </a:r>
          </a:p>
        </p:txBody>
      </p:sp>
      <p:sp>
        <p:nvSpPr>
          <p:cNvPr id="4" name="Slide Number Placeholder 3"/>
          <p:cNvSpPr>
            <a:spLocks noGrp="1"/>
          </p:cNvSpPr>
          <p:nvPr>
            <p:ph type="sldNum" sz="quarter" idx="10"/>
          </p:nvPr>
        </p:nvSpPr>
        <p:spPr/>
        <p:txBody>
          <a:bodyPr/>
          <a:lstStyle/>
          <a:p>
            <a:fld id="{1D0E1571-0C2E-4F9B-8F9E-6C2672CB248D}" type="slidenum">
              <a:rPr lang="en-US" smtClean="0"/>
              <a:t>19</a:t>
            </a:fld>
            <a:endParaRPr lang="en-US"/>
          </a:p>
        </p:txBody>
      </p:sp>
    </p:spTree>
    <p:extLst>
      <p:ext uri="{BB962C8B-B14F-4D97-AF65-F5344CB8AC3E}">
        <p14:creationId xmlns:p14="http://schemas.microsoft.com/office/powerpoint/2010/main" val="1797329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at the same time help the environment by helping save the resources used to produce the food. … (Then 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20</a:t>
            </a:fld>
            <a:endParaRPr lang="en-US"/>
          </a:p>
        </p:txBody>
      </p:sp>
    </p:spTree>
    <p:extLst>
      <p:ext uri="{BB962C8B-B14F-4D97-AF65-F5344CB8AC3E}">
        <p14:creationId xmlns:p14="http://schemas.microsoft.com/office/powerpoint/2010/main" val="75742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waste is a major contributor to municipal waste and decomposes to methane, a potent greenhouse gas. </a:t>
            </a:r>
          </a:p>
        </p:txBody>
      </p:sp>
      <p:sp>
        <p:nvSpPr>
          <p:cNvPr id="4" name="Slide Number Placeholder 3"/>
          <p:cNvSpPr>
            <a:spLocks noGrp="1"/>
          </p:cNvSpPr>
          <p:nvPr>
            <p:ph type="sldNum" sz="quarter" idx="10"/>
          </p:nvPr>
        </p:nvSpPr>
        <p:spPr/>
        <p:txBody>
          <a:bodyPr/>
          <a:lstStyle/>
          <a:p>
            <a:fld id="{1D0E1571-0C2E-4F9B-8F9E-6C2672CB248D}" type="slidenum">
              <a:rPr lang="en-US" smtClean="0"/>
              <a:t>21</a:t>
            </a:fld>
            <a:endParaRPr lang="en-US"/>
          </a:p>
        </p:txBody>
      </p:sp>
    </p:spTree>
    <p:extLst>
      <p:ext uri="{BB962C8B-B14F-4D97-AF65-F5344CB8AC3E}">
        <p14:creationId xmlns:p14="http://schemas.microsoft.com/office/powerpoint/2010/main" val="462831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4</a:t>
            </a:fld>
            <a:endParaRPr lang="en-US"/>
          </a:p>
        </p:txBody>
      </p:sp>
    </p:spTree>
    <p:extLst>
      <p:ext uri="{BB962C8B-B14F-4D97-AF65-F5344CB8AC3E}">
        <p14:creationId xmlns:p14="http://schemas.microsoft.com/office/powerpoint/2010/main" val="2719304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22</a:t>
            </a:fld>
            <a:endParaRPr lang="en-US"/>
          </a:p>
        </p:txBody>
      </p:sp>
    </p:spTree>
    <p:extLst>
      <p:ext uri="{BB962C8B-B14F-4D97-AF65-F5344CB8AC3E}">
        <p14:creationId xmlns:p14="http://schemas.microsoft.com/office/powerpoint/2010/main" val="2029940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dirty="0">
                <a:latin typeface="Calibri" charset="0"/>
              </a:rPr>
              <a:t>(Read slide)</a:t>
            </a: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3659ED-9F65-5B4D-9BC7-3E0BE6FCDE7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083347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24</a:t>
            </a:fld>
            <a:endParaRPr lang="en-US"/>
          </a:p>
        </p:txBody>
      </p:sp>
    </p:spTree>
    <p:extLst>
      <p:ext uri="{BB962C8B-B14F-4D97-AF65-F5344CB8AC3E}">
        <p14:creationId xmlns:p14="http://schemas.microsoft.com/office/powerpoint/2010/main" val="1203154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a:p>
            <a:endParaRPr lang="en-US" dirty="0"/>
          </a:p>
          <a:p>
            <a:r>
              <a:rPr lang="en-US" dirty="0"/>
              <a:t>(NOTE TO PRESENTER: for the “Quick Tricks to Add New Life to Leftovers” slides you might ask the audience for further suggestions as you go through the different categories. )</a:t>
            </a:r>
          </a:p>
        </p:txBody>
      </p:sp>
      <p:sp>
        <p:nvSpPr>
          <p:cNvPr id="4" name="Slide Number Placeholder 3"/>
          <p:cNvSpPr>
            <a:spLocks noGrp="1"/>
          </p:cNvSpPr>
          <p:nvPr>
            <p:ph type="sldNum" sz="quarter" idx="10"/>
          </p:nvPr>
        </p:nvSpPr>
        <p:spPr/>
        <p:txBody>
          <a:bodyPr/>
          <a:lstStyle/>
          <a:p>
            <a:fld id="{1D0E1571-0C2E-4F9B-8F9E-6C2672CB248D}" type="slidenum">
              <a:rPr lang="en-US" smtClean="0"/>
              <a:t>25</a:t>
            </a:fld>
            <a:endParaRPr lang="en-US"/>
          </a:p>
        </p:txBody>
      </p:sp>
    </p:spTree>
    <p:extLst>
      <p:ext uri="{BB962C8B-B14F-4D97-AF65-F5344CB8AC3E}">
        <p14:creationId xmlns:p14="http://schemas.microsoft.com/office/powerpoint/2010/main" val="163545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begin with the grains group. </a:t>
            </a:r>
          </a:p>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26</a:t>
            </a:fld>
            <a:endParaRPr lang="en-US"/>
          </a:p>
        </p:txBody>
      </p:sp>
    </p:spTree>
    <p:extLst>
      <p:ext uri="{BB962C8B-B14F-4D97-AF65-F5344CB8AC3E}">
        <p14:creationId xmlns:p14="http://schemas.microsoft.com/office/powerpoint/2010/main" val="2448485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Bread, especially bread that may be getting a little dry, works well in bread crumbs, bread pudding, strata's and French toast. </a:t>
            </a:r>
          </a:p>
        </p:txBody>
      </p:sp>
      <p:sp>
        <p:nvSpPr>
          <p:cNvPr id="4" name="Slide Number Placeholder 3"/>
          <p:cNvSpPr>
            <a:spLocks noGrp="1"/>
          </p:cNvSpPr>
          <p:nvPr>
            <p:ph type="sldNum" sz="quarter" idx="10"/>
          </p:nvPr>
        </p:nvSpPr>
        <p:spPr/>
        <p:txBody>
          <a:bodyPr/>
          <a:lstStyle/>
          <a:p>
            <a:fld id="{1D0E1571-0C2E-4F9B-8F9E-6C2672CB248D}" type="slidenum">
              <a:rPr lang="en-US" smtClean="0"/>
              <a:t>27</a:t>
            </a:fld>
            <a:endParaRPr lang="en-US"/>
          </a:p>
        </p:txBody>
      </p:sp>
    </p:spTree>
    <p:extLst>
      <p:ext uri="{BB962C8B-B14F-4D97-AF65-F5344CB8AC3E}">
        <p14:creationId xmlns:p14="http://schemas.microsoft.com/office/powerpoint/2010/main" val="2072956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Rice bowls, puddings and fried rice work especially well with leftover rice. </a:t>
            </a:r>
          </a:p>
        </p:txBody>
      </p:sp>
      <p:sp>
        <p:nvSpPr>
          <p:cNvPr id="4" name="Slide Number Placeholder 3"/>
          <p:cNvSpPr>
            <a:spLocks noGrp="1"/>
          </p:cNvSpPr>
          <p:nvPr>
            <p:ph type="sldNum" sz="quarter" idx="10"/>
          </p:nvPr>
        </p:nvSpPr>
        <p:spPr/>
        <p:txBody>
          <a:bodyPr/>
          <a:lstStyle/>
          <a:p>
            <a:fld id="{1D0E1571-0C2E-4F9B-8F9E-6C2672CB248D}" type="slidenum">
              <a:rPr lang="en-US" smtClean="0"/>
              <a:t>28</a:t>
            </a:fld>
            <a:endParaRPr lang="en-US"/>
          </a:p>
        </p:txBody>
      </p:sp>
    </p:spTree>
    <p:extLst>
      <p:ext uri="{BB962C8B-B14F-4D97-AF65-F5344CB8AC3E}">
        <p14:creationId xmlns:p14="http://schemas.microsoft.com/office/powerpoint/2010/main" val="358982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29</a:t>
            </a:fld>
            <a:endParaRPr lang="en-US"/>
          </a:p>
        </p:txBody>
      </p:sp>
    </p:spTree>
    <p:extLst>
      <p:ext uri="{BB962C8B-B14F-4D97-AF65-F5344CB8AC3E}">
        <p14:creationId xmlns:p14="http://schemas.microsoft.com/office/powerpoint/2010/main" val="166975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 little extra pizazz by topping the pasta with fresh herbs.</a:t>
            </a:r>
            <a:r>
              <a:rPr lang="en-US" baseline="0" dirty="0"/>
              <a:t> </a:t>
            </a: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30</a:t>
            </a:fld>
            <a:endParaRPr lang="en-US"/>
          </a:p>
        </p:txBody>
      </p:sp>
    </p:spTree>
    <p:extLst>
      <p:ext uri="{BB962C8B-B14F-4D97-AF65-F5344CB8AC3E}">
        <p14:creationId xmlns:p14="http://schemas.microsoft.com/office/powerpoint/2010/main" val="1503252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specific suggestions for the fruit group … </a:t>
            </a:r>
          </a:p>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31</a:t>
            </a:fld>
            <a:endParaRPr lang="en-US"/>
          </a:p>
        </p:txBody>
      </p:sp>
    </p:spTree>
    <p:extLst>
      <p:ext uri="{BB962C8B-B14F-4D97-AF65-F5344CB8AC3E}">
        <p14:creationId xmlns:p14="http://schemas.microsoft.com/office/powerpoint/2010/main" val="4194511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90 billion pounds of edible food goes uneaten in the United States each year! </a:t>
            </a:r>
          </a:p>
        </p:txBody>
      </p:sp>
      <p:sp>
        <p:nvSpPr>
          <p:cNvPr id="4" name="Slide Number Placeholder 3"/>
          <p:cNvSpPr>
            <a:spLocks noGrp="1"/>
          </p:cNvSpPr>
          <p:nvPr>
            <p:ph type="sldNum" sz="quarter" idx="10"/>
          </p:nvPr>
        </p:nvSpPr>
        <p:spPr/>
        <p:txBody>
          <a:bodyPr/>
          <a:lstStyle/>
          <a:p>
            <a:fld id="{1D0E1571-0C2E-4F9B-8F9E-6C2672CB248D}" type="slidenum">
              <a:rPr lang="en-US" smtClean="0"/>
              <a:t>5</a:t>
            </a:fld>
            <a:endParaRPr lang="en-US"/>
          </a:p>
        </p:txBody>
      </p:sp>
    </p:spTree>
    <p:extLst>
      <p:ext uri="{BB962C8B-B14F-4D97-AF65-F5344CB8AC3E}">
        <p14:creationId xmlns:p14="http://schemas.microsoft.com/office/powerpoint/2010/main" val="2893690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Freeze lemon or lime juice in ice cube trays. Transfer to freezer bags. Pop into water for flavored water. NOTE: It’s easier to remove frozen food from silicon ice cube trays and muffin pans than plastic trays or metal pans as silicon is more flexible.</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D0E1571-0C2E-4F9B-8F9E-6C2672CB248D}" type="slidenum">
              <a:rPr lang="en-US" smtClean="0"/>
              <a:t>32</a:t>
            </a:fld>
            <a:endParaRPr lang="en-US"/>
          </a:p>
        </p:txBody>
      </p:sp>
    </p:spTree>
    <p:extLst>
      <p:ext uri="{BB962C8B-B14F-4D97-AF65-F5344CB8AC3E}">
        <p14:creationId xmlns:p14="http://schemas.microsoft.com/office/powerpoint/2010/main" val="3805294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33</a:t>
            </a:fld>
            <a:endParaRPr lang="en-US"/>
          </a:p>
        </p:txBody>
      </p:sp>
    </p:spTree>
    <p:extLst>
      <p:ext uri="{BB962C8B-B14F-4D97-AF65-F5344CB8AC3E}">
        <p14:creationId xmlns:p14="http://schemas.microsoft.com/office/powerpoint/2010/main" val="3786916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Refrigerate ripe bananas to make them last a few days longer. They may be brown on outside, but still a good color on the inside. </a:t>
            </a: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34</a:t>
            </a:fld>
            <a:endParaRPr lang="en-US"/>
          </a:p>
        </p:txBody>
      </p:sp>
    </p:spTree>
    <p:extLst>
      <p:ext uri="{BB962C8B-B14F-4D97-AF65-F5344CB8AC3E}">
        <p14:creationId xmlns:p14="http://schemas.microsoft.com/office/powerpoint/2010/main" val="3251122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35</a:t>
            </a:fld>
            <a:endParaRPr lang="en-US"/>
          </a:p>
        </p:txBody>
      </p:sp>
    </p:spTree>
    <p:extLst>
      <p:ext uri="{BB962C8B-B14F-4D97-AF65-F5344CB8AC3E}">
        <p14:creationId xmlns:p14="http://schemas.microsoft.com/office/powerpoint/2010/main" val="1660346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36</a:t>
            </a:fld>
            <a:endParaRPr lang="en-US"/>
          </a:p>
        </p:txBody>
      </p:sp>
    </p:spTree>
    <p:extLst>
      <p:ext uri="{BB962C8B-B14F-4D97-AF65-F5344CB8AC3E}">
        <p14:creationId xmlns:p14="http://schemas.microsoft.com/office/powerpoint/2010/main" val="1882768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Freeze washed, peeled, bite-size pieces of fruit for smoothies. Place on baking sheet with sides and cover with plastic wrap. Transfer frozen pieces to freezer bags. Toss into smoothies. </a:t>
            </a:r>
          </a:p>
        </p:txBody>
      </p:sp>
      <p:sp>
        <p:nvSpPr>
          <p:cNvPr id="4" name="Slide Number Placeholder 3"/>
          <p:cNvSpPr>
            <a:spLocks noGrp="1"/>
          </p:cNvSpPr>
          <p:nvPr>
            <p:ph type="sldNum" sz="quarter" idx="10"/>
          </p:nvPr>
        </p:nvSpPr>
        <p:spPr/>
        <p:txBody>
          <a:bodyPr/>
          <a:lstStyle/>
          <a:p>
            <a:fld id="{1D0E1571-0C2E-4F9B-8F9E-6C2672CB248D}" type="slidenum">
              <a:rPr lang="en-US" smtClean="0"/>
              <a:t>37</a:t>
            </a:fld>
            <a:endParaRPr lang="en-US"/>
          </a:p>
        </p:txBody>
      </p:sp>
    </p:spTree>
    <p:extLst>
      <p:ext uri="{BB962C8B-B14F-4D97-AF65-F5344CB8AC3E}">
        <p14:creationId xmlns:p14="http://schemas.microsoft.com/office/powerpoint/2010/main" val="8010213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to protein foods … </a:t>
            </a:r>
          </a:p>
        </p:txBody>
      </p:sp>
      <p:sp>
        <p:nvSpPr>
          <p:cNvPr id="4" name="Slide Number Placeholder 3"/>
          <p:cNvSpPr>
            <a:spLocks noGrp="1"/>
          </p:cNvSpPr>
          <p:nvPr>
            <p:ph type="sldNum" sz="quarter" idx="10"/>
          </p:nvPr>
        </p:nvSpPr>
        <p:spPr/>
        <p:txBody>
          <a:bodyPr/>
          <a:lstStyle/>
          <a:p>
            <a:fld id="{1D0E1571-0C2E-4F9B-8F9E-6C2672CB248D}" type="slidenum">
              <a:rPr lang="en-US" smtClean="0"/>
              <a:t>38</a:t>
            </a:fld>
            <a:endParaRPr lang="en-US"/>
          </a:p>
        </p:txBody>
      </p:sp>
    </p:spTree>
    <p:extLst>
      <p:ext uri="{BB962C8B-B14F-4D97-AF65-F5344CB8AC3E}">
        <p14:creationId xmlns:p14="http://schemas.microsoft.com/office/powerpoint/2010/main" val="33885006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a:t>
            </a:r>
            <a:r>
              <a:rPr lang="en-US" baseline="0" dirty="0"/>
              <a:t> leftover meat in flavorful foods such as barbecued meat dishes, chili and tacos to mask any flavor of “warmed over meat.” Plus, being covered by a sauce or gravy helps prevent further flavor changes in the meat. </a:t>
            </a: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39</a:t>
            </a:fld>
            <a:endParaRPr lang="en-US"/>
          </a:p>
        </p:txBody>
      </p:sp>
    </p:spTree>
    <p:extLst>
      <p:ext uri="{BB962C8B-B14F-4D97-AF65-F5344CB8AC3E}">
        <p14:creationId xmlns:p14="http://schemas.microsoft.com/office/powerpoint/2010/main" val="1693163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stop is vegetables … </a:t>
            </a:r>
          </a:p>
        </p:txBody>
      </p:sp>
      <p:sp>
        <p:nvSpPr>
          <p:cNvPr id="4" name="Slide Number Placeholder 3"/>
          <p:cNvSpPr>
            <a:spLocks noGrp="1"/>
          </p:cNvSpPr>
          <p:nvPr>
            <p:ph type="sldNum" sz="quarter" idx="10"/>
          </p:nvPr>
        </p:nvSpPr>
        <p:spPr/>
        <p:txBody>
          <a:bodyPr/>
          <a:lstStyle/>
          <a:p>
            <a:fld id="{1D0E1571-0C2E-4F9B-8F9E-6C2672CB248D}" type="slidenum">
              <a:rPr lang="en-US" smtClean="0"/>
              <a:t>40</a:t>
            </a:fld>
            <a:endParaRPr lang="en-US"/>
          </a:p>
        </p:txBody>
      </p:sp>
    </p:spTree>
    <p:extLst>
      <p:ext uri="{BB962C8B-B14F-4D97-AF65-F5344CB8AC3E}">
        <p14:creationId xmlns:p14="http://schemas.microsoft.com/office/powerpoint/2010/main" val="3389781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chopped, mature onions directly to a freezer bag. Lay flat to freeze. To separate the onions before use, give the bag a slight “whap” on the kitchen counter. </a:t>
            </a:r>
          </a:p>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41</a:t>
            </a:fld>
            <a:endParaRPr lang="en-US"/>
          </a:p>
        </p:txBody>
      </p:sp>
    </p:spTree>
    <p:extLst>
      <p:ext uri="{BB962C8B-B14F-4D97-AF65-F5344CB8AC3E}">
        <p14:creationId xmlns:p14="http://schemas.microsoft.com/office/powerpoint/2010/main" val="1573843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amount equals … </a:t>
            </a:r>
          </a:p>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6</a:t>
            </a:fld>
            <a:endParaRPr lang="en-US"/>
          </a:p>
        </p:txBody>
      </p:sp>
    </p:spTree>
    <p:extLst>
      <p:ext uri="{BB962C8B-B14F-4D97-AF65-F5344CB8AC3E}">
        <p14:creationId xmlns:p14="http://schemas.microsoft.com/office/powerpoint/2010/main" val="3295923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Freeze extra bell peppers in shapes needed for recipes. Freeze for a few hours on a baking sheet with sides until hard. Transfer to a freezer bag.</a:t>
            </a: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42</a:t>
            </a:fld>
            <a:endParaRPr lang="en-US"/>
          </a:p>
        </p:txBody>
      </p:sp>
    </p:spTree>
    <p:extLst>
      <p:ext uri="{BB962C8B-B14F-4D97-AF65-F5344CB8AC3E}">
        <p14:creationId xmlns:p14="http://schemas.microsoft.com/office/powerpoint/2010/main" val="37468239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43</a:t>
            </a:fld>
            <a:endParaRPr lang="en-US"/>
          </a:p>
        </p:txBody>
      </p:sp>
    </p:spTree>
    <p:extLst>
      <p:ext uri="{BB962C8B-B14F-4D97-AF65-F5344CB8AC3E}">
        <p14:creationId xmlns:p14="http://schemas.microsoft.com/office/powerpoint/2010/main" val="32962670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Puree the carrots or other vegetables in your food processor or blender and heat with the pasta sauce. Add about a 1/4 to 1/2 cup of vegetables per serving.  </a:t>
            </a:r>
          </a:p>
        </p:txBody>
      </p:sp>
      <p:sp>
        <p:nvSpPr>
          <p:cNvPr id="4" name="Slide Number Placeholder 3"/>
          <p:cNvSpPr>
            <a:spLocks noGrp="1"/>
          </p:cNvSpPr>
          <p:nvPr>
            <p:ph type="sldNum" sz="quarter" idx="10"/>
          </p:nvPr>
        </p:nvSpPr>
        <p:spPr/>
        <p:txBody>
          <a:bodyPr/>
          <a:lstStyle/>
          <a:p>
            <a:fld id="{1D0E1571-0C2E-4F9B-8F9E-6C2672CB248D}" type="slidenum">
              <a:rPr lang="en-US" smtClean="0"/>
              <a:t>44</a:t>
            </a:fld>
            <a:endParaRPr lang="en-US"/>
          </a:p>
        </p:txBody>
      </p:sp>
    </p:spTree>
    <p:extLst>
      <p:ext uri="{BB962C8B-B14F-4D97-AF65-F5344CB8AC3E}">
        <p14:creationId xmlns:p14="http://schemas.microsoft.com/office/powerpoint/2010/main" val="1130340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Freeze extra tomato paste in tablespoon-size portions in an ice cube tray. Here’s a tip … it’s easier to pop them out of silicone trays. Transfer to a freezer bag. Adding a tablespoon or two of tomato paste to soups, casseroles and pasta sauce enhances the flavor of these foods with its concentrated, almost meaty taste. Some people just plop dabs of extra tomato paste on a baking sheet and then transfer them to a freezer bag when they’re frozen.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45</a:t>
            </a:fld>
            <a:endParaRPr lang="en-US"/>
          </a:p>
        </p:txBody>
      </p:sp>
    </p:spTree>
    <p:extLst>
      <p:ext uri="{BB962C8B-B14F-4D97-AF65-F5344CB8AC3E}">
        <p14:creationId xmlns:p14="http://schemas.microsoft.com/office/powerpoint/2010/main" val="941229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(Just show slide) </a:t>
            </a:r>
          </a:p>
        </p:txBody>
      </p:sp>
      <p:sp>
        <p:nvSpPr>
          <p:cNvPr id="4" name="Slide Number Placeholder 3"/>
          <p:cNvSpPr>
            <a:spLocks noGrp="1"/>
          </p:cNvSpPr>
          <p:nvPr>
            <p:ph type="sldNum" sz="quarter" idx="10"/>
          </p:nvPr>
        </p:nvSpPr>
        <p:spPr/>
        <p:txBody>
          <a:bodyPr/>
          <a:lstStyle/>
          <a:p>
            <a:fld id="{1D0E1571-0C2E-4F9B-8F9E-6C2672CB248D}" type="slidenum">
              <a:rPr lang="en-US" smtClean="0"/>
              <a:t>46</a:t>
            </a:fld>
            <a:endParaRPr lang="en-US"/>
          </a:p>
        </p:txBody>
      </p:sp>
    </p:spTree>
    <p:extLst>
      <p:ext uri="{BB962C8B-B14F-4D97-AF65-F5344CB8AC3E}">
        <p14:creationId xmlns:p14="http://schemas.microsoft.com/office/powerpoint/2010/main" val="19377173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Easily scrape just the membrane part from peppers and the seeds from cucumbers and zucchini when preparing these foods to eat alone or use in recipes by using a melon baller or measuring spoon. </a:t>
            </a: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47</a:t>
            </a:fld>
            <a:endParaRPr lang="en-US"/>
          </a:p>
        </p:txBody>
      </p:sp>
    </p:spTree>
    <p:extLst>
      <p:ext uri="{BB962C8B-B14F-4D97-AF65-F5344CB8AC3E}">
        <p14:creationId xmlns:p14="http://schemas.microsoft.com/office/powerpoint/2010/main" val="7602315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Freeze chopped fresh herbs in olive oil for a quick, delicious addition to sauces and pastas.</a:t>
            </a: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48</a:t>
            </a:fld>
            <a:endParaRPr lang="en-US"/>
          </a:p>
        </p:txBody>
      </p:sp>
    </p:spTree>
    <p:extLst>
      <p:ext uri="{BB962C8B-B14F-4D97-AF65-F5344CB8AC3E}">
        <p14:creationId xmlns:p14="http://schemas.microsoft.com/office/powerpoint/2010/main" val="19354787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revive leftover French fries, heat a small amount of olive or canola oil in a heavy skillet over medium heat. Spread fries in a single layer, leaving plenty of space around the fries. Otherwise, they’ll steam instead of sauté. Turn until all sides are evenly heated and crisp. Place on a paper towel to drain any extra fat.</a:t>
            </a:r>
          </a:p>
        </p:txBody>
      </p:sp>
      <p:sp>
        <p:nvSpPr>
          <p:cNvPr id="4" name="Slide Number Placeholder 3"/>
          <p:cNvSpPr>
            <a:spLocks noGrp="1"/>
          </p:cNvSpPr>
          <p:nvPr>
            <p:ph type="sldNum" sz="quarter" idx="10"/>
          </p:nvPr>
        </p:nvSpPr>
        <p:spPr/>
        <p:txBody>
          <a:bodyPr/>
          <a:lstStyle/>
          <a:p>
            <a:fld id="{1D0E1571-0C2E-4F9B-8F9E-6C2672CB248D}" type="slidenum">
              <a:rPr lang="en-US" smtClean="0"/>
              <a:t>49</a:t>
            </a:fld>
            <a:endParaRPr lang="en-US"/>
          </a:p>
        </p:txBody>
      </p:sp>
    </p:spTree>
    <p:extLst>
      <p:ext uri="{BB962C8B-B14F-4D97-AF65-F5344CB8AC3E}">
        <p14:creationId xmlns:p14="http://schemas.microsoft.com/office/powerpoint/2010/main" val="19562075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50</a:t>
            </a:fld>
            <a:endParaRPr lang="en-US"/>
          </a:p>
        </p:txBody>
      </p:sp>
    </p:spTree>
    <p:extLst>
      <p:ext uri="{BB962C8B-B14F-4D97-AF65-F5344CB8AC3E}">
        <p14:creationId xmlns:p14="http://schemas.microsoft.com/office/powerpoint/2010/main" val="3140869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Sauté chopped cabbage and onion (about 1/2 head cabbage and 1/2 onion) in olive or canola in a skillet over medium heat until tender. Season as desired with salt and pepper.</a:t>
            </a: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51</a:t>
            </a:fld>
            <a:endParaRPr lang="en-US"/>
          </a:p>
        </p:txBody>
      </p:sp>
    </p:spTree>
    <p:extLst>
      <p:ext uri="{BB962C8B-B14F-4D97-AF65-F5344CB8AC3E}">
        <p14:creationId xmlns:p14="http://schemas.microsoft.com/office/powerpoint/2010/main" val="2352800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123 times the weight of the Empire State Building! </a:t>
            </a:r>
          </a:p>
        </p:txBody>
      </p:sp>
      <p:sp>
        <p:nvSpPr>
          <p:cNvPr id="4" name="Slide Number Placeholder 3"/>
          <p:cNvSpPr>
            <a:spLocks noGrp="1"/>
          </p:cNvSpPr>
          <p:nvPr>
            <p:ph type="sldNum" sz="quarter" idx="10"/>
          </p:nvPr>
        </p:nvSpPr>
        <p:spPr/>
        <p:txBody>
          <a:bodyPr/>
          <a:lstStyle/>
          <a:p>
            <a:fld id="{1D0E1571-0C2E-4F9B-8F9E-6C2672CB248D}" type="slidenum">
              <a:rPr lang="en-US" smtClean="0"/>
              <a:t>7</a:t>
            </a:fld>
            <a:endParaRPr lang="en-US"/>
          </a:p>
        </p:txBody>
      </p:sp>
    </p:spTree>
    <p:extLst>
      <p:ext uri="{BB962C8B-B14F-4D97-AF65-F5344CB8AC3E}">
        <p14:creationId xmlns:p14="http://schemas.microsoft.com/office/powerpoint/2010/main" val="30191545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to dairy … </a:t>
            </a:r>
          </a:p>
        </p:txBody>
      </p:sp>
      <p:sp>
        <p:nvSpPr>
          <p:cNvPr id="4" name="Slide Number Placeholder 3"/>
          <p:cNvSpPr>
            <a:spLocks noGrp="1"/>
          </p:cNvSpPr>
          <p:nvPr>
            <p:ph type="sldNum" sz="quarter" idx="10"/>
          </p:nvPr>
        </p:nvSpPr>
        <p:spPr/>
        <p:txBody>
          <a:bodyPr/>
          <a:lstStyle/>
          <a:p>
            <a:fld id="{1D0E1571-0C2E-4F9B-8F9E-6C2672CB248D}" type="slidenum">
              <a:rPr lang="en-US" smtClean="0"/>
              <a:t>52</a:t>
            </a:fld>
            <a:endParaRPr lang="en-US"/>
          </a:p>
        </p:txBody>
      </p:sp>
    </p:spTree>
    <p:extLst>
      <p:ext uri="{BB962C8B-B14F-4D97-AF65-F5344CB8AC3E}">
        <p14:creationId xmlns:p14="http://schemas.microsoft.com/office/powerpoint/2010/main" val="38091059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Freeze Parmesan rinds and add them while still frozen to a soup or stew for extra flavor. </a:t>
            </a:r>
          </a:p>
        </p:txBody>
      </p:sp>
      <p:sp>
        <p:nvSpPr>
          <p:cNvPr id="4" name="Slide Number Placeholder 3"/>
          <p:cNvSpPr>
            <a:spLocks noGrp="1"/>
          </p:cNvSpPr>
          <p:nvPr>
            <p:ph type="sldNum" sz="quarter" idx="10"/>
          </p:nvPr>
        </p:nvSpPr>
        <p:spPr/>
        <p:txBody>
          <a:bodyPr/>
          <a:lstStyle/>
          <a:p>
            <a:fld id="{1D0E1571-0C2E-4F9B-8F9E-6C2672CB248D}" type="slidenum">
              <a:rPr lang="en-US" smtClean="0"/>
              <a:t>53</a:t>
            </a:fld>
            <a:endParaRPr lang="en-US"/>
          </a:p>
        </p:txBody>
      </p:sp>
    </p:spTree>
    <p:extLst>
      <p:ext uri="{BB962C8B-B14F-4D97-AF65-F5344CB8AC3E}">
        <p14:creationId xmlns:p14="http://schemas.microsoft.com/office/powerpoint/2010/main" val="33053032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 anyone tried that? </a:t>
            </a:r>
          </a:p>
        </p:txBody>
      </p:sp>
      <p:sp>
        <p:nvSpPr>
          <p:cNvPr id="4" name="Slide Number Placeholder 3"/>
          <p:cNvSpPr>
            <a:spLocks noGrp="1"/>
          </p:cNvSpPr>
          <p:nvPr>
            <p:ph type="sldNum" sz="quarter" idx="10"/>
          </p:nvPr>
        </p:nvSpPr>
        <p:spPr/>
        <p:txBody>
          <a:bodyPr/>
          <a:lstStyle/>
          <a:p>
            <a:fld id="{1D0E1571-0C2E-4F9B-8F9E-6C2672CB248D}" type="slidenum">
              <a:rPr lang="en-US" smtClean="0"/>
              <a:t>54</a:t>
            </a:fld>
            <a:endParaRPr lang="en-US"/>
          </a:p>
        </p:txBody>
      </p:sp>
    </p:spTree>
    <p:extLst>
      <p:ext uri="{BB962C8B-B14F-4D97-AF65-F5344CB8AC3E}">
        <p14:creationId xmlns:p14="http://schemas.microsoft.com/office/powerpoint/2010/main" val="28113202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Use up extra odds and ends of cheese by shredding them with a grater or in a food processor. Mix in your choice of ingredients, cut or chopped into small pieces; for example, add olives, </a:t>
            </a:r>
            <a:r>
              <a:rPr lang="fr-FR" sz="1200" b="0" i="0" u="none" strike="noStrike" kern="1200" baseline="0" dirty="0">
                <a:solidFill>
                  <a:schemeClr val="tx1"/>
                </a:solidFill>
                <a:latin typeface="+mn-lt"/>
                <a:ea typeface="+mn-ea"/>
                <a:cs typeface="+mn-cs"/>
              </a:rPr>
              <a:t>pickles, </a:t>
            </a:r>
            <a:r>
              <a:rPr lang="fr-FR" sz="1200" b="0" i="0" u="none" strike="noStrike" kern="1200" baseline="0" dirty="0" err="1">
                <a:solidFill>
                  <a:schemeClr val="tx1"/>
                </a:solidFill>
                <a:latin typeface="+mn-lt"/>
                <a:ea typeface="+mn-ea"/>
                <a:cs typeface="+mn-cs"/>
              </a:rPr>
              <a:t>pimientos</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chives</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walnuts</a:t>
            </a:r>
            <a:r>
              <a:rPr lang="fr-FR" sz="1200" b="0" i="0" u="none" strike="noStrike" kern="1200" baseline="0" dirty="0">
                <a:solidFill>
                  <a:schemeClr val="tx1"/>
                </a:solidFill>
                <a:latin typeface="+mn-lt"/>
                <a:ea typeface="+mn-ea"/>
                <a:cs typeface="+mn-cs"/>
              </a:rPr>
              <a:t> or </a:t>
            </a:r>
            <a:r>
              <a:rPr lang="fr-FR" sz="1200" b="0" i="0" u="none" strike="noStrike" kern="1200" baseline="0" dirty="0" err="1">
                <a:solidFill>
                  <a:schemeClr val="tx1"/>
                </a:solidFill>
                <a:latin typeface="+mn-lt"/>
                <a:ea typeface="+mn-ea"/>
                <a:cs typeface="+mn-cs"/>
              </a:rPr>
              <a:t>peppers</a:t>
            </a:r>
            <a:r>
              <a:rPr lang="fr-F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Add enough mayonnaise (regular or low-fat) to bind the ingredients together. Spread on your favorite bread.</a:t>
            </a: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55</a:t>
            </a:fld>
            <a:endParaRPr lang="en-US"/>
          </a:p>
        </p:txBody>
      </p:sp>
    </p:spTree>
    <p:extLst>
      <p:ext uri="{BB962C8B-B14F-4D97-AF65-F5344CB8AC3E}">
        <p14:creationId xmlns:p14="http://schemas.microsoft.com/office/powerpoint/2010/main" val="28263216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56</a:t>
            </a:fld>
            <a:endParaRPr lang="en-US"/>
          </a:p>
        </p:txBody>
      </p:sp>
    </p:spTree>
    <p:extLst>
      <p:ext uri="{BB962C8B-B14F-4D97-AF65-F5344CB8AC3E}">
        <p14:creationId xmlns:p14="http://schemas.microsoft.com/office/powerpoint/2010/main" val="38812104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feel adding cheese won’t fit into your diet because you felt cheese was too high in sodium or fat, try these cheeses. (Then, 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57</a:t>
            </a:fld>
            <a:endParaRPr lang="en-US"/>
          </a:p>
        </p:txBody>
      </p:sp>
    </p:spTree>
    <p:extLst>
      <p:ext uri="{BB962C8B-B14F-4D97-AF65-F5344CB8AC3E}">
        <p14:creationId xmlns:p14="http://schemas.microsoft.com/office/powerpoint/2010/main" val="35309754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Use vanilla and fruit-flavored yogurts as a dressing for fruit salads. Lemon flavored yogurt is especially nice on </a:t>
            </a:r>
            <a:r>
              <a:rPr lang="en-US" sz="1200" b="0" i="0" u="none" strike="noStrike" kern="1200" baseline="0" dirty="0" err="1">
                <a:solidFill>
                  <a:schemeClr val="tx1"/>
                </a:solidFill>
                <a:latin typeface="+mn-lt"/>
                <a:ea typeface="+mn-ea"/>
                <a:cs typeface="+mn-cs"/>
              </a:rPr>
              <a:t>waldorf</a:t>
            </a:r>
            <a:r>
              <a:rPr lang="en-US" sz="1200" b="0" i="0" u="none" strike="noStrike" kern="1200" baseline="0" dirty="0">
                <a:solidFill>
                  <a:schemeClr val="tx1"/>
                </a:solidFill>
                <a:latin typeface="+mn-lt"/>
                <a:ea typeface="+mn-ea"/>
                <a:cs typeface="+mn-cs"/>
              </a:rPr>
              <a:t> salads </a:t>
            </a: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58</a:t>
            </a:fld>
            <a:endParaRPr lang="en-US"/>
          </a:p>
        </p:txBody>
      </p:sp>
    </p:spTree>
    <p:extLst>
      <p:ext uri="{BB962C8B-B14F-4D97-AF65-F5344CB8AC3E}">
        <p14:creationId xmlns:p14="http://schemas.microsoft.com/office/powerpoint/2010/main" val="19895863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stop: Combinations of foods … </a:t>
            </a:r>
          </a:p>
        </p:txBody>
      </p:sp>
      <p:sp>
        <p:nvSpPr>
          <p:cNvPr id="4" name="Slide Number Placeholder 3"/>
          <p:cNvSpPr>
            <a:spLocks noGrp="1"/>
          </p:cNvSpPr>
          <p:nvPr>
            <p:ph type="sldNum" sz="quarter" idx="10"/>
          </p:nvPr>
        </p:nvSpPr>
        <p:spPr/>
        <p:txBody>
          <a:bodyPr/>
          <a:lstStyle/>
          <a:p>
            <a:fld id="{1D0E1571-0C2E-4F9B-8F9E-6C2672CB248D}" type="slidenum">
              <a:rPr lang="en-US" smtClean="0"/>
              <a:t>59</a:t>
            </a:fld>
            <a:endParaRPr lang="en-US"/>
          </a:p>
        </p:txBody>
      </p:sp>
    </p:spTree>
    <p:extLst>
      <p:ext uri="{BB962C8B-B14F-4D97-AF65-F5344CB8AC3E}">
        <p14:creationId xmlns:p14="http://schemas.microsoft.com/office/powerpoint/2010/main" val="41388813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Use leftover fruits, vegetables, nuts, cooked eggs and so on to make a chopped salad.</a:t>
            </a: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60</a:t>
            </a:fld>
            <a:endParaRPr lang="en-US"/>
          </a:p>
        </p:txBody>
      </p:sp>
    </p:spTree>
    <p:extLst>
      <p:ext uri="{BB962C8B-B14F-4D97-AF65-F5344CB8AC3E}">
        <p14:creationId xmlns:p14="http://schemas.microsoft.com/office/powerpoint/2010/main" val="24861278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Combine leftover pasta with foods such as boiled egg wedges or slices, bite-size chunks of cheese, chopped fresh vegetables and cooked dry beans. Mix with your favorite vinaigrette-type dressing. Refrigerate about an hour before serving to let the flavors blend.</a:t>
            </a:r>
          </a:p>
        </p:txBody>
      </p:sp>
      <p:sp>
        <p:nvSpPr>
          <p:cNvPr id="4" name="Slide Number Placeholder 3"/>
          <p:cNvSpPr>
            <a:spLocks noGrp="1"/>
          </p:cNvSpPr>
          <p:nvPr>
            <p:ph type="sldNum" sz="quarter" idx="10"/>
          </p:nvPr>
        </p:nvSpPr>
        <p:spPr/>
        <p:txBody>
          <a:bodyPr/>
          <a:lstStyle/>
          <a:p>
            <a:fld id="{1D0E1571-0C2E-4F9B-8F9E-6C2672CB248D}" type="slidenum">
              <a:rPr lang="en-US" smtClean="0"/>
              <a:t>61</a:t>
            </a:fld>
            <a:endParaRPr lang="en-US"/>
          </a:p>
        </p:txBody>
      </p:sp>
    </p:spTree>
    <p:extLst>
      <p:ext uri="{BB962C8B-B14F-4D97-AF65-F5344CB8AC3E}">
        <p14:creationId xmlns:p14="http://schemas.microsoft.com/office/powerpoint/2010/main" val="3843624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show slide) </a:t>
            </a:r>
          </a:p>
        </p:txBody>
      </p:sp>
      <p:sp>
        <p:nvSpPr>
          <p:cNvPr id="4" name="Slide Number Placeholder 3"/>
          <p:cNvSpPr>
            <a:spLocks noGrp="1"/>
          </p:cNvSpPr>
          <p:nvPr>
            <p:ph type="sldNum" sz="quarter" idx="10"/>
          </p:nvPr>
        </p:nvSpPr>
        <p:spPr/>
        <p:txBody>
          <a:bodyPr/>
          <a:lstStyle/>
          <a:p>
            <a:fld id="{1D0E1571-0C2E-4F9B-8F9E-6C2672CB248D}" type="slidenum">
              <a:rPr lang="en-US" smtClean="0"/>
              <a:t>8</a:t>
            </a:fld>
            <a:endParaRPr lang="en-US"/>
          </a:p>
        </p:txBody>
      </p:sp>
    </p:spTree>
    <p:extLst>
      <p:ext uri="{BB962C8B-B14F-4D97-AF65-F5344CB8AC3E}">
        <p14:creationId xmlns:p14="http://schemas.microsoft.com/office/powerpoint/2010/main" val="13804913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Prepare a pudding mix per package directions. Layer cookie crumbles, then pudding followed by fruit  — such as </a:t>
            </a:r>
            <a:r>
              <a:rPr lang="de-DE" sz="1200" b="0" i="0" u="none" strike="noStrike" kern="1200" baseline="0" dirty="0">
                <a:solidFill>
                  <a:schemeClr val="tx1"/>
                </a:solidFill>
                <a:latin typeface="+mn-lt"/>
                <a:ea typeface="+mn-ea"/>
                <a:cs typeface="+mn-cs"/>
              </a:rPr>
              <a:t>berries </a:t>
            </a:r>
            <a:r>
              <a:rPr lang="en-US" sz="1200" b="0" i="0" u="none" strike="noStrike" kern="1200" baseline="0" dirty="0">
                <a:solidFill>
                  <a:schemeClr val="tx1"/>
                </a:solidFill>
                <a:latin typeface="+mn-lt"/>
                <a:ea typeface="+mn-ea"/>
                <a:cs typeface="+mn-cs"/>
              </a:rPr>
              <a:t>—</a:t>
            </a:r>
            <a:r>
              <a:rPr lang="de-DE" sz="1200" b="0" i="0" u="none" strike="noStrike" kern="1200" baseline="0" dirty="0">
                <a:solidFill>
                  <a:schemeClr val="tx1"/>
                </a:solidFill>
                <a:latin typeface="+mn-lt"/>
                <a:ea typeface="+mn-ea"/>
                <a:cs typeface="+mn-cs"/>
              </a:rPr>
              <a:t> in parfait or wine glasses. Alternate as desired. Serve soon after preparation to prevent crumbles from becoming soggy. </a:t>
            </a:r>
            <a:r>
              <a:rPr lang="en-US" sz="1200" dirty="0">
                <a:latin typeface="Arial" panose="020B0604020202020204" pitchFamily="34" charset="0"/>
                <a:cs typeface="Arial" panose="020B0604020202020204" pitchFamily="34" charset="0"/>
              </a:rPr>
              <a:t>This parfait is made with crumbled Girl Scout Cookies. </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D0E1571-0C2E-4F9B-8F9E-6C2672CB248D}" type="slidenum">
              <a:rPr lang="en-US" smtClean="0"/>
              <a:t>62</a:t>
            </a:fld>
            <a:endParaRPr lang="en-US"/>
          </a:p>
        </p:txBody>
      </p:sp>
    </p:spTree>
    <p:extLst>
      <p:ext uri="{BB962C8B-B14F-4D97-AF65-F5344CB8AC3E}">
        <p14:creationId xmlns:p14="http://schemas.microsoft.com/office/powerpoint/2010/main" val="42350805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63</a:t>
            </a:fld>
            <a:endParaRPr lang="en-US"/>
          </a:p>
        </p:txBody>
      </p:sp>
    </p:spTree>
    <p:extLst>
      <p:ext uri="{BB962C8B-B14F-4D97-AF65-F5344CB8AC3E}">
        <p14:creationId xmlns:p14="http://schemas.microsoft.com/office/powerpoint/2010/main" val="31178202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more tips on some miscellaneous foods …</a:t>
            </a:r>
          </a:p>
        </p:txBody>
      </p:sp>
      <p:sp>
        <p:nvSpPr>
          <p:cNvPr id="4" name="Slide Number Placeholder 3"/>
          <p:cNvSpPr>
            <a:spLocks noGrp="1"/>
          </p:cNvSpPr>
          <p:nvPr>
            <p:ph type="sldNum" sz="quarter" idx="10"/>
          </p:nvPr>
        </p:nvSpPr>
        <p:spPr/>
        <p:txBody>
          <a:bodyPr/>
          <a:lstStyle/>
          <a:p>
            <a:fld id="{1D0E1571-0C2E-4F9B-8F9E-6C2672CB248D}" type="slidenum">
              <a:rPr lang="en-US" smtClean="0"/>
              <a:t>64</a:t>
            </a:fld>
            <a:endParaRPr lang="en-US"/>
          </a:p>
        </p:txBody>
      </p:sp>
    </p:spTree>
    <p:extLst>
      <p:ext uri="{BB962C8B-B14F-4D97-AF65-F5344CB8AC3E}">
        <p14:creationId xmlns:p14="http://schemas.microsoft.com/office/powerpoint/2010/main" val="40931056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Test </a:t>
            </a:r>
            <a:r>
              <a:rPr lang="en-US" sz="1200" b="1" i="0" u="none" strike="noStrike" kern="1200" baseline="0" dirty="0">
                <a:solidFill>
                  <a:schemeClr val="tx1"/>
                </a:solidFill>
                <a:latin typeface="+mn-lt"/>
                <a:ea typeface="+mn-ea"/>
                <a:cs typeface="+mn-cs"/>
              </a:rPr>
              <a:t>baking powder </a:t>
            </a:r>
            <a:r>
              <a:rPr lang="en-US" sz="1200" b="0" i="0" u="none" strike="noStrike" kern="1200" baseline="0" dirty="0">
                <a:solidFill>
                  <a:schemeClr val="tx1"/>
                </a:solidFill>
                <a:latin typeface="+mn-lt"/>
                <a:ea typeface="+mn-ea"/>
                <a:cs typeface="+mn-cs"/>
              </a:rPr>
              <a:t>for freshness by mixing 1 teaspoon baking powder with 1/3 cup hot water. If it foams vigorously, it still has rising power. </a:t>
            </a:r>
            <a:br>
              <a:rPr lang="en-US" sz="1200" b="0" i="0" u="none" strike="noStrike" kern="1200" baseline="0" dirty="0">
                <a:solidFill>
                  <a:schemeClr val="tx1"/>
                </a:solidFill>
                <a:latin typeface="+mn-lt"/>
                <a:ea typeface="+mn-ea"/>
                <a:cs typeface="+mn-cs"/>
              </a:rPr>
            </a:b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To test </a:t>
            </a:r>
            <a:r>
              <a:rPr lang="en-US" sz="1200" b="1" i="0" u="none" strike="noStrike" kern="1200" baseline="0" dirty="0">
                <a:solidFill>
                  <a:schemeClr val="tx1"/>
                </a:solidFill>
                <a:latin typeface="+mn-lt"/>
                <a:ea typeface="+mn-ea"/>
                <a:cs typeface="+mn-cs"/>
              </a:rPr>
              <a:t>baking soda: </a:t>
            </a:r>
            <a:r>
              <a:rPr lang="en-US" sz="1200" b="0" i="0" u="none" strike="noStrike" kern="1200" baseline="0" dirty="0">
                <a:solidFill>
                  <a:schemeClr val="tx1"/>
                </a:solidFill>
                <a:latin typeface="+mn-lt"/>
                <a:ea typeface="+mn-ea"/>
                <a:cs typeface="+mn-cs"/>
              </a:rPr>
              <a:t>Place 1-1/2 teaspoons in a small bowl. Add 1 tablespoon vinegar. If it fizzes, then it will still help leaven a food. If it doesn’t fizz, use it as an odor catcher in the refrigerator.</a:t>
            </a: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65</a:t>
            </a:fld>
            <a:endParaRPr lang="en-US"/>
          </a:p>
        </p:txBody>
      </p:sp>
    </p:spTree>
    <p:extLst>
      <p:ext uri="{BB962C8B-B14F-4D97-AF65-F5344CB8AC3E}">
        <p14:creationId xmlns:p14="http://schemas.microsoft.com/office/powerpoint/2010/main" val="25993106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Fix lumpy gravy by pouring it through a sieve or strainer. Has anyone done this?</a:t>
            </a:r>
          </a:p>
        </p:txBody>
      </p:sp>
      <p:sp>
        <p:nvSpPr>
          <p:cNvPr id="4" name="Slide Number Placeholder 3"/>
          <p:cNvSpPr>
            <a:spLocks noGrp="1"/>
          </p:cNvSpPr>
          <p:nvPr>
            <p:ph type="sldNum" sz="quarter" idx="10"/>
          </p:nvPr>
        </p:nvSpPr>
        <p:spPr/>
        <p:txBody>
          <a:bodyPr/>
          <a:lstStyle/>
          <a:p>
            <a:fld id="{1D0E1571-0C2E-4F9B-8F9E-6C2672CB248D}" type="slidenum">
              <a:rPr lang="en-US" smtClean="0"/>
              <a:t>66</a:t>
            </a:fld>
            <a:endParaRPr lang="en-US"/>
          </a:p>
        </p:txBody>
      </p:sp>
    </p:spTree>
    <p:extLst>
      <p:ext uri="{BB962C8B-B14F-4D97-AF65-F5344CB8AC3E}">
        <p14:creationId xmlns:p14="http://schemas.microsoft.com/office/powerpoint/2010/main" val="16054631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Coat measuring cups with nonstick cooking spray before measuring sticky ingredients like honey, syrups and peanut butter. Has anyone tried this?</a:t>
            </a: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67</a:t>
            </a:fld>
            <a:endParaRPr lang="en-US"/>
          </a:p>
        </p:txBody>
      </p:sp>
    </p:spTree>
    <p:extLst>
      <p:ext uri="{BB962C8B-B14F-4D97-AF65-F5344CB8AC3E}">
        <p14:creationId xmlns:p14="http://schemas.microsoft.com/office/powerpoint/2010/main" val="13316497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Add oil, vinegar, herbs and spices to an almost-empty mayo, jam or jelly jar. Shake and use for a quick salad dressing. Use about 1 part vinegar to 3 parts oil.</a:t>
            </a: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68</a:t>
            </a:fld>
            <a:endParaRPr lang="en-US"/>
          </a:p>
        </p:txBody>
      </p:sp>
    </p:spTree>
    <p:extLst>
      <p:ext uri="{BB962C8B-B14F-4D97-AF65-F5344CB8AC3E}">
        <p14:creationId xmlns:p14="http://schemas.microsoft.com/office/powerpoint/2010/main" val="39958455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Fix lumpy frosting by adding something lumpy to it, such as chopped nuts or coconut.</a:t>
            </a: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69</a:t>
            </a:fld>
            <a:endParaRPr lang="en-US"/>
          </a:p>
        </p:txBody>
      </p:sp>
    </p:spTree>
    <p:extLst>
      <p:ext uri="{BB962C8B-B14F-4D97-AF65-F5344CB8AC3E}">
        <p14:creationId xmlns:p14="http://schemas.microsoft.com/office/powerpoint/2010/main" val="11800902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1D0E1571-0C2E-4F9B-8F9E-6C2672CB248D}" type="slidenum">
              <a:rPr lang="en-US" smtClean="0"/>
              <a:t>71</a:t>
            </a:fld>
            <a:endParaRPr lang="en-US"/>
          </a:p>
        </p:txBody>
      </p:sp>
    </p:spTree>
    <p:extLst>
      <p:ext uri="{BB962C8B-B14F-4D97-AF65-F5344CB8AC3E}">
        <p14:creationId xmlns:p14="http://schemas.microsoft.com/office/powerpoint/2010/main" val="10709492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"Old Fashioned Bread Pudding" is a delicious way to add whole grain breads to your meals and to use up bread that is beginning to dry out. Spreading each slice of bread with margarine or butter and sprinkling it with cinnamon before cutting it into cubes makes every bite especially tasty!</a:t>
            </a: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72</a:t>
            </a:fld>
            <a:endParaRPr lang="en-US"/>
          </a:p>
        </p:txBody>
      </p:sp>
    </p:spTree>
    <p:extLst>
      <p:ext uri="{BB962C8B-B14F-4D97-AF65-F5344CB8AC3E}">
        <p14:creationId xmlns:p14="http://schemas.microsoft.com/office/powerpoint/2010/main" val="3784331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Raise your hand if you toss food from the following food groups at least a few times monthly …</a:t>
            </a:r>
          </a:p>
        </p:txBody>
      </p:sp>
      <p:sp>
        <p:nvSpPr>
          <p:cNvPr id="4" name="Slide Number Placeholder 3"/>
          <p:cNvSpPr>
            <a:spLocks noGrp="1"/>
          </p:cNvSpPr>
          <p:nvPr>
            <p:ph type="sldNum" sz="quarter" idx="10"/>
          </p:nvPr>
        </p:nvSpPr>
        <p:spPr/>
        <p:txBody>
          <a:bodyPr/>
          <a:lstStyle/>
          <a:p>
            <a:fld id="{1D0E1571-0C2E-4F9B-8F9E-6C2672CB248D}" type="slidenum">
              <a:rPr lang="en-US" smtClean="0"/>
              <a:t>9</a:t>
            </a:fld>
            <a:endParaRPr lang="en-US"/>
          </a:p>
        </p:txBody>
      </p:sp>
    </p:spTree>
    <p:extLst>
      <p:ext uri="{BB962C8B-B14F-4D97-AF65-F5344CB8AC3E}">
        <p14:creationId xmlns:p14="http://schemas.microsoft.com/office/powerpoint/2010/main" val="603439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Roasting root vegetables adds a delightful sweet taste and is a delicious way to use up those last few vegetables lingering in your refrigerator or on your counter top. Cut vegetables into chunks similar in size so they will finish roasting at the same time.</a:t>
            </a: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73</a:t>
            </a:fld>
            <a:endParaRPr lang="en-US"/>
          </a:p>
        </p:txBody>
      </p:sp>
    </p:spTree>
    <p:extLst>
      <p:ext uri="{BB962C8B-B14F-4D97-AF65-F5344CB8AC3E}">
        <p14:creationId xmlns:p14="http://schemas.microsoft.com/office/powerpoint/2010/main" val="14042303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Making your own croutons is a tasty way to use bread that has dried out slightly. You’ll save money, too! Homemade croutons also are a terrific way to enjoy those last few slices of a special bread from the Farmers’ Market.</a:t>
            </a:r>
          </a:p>
        </p:txBody>
      </p:sp>
      <p:sp>
        <p:nvSpPr>
          <p:cNvPr id="4" name="Slide Number Placeholder 3"/>
          <p:cNvSpPr>
            <a:spLocks noGrp="1"/>
          </p:cNvSpPr>
          <p:nvPr>
            <p:ph type="sldNum" sz="quarter" idx="10"/>
          </p:nvPr>
        </p:nvSpPr>
        <p:spPr/>
        <p:txBody>
          <a:bodyPr/>
          <a:lstStyle/>
          <a:p>
            <a:fld id="{1D0E1571-0C2E-4F9B-8F9E-6C2672CB248D}" type="slidenum">
              <a:rPr lang="en-US" smtClean="0"/>
              <a:t>74</a:t>
            </a:fld>
            <a:endParaRPr lang="en-US"/>
          </a:p>
        </p:txBody>
      </p:sp>
    </p:spTree>
    <p:extLst>
      <p:ext uri="{BB962C8B-B14F-4D97-AF65-F5344CB8AC3E}">
        <p14:creationId xmlns:p14="http://schemas.microsoft.com/office/powerpoint/2010/main" val="19083477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Try this recipe if you have some of these vegetables in your kitchen that you need to use up: Cherry tomatoes, any color of bell peppers, zucchini, eggplant or asparagus.</a:t>
            </a: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75</a:t>
            </a:fld>
            <a:endParaRPr lang="en-US"/>
          </a:p>
        </p:txBody>
      </p:sp>
    </p:spTree>
    <p:extLst>
      <p:ext uri="{BB962C8B-B14F-4D97-AF65-F5344CB8AC3E}">
        <p14:creationId xmlns:p14="http://schemas.microsoft.com/office/powerpoint/2010/main" val="13175901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chopped salad is known for containing small pieces of fresh produce, usually vegetables. You’re limited only by your imagination. Possibilities include onions, bell peppers, carrots, tomatoes, celery, lettuce, spinach, cabbage, zucchini, cauliflower, broccoli, kale, peas, radishes, cucumbers, cooked corn cut from the cob and zucchini. Chopped salads are a delicious dish for cleaning out your refrigerator. A chopped salad is easier to eat from a bowl with sides. </a:t>
            </a:r>
          </a:p>
        </p:txBody>
      </p:sp>
      <p:sp>
        <p:nvSpPr>
          <p:cNvPr id="4" name="Slide Number Placeholder 3"/>
          <p:cNvSpPr>
            <a:spLocks noGrp="1"/>
          </p:cNvSpPr>
          <p:nvPr>
            <p:ph type="sldNum" sz="quarter" idx="10"/>
          </p:nvPr>
        </p:nvSpPr>
        <p:spPr/>
        <p:txBody>
          <a:bodyPr/>
          <a:lstStyle/>
          <a:p>
            <a:fld id="{1D0E1571-0C2E-4F9B-8F9E-6C2672CB248D}" type="slidenum">
              <a:rPr lang="en-US" smtClean="0"/>
              <a:t>76</a:t>
            </a:fld>
            <a:endParaRPr lang="en-US"/>
          </a:p>
        </p:txBody>
      </p:sp>
    </p:spTree>
    <p:extLst>
      <p:ext uri="{BB962C8B-B14F-4D97-AF65-F5344CB8AC3E}">
        <p14:creationId xmlns:p14="http://schemas.microsoft.com/office/powerpoint/2010/main" val="10670355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this quick potato dish that can be made in your microwave. </a:t>
            </a:r>
          </a:p>
        </p:txBody>
      </p:sp>
      <p:sp>
        <p:nvSpPr>
          <p:cNvPr id="4" name="Slide Number Placeholder 3"/>
          <p:cNvSpPr>
            <a:spLocks noGrp="1"/>
          </p:cNvSpPr>
          <p:nvPr>
            <p:ph type="sldNum" sz="quarter" idx="10"/>
          </p:nvPr>
        </p:nvSpPr>
        <p:spPr/>
        <p:txBody>
          <a:bodyPr/>
          <a:lstStyle/>
          <a:p>
            <a:fld id="{1D0E1571-0C2E-4F9B-8F9E-6C2672CB248D}" type="slidenum">
              <a:rPr lang="en-US" smtClean="0"/>
              <a:t>77</a:t>
            </a:fld>
            <a:endParaRPr lang="en-US"/>
          </a:p>
        </p:txBody>
      </p:sp>
    </p:spTree>
    <p:extLst>
      <p:ext uri="{BB962C8B-B14F-4D97-AF65-F5344CB8AC3E}">
        <p14:creationId xmlns:p14="http://schemas.microsoft.com/office/powerpoint/2010/main" val="32525468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first half of a cauliflower often is eaten soon, sometimes the last half remains until it finally gets tossed. Try making mashed cauliflower to give a whole new personality to the other half of the cauliflower.</a:t>
            </a:r>
          </a:p>
        </p:txBody>
      </p:sp>
      <p:sp>
        <p:nvSpPr>
          <p:cNvPr id="4" name="Slide Number Placeholder 3"/>
          <p:cNvSpPr>
            <a:spLocks noGrp="1"/>
          </p:cNvSpPr>
          <p:nvPr>
            <p:ph type="sldNum" sz="quarter" idx="10"/>
          </p:nvPr>
        </p:nvSpPr>
        <p:spPr/>
        <p:txBody>
          <a:bodyPr/>
          <a:lstStyle/>
          <a:p>
            <a:fld id="{1D0E1571-0C2E-4F9B-8F9E-6C2672CB248D}" type="slidenum">
              <a:rPr lang="en-US" smtClean="0"/>
              <a:t>78</a:t>
            </a:fld>
            <a:endParaRPr lang="en-US"/>
          </a:p>
        </p:txBody>
      </p:sp>
    </p:spTree>
    <p:extLst>
      <p:ext uri="{BB962C8B-B14F-4D97-AF65-F5344CB8AC3E}">
        <p14:creationId xmlns:p14="http://schemas.microsoft.com/office/powerpoint/2010/main" val="4667577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well as adding flavor to cauliflower, roasting also reduces the volume slightly. You may be surprised by how much you and family members eat when you roast cauliflower.</a:t>
            </a:r>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79</a:t>
            </a:fld>
            <a:endParaRPr lang="en-US"/>
          </a:p>
        </p:txBody>
      </p:sp>
    </p:spTree>
    <p:extLst>
      <p:ext uri="{BB962C8B-B14F-4D97-AF65-F5344CB8AC3E}">
        <p14:creationId xmlns:p14="http://schemas.microsoft.com/office/powerpoint/2010/main" val="2944288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Transform bread that is starting to dry out into tasty French toast.</a:t>
            </a:r>
          </a:p>
        </p:txBody>
      </p:sp>
      <p:sp>
        <p:nvSpPr>
          <p:cNvPr id="4" name="Slide Number Placeholder 3"/>
          <p:cNvSpPr>
            <a:spLocks noGrp="1"/>
          </p:cNvSpPr>
          <p:nvPr>
            <p:ph type="sldNum" sz="quarter" idx="10"/>
          </p:nvPr>
        </p:nvSpPr>
        <p:spPr/>
        <p:txBody>
          <a:bodyPr/>
          <a:lstStyle/>
          <a:p>
            <a:fld id="{1D0E1571-0C2E-4F9B-8F9E-6C2672CB248D}" type="slidenum">
              <a:rPr lang="en-US" smtClean="0"/>
              <a:t>80</a:t>
            </a:fld>
            <a:endParaRPr lang="en-US"/>
          </a:p>
        </p:txBody>
      </p:sp>
    </p:spTree>
    <p:extLst>
      <p:ext uri="{BB962C8B-B14F-4D97-AF65-F5344CB8AC3E}">
        <p14:creationId xmlns:p14="http://schemas.microsoft.com/office/powerpoint/2010/main" val="28401753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bread crumb topping on any casserole that is baked without a lid. Make it with just three ingredients: toasted bread, extra-virgin olive oil and Italian seasoning. </a:t>
            </a:r>
          </a:p>
          <a:p>
            <a:endParaRPr lang="en-US" dirty="0"/>
          </a:p>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81</a:t>
            </a:fld>
            <a:endParaRPr lang="en-US"/>
          </a:p>
        </p:txBody>
      </p:sp>
    </p:spTree>
    <p:extLst>
      <p:ext uri="{BB962C8B-B14F-4D97-AF65-F5344CB8AC3E}">
        <p14:creationId xmlns:p14="http://schemas.microsoft.com/office/powerpoint/2010/main" val="2716650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purchased a large carton of yogurt to save money, but it is becoming a permanent fixture in your refrigerator, try this quick smoothie recipe. </a:t>
            </a:r>
          </a:p>
        </p:txBody>
      </p:sp>
      <p:sp>
        <p:nvSpPr>
          <p:cNvPr id="4" name="Slide Number Placeholder 3"/>
          <p:cNvSpPr>
            <a:spLocks noGrp="1"/>
          </p:cNvSpPr>
          <p:nvPr>
            <p:ph type="sldNum" sz="quarter" idx="10"/>
          </p:nvPr>
        </p:nvSpPr>
        <p:spPr/>
        <p:txBody>
          <a:bodyPr/>
          <a:lstStyle/>
          <a:p>
            <a:fld id="{1D0E1571-0C2E-4F9B-8F9E-6C2672CB248D}" type="slidenum">
              <a:rPr lang="en-US" smtClean="0"/>
              <a:t>82</a:t>
            </a:fld>
            <a:endParaRPr lang="en-US"/>
          </a:p>
        </p:txBody>
      </p:sp>
    </p:spTree>
    <p:extLst>
      <p:ext uri="{BB962C8B-B14F-4D97-AF65-F5344CB8AC3E}">
        <p14:creationId xmlns:p14="http://schemas.microsoft.com/office/powerpoint/2010/main" val="3847484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Grains </a:t>
            </a:r>
          </a:p>
        </p:txBody>
      </p:sp>
      <p:sp>
        <p:nvSpPr>
          <p:cNvPr id="4" name="Slide Number Placeholder 3"/>
          <p:cNvSpPr>
            <a:spLocks noGrp="1"/>
          </p:cNvSpPr>
          <p:nvPr>
            <p:ph type="sldNum" sz="quarter" idx="10"/>
          </p:nvPr>
        </p:nvSpPr>
        <p:spPr/>
        <p:txBody>
          <a:bodyPr/>
          <a:lstStyle/>
          <a:p>
            <a:fld id="{1D0E1571-0C2E-4F9B-8F9E-6C2672CB248D}" type="slidenum">
              <a:rPr lang="en-US" smtClean="0"/>
              <a:t>10</a:t>
            </a:fld>
            <a:endParaRPr lang="en-US"/>
          </a:p>
        </p:txBody>
      </p:sp>
    </p:spTree>
    <p:extLst>
      <p:ext uri="{BB962C8B-B14F-4D97-AF65-F5344CB8AC3E}">
        <p14:creationId xmlns:p14="http://schemas.microsoft.com/office/powerpoint/2010/main" val="40184350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alternative to smoothies, pour the smoothie recipe into molds and make ice pops! </a:t>
            </a:r>
          </a:p>
        </p:txBody>
      </p:sp>
      <p:sp>
        <p:nvSpPr>
          <p:cNvPr id="4" name="Slide Number Placeholder 3"/>
          <p:cNvSpPr>
            <a:spLocks noGrp="1"/>
          </p:cNvSpPr>
          <p:nvPr>
            <p:ph type="sldNum" sz="quarter" idx="10"/>
          </p:nvPr>
        </p:nvSpPr>
        <p:spPr/>
        <p:txBody>
          <a:bodyPr/>
          <a:lstStyle/>
          <a:p>
            <a:fld id="{1D0E1571-0C2E-4F9B-8F9E-6C2672CB248D}" type="slidenum">
              <a:rPr lang="en-US" smtClean="0"/>
              <a:t>83</a:t>
            </a:fld>
            <a:endParaRPr lang="en-US"/>
          </a:p>
        </p:txBody>
      </p:sp>
    </p:spTree>
    <p:extLst>
      <p:ext uri="{BB962C8B-B14F-4D97-AF65-F5344CB8AC3E}">
        <p14:creationId xmlns:p14="http://schemas.microsoft.com/office/powerpoint/2010/main" val="2878022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new life to turkey leftovers with these turkey soup recipes. They start with the same basic ingredients of 4 cups of low sodium chicken broth and 2 cups of chopped, cooked turkey.</a:t>
            </a:r>
          </a:p>
        </p:txBody>
      </p:sp>
      <p:sp>
        <p:nvSpPr>
          <p:cNvPr id="4" name="Slide Number Placeholder 3"/>
          <p:cNvSpPr>
            <a:spLocks noGrp="1"/>
          </p:cNvSpPr>
          <p:nvPr>
            <p:ph type="sldNum" sz="quarter" idx="10"/>
          </p:nvPr>
        </p:nvSpPr>
        <p:spPr/>
        <p:txBody>
          <a:bodyPr/>
          <a:lstStyle/>
          <a:p>
            <a:fld id="{1D0E1571-0C2E-4F9B-8F9E-6C2672CB248D}" type="slidenum">
              <a:rPr lang="en-US" smtClean="0"/>
              <a:t>84</a:t>
            </a:fld>
            <a:endParaRPr lang="en-US"/>
          </a:p>
        </p:txBody>
      </p:sp>
    </p:spTree>
    <p:extLst>
      <p:ext uri="{BB962C8B-B14F-4D97-AF65-F5344CB8AC3E}">
        <p14:creationId xmlns:p14="http://schemas.microsoft.com/office/powerpoint/2010/main" val="13822258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Cheese adds nutrition and flavor to recipes, and when combined with whole grains and vegetables, can help kids and adults eat more of these foods. Spice up your weekly dinner plans with this quick and easy, cheesy dish using turkey, rice and corn. Packing a decent dose of fiber, iron and calcium, this dinner is sure to become a family favorite all year round.</a:t>
            </a:r>
          </a:p>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85</a:t>
            </a:fld>
            <a:endParaRPr lang="en-US"/>
          </a:p>
        </p:txBody>
      </p:sp>
    </p:spTree>
    <p:extLst>
      <p:ext uri="{BB962C8B-B14F-4D97-AF65-F5344CB8AC3E}">
        <p14:creationId xmlns:p14="http://schemas.microsoft.com/office/powerpoint/2010/main" val="27063967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1D0E1571-0C2E-4F9B-8F9E-6C2672CB248D}" type="slidenum">
              <a:rPr lang="en-US" smtClean="0"/>
              <a:t>87</a:t>
            </a:fld>
            <a:endParaRPr lang="en-US"/>
          </a:p>
        </p:txBody>
      </p:sp>
    </p:spTree>
    <p:extLst>
      <p:ext uri="{BB962C8B-B14F-4D97-AF65-F5344CB8AC3E}">
        <p14:creationId xmlns:p14="http://schemas.microsoft.com/office/powerpoint/2010/main" val="32825726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1D0E1571-0C2E-4F9B-8F9E-6C2672CB248D}" type="slidenum">
              <a:rPr lang="en-US" smtClean="0"/>
              <a:t>88</a:t>
            </a:fld>
            <a:endParaRPr lang="en-US"/>
          </a:p>
        </p:txBody>
      </p:sp>
    </p:spTree>
    <p:extLst>
      <p:ext uri="{BB962C8B-B14F-4D97-AF65-F5344CB8AC3E}">
        <p14:creationId xmlns:p14="http://schemas.microsoft.com/office/powerpoint/2010/main" val="5341110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89</a:t>
            </a:fld>
            <a:endParaRPr lang="en-US"/>
          </a:p>
        </p:txBody>
      </p:sp>
    </p:spTree>
    <p:extLst>
      <p:ext uri="{BB962C8B-B14F-4D97-AF65-F5344CB8AC3E}">
        <p14:creationId xmlns:p14="http://schemas.microsoft.com/office/powerpoint/2010/main" val="17301240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recipes can be cut in half or thirds. Check the “Reducing the Size of Recipes” page in the related handout for more information on how to make a smaller amount of recipes. </a:t>
            </a:r>
          </a:p>
        </p:txBody>
      </p:sp>
      <p:sp>
        <p:nvSpPr>
          <p:cNvPr id="4" name="Slide Number Placeholder 3"/>
          <p:cNvSpPr>
            <a:spLocks noGrp="1"/>
          </p:cNvSpPr>
          <p:nvPr>
            <p:ph type="sldNum" sz="quarter" idx="10"/>
          </p:nvPr>
        </p:nvSpPr>
        <p:spPr/>
        <p:txBody>
          <a:bodyPr/>
          <a:lstStyle/>
          <a:p>
            <a:fld id="{1D0E1571-0C2E-4F9B-8F9E-6C2672CB248D}" type="slidenum">
              <a:rPr lang="en-US" smtClean="0"/>
              <a:t>90</a:t>
            </a:fld>
            <a:endParaRPr lang="en-US"/>
          </a:p>
        </p:txBody>
      </p:sp>
    </p:spTree>
    <p:extLst>
      <p:ext uri="{BB962C8B-B14F-4D97-AF65-F5344CB8AC3E}">
        <p14:creationId xmlns:p14="http://schemas.microsoft.com/office/powerpoint/2010/main" val="29993692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91</a:t>
            </a:fld>
            <a:endParaRPr lang="en-US"/>
          </a:p>
        </p:txBody>
      </p:sp>
    </p:spTree>
    <p:extLst>
      <p:ext uri="{BB962C8B-B14F-4D97-AF65-F5344CB8AC3E}">
        <p14:creationId xmlns:p14="http://schemas.microsoft.com/office/powerpoint/2010/main" val="39232741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“Ingredient Substitutions” in the related handout for more substitutions.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92</a:t>
            </a:fld>
            <a:endParaRPr lang="en-US"/>
          </a:p>
        </p:txBody>
      </p:sp>
    </p:spTree>
    <p:extLst>
      <p:ext uri="{BB962C8B-B14F-4D97-AF65-F5344CB8AC3E}">
        <p14:creationId xmlns:p14="http://schemas.microsoft.com/office/powerpoint/2010/main" val="17551838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93</a:t>
            </a:fld>
            <a:endParaRPr lang="en-US"/>
          </a:p>
        </p:txBody>
      </p:sp>
    </p:spTree>
    <p:extLst>
      <p:ext uri="{BB962C8B-B14F-4D97-AF65-F5344CB8AC3E}">
        <p14:creationId xmlns:p14="http://schemas.microsoft.com/office/powerpoint/2010/main" val="1522862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Fruits </a:t>
            </a:r>
          </a:p>
        </p:txBody>
      </p:sp>
      <p:sp>
        <p:nvSpPr>
          <p:cNvPr id="4" name="Slide Number Placeholder 3"/>
          <p:cNvSpPr>
            <a:spLocks noGrp="1"/>
          </p:cNvSpPr>
          <p:nvPr>
            <p:ph type="sldNum" sz="quarter" idx="10"/>
          </p:nvPr>
        </p:nvSpPr>
        <p:spPr/>
        <p:txBody>
          <a:bodyPr/>
          <a:lstStyle/>
          <a:p>
            <a:fld id="{1D0E1571-0C2E-4F9B-8F9E-6C2672CB248D}" type="slidenum">
              <a:rPr lang="en-US" smtClean="0"/>
              <a:t>11</a:t>
            </a:fld>
            <a:endParaRPr lang="en-US"/>
          </a:p>
        </p:txBody>
      </p:sp>
    </p:spTree>
    <p:extLst>
      <p:ext uri="{BB962C8B-B14F-4D97-AF65-F5344CB8AC3E}">
        <p14:creationId xmlns:p14="http://schemas.microsoft.com/office/powerpoint/2010/main" val="39575096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94</a:t>
            </a:fld>
            <a:endParaRPr lang="en-US"/>
          </a:p>
        </p:txBody>
      </p:sp>
    </p:spTree>
    <p:extLst>
      <p:ext uri="{BB962C8B-B14F-4D97-AF65-F5344CB8AC3E}">
        <p14:creationId xmlns:p14="http://schemas.microsoft.com/office/powerpoint/2010/main" val="17080557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Wash produce before you use it, NOT when you bring it home! Wash hands before working with produce. Fresh produce has a natural protective coating that helps keep in moisture and freshness. Washing produce before storage causes it to spoil faster. Remember those berries that turned moldy after you washed and then stored them?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more information about handling fruits and vegetables, Check “How to Store and Prepare Fresh Fruits and Vegetables to Prevent Food Waste” in the related handout for more information. </a:t>
            </a:r>
          </a:p>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95</a:t>
            </a:fld>
            <a:endParaRPr lang="en-US"/>
          </a:p>
        </p:txBody>
      </p:sp>
    </p:spTree>
    <p:extLst>
      <p:ext uri="{BB962C8B-B14F-4D97-AF65-F5344CB8AC3E}">
        <p14:creationId xmlns:p14="http://schemas.microsoft.com/office/powerpoint/2010/main" val="225312555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96</a:t>
            </a:fld>
            <a:endParaRPr lang="en-US"/>
          </a:p>
        </p:txBody>
      </p:sp>
    </p:spTree>
    <p:extLst>
      <p:ext uri="{BB962C8B-B14F-4D97-AF65-F5344CB8AC3E}">
        <p14:creationId xmlns:p14="http://schemas.microsoft.com/office/powerpoint/2010/main" val="20457297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97</a:t>
            </a:fld>
            <a:endParaRPr lang="en-US"/>
          </a:p>
        </p:txBody>
      </p:sp>
    </p:spTree>
    <p:extLst>
      <p:ext uri="{BB962C8B-B14F-4D97-AF65-F5344CB8AC3E}">
        <p14:creationId xmlns:p14="http://schemas.microsoft.com/office/powerpoint/2010/main" val="4695827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foods that taste best stored at room temperature include: bananas, garlic, onions, potatoes, sweet potatoes, tomatoes and winter squashes. Store them in a clean, dry, well-ventilated place, away from direct sunlight and away from areas where meat is prepared.</a:t>
            </a:r>
          </a:p>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98</a:t>
            </a:fld>
            <a:endParaRPr lang="en-US"/>
          </a:p>
        </p:txBody>
      </p:sp>
    </p:spTree>
    <p:extLst>
      <p:ext uri="{BB962C8B-B14F-4D97-AF65-F5344CB8AC3E}">
        <p14:creationId xmlns:p14="http://schemas.microsoft.com/office/powerpoint/2010/main" val="34848310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rPr>
              <a:t>Avoid leaving produce in a sealed plastic bag on your countertop. This slows ripening and may increase off-odors and decay from accumulation of carbon dioxide and depletion of oxygen inside the bag.</a:t>
            </a:r>
          </a:p>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99</a:t>
            </a:fld>
            <a:endParaRPr lang="en-US"/>
          </a:p>
        </p:txBody>
      </p:sp>
    </p:spTree>
    <p:extLst>
      <p:ext uri="{BB962C8B-B14F-4D97-AF65-F5344CB8AC3E}">
        <p14:creationId xmlns:p14="http://schemas.microsoft.com/office/powerpoint/2010/main" val="410945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1D0E1571-0C2E-4F9B-8F9E-6C2672CB248D}" type="slidenum">
              <a:rPr lang="en-US" smtClean="0"/>
              <a:t>100</a:t>
            </a:fld>
            <a:endParaRPr lang="en-US"/>
          </a:p>
        </p:txBody>
      </p:sp>
    </p:spTree>
    <p:extLst>
      <p:ext uri="{BB962C8B-B14F-4D97-AF65-F5344CB8AC3E}">
        <p14:creationId xmlns:p14="http://schemas.microsoft.com/office/powerpoint/2010/main" val="3717471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101</a:t>
            </a:fld>
            <a:endParaRPr lang="en-US"/>
          </a:p>
        </p:txBody>
      </p:sp>
    </p:spTree>
    <p:extLst>
      <p:ext uri="{BB962C8B-B14F-4D97-AF65-F5344CB8AC3E}">
        <p14:creationId xmlns:p14="http://schemas.microsoft.com/office/powerpoint/2010/main" val="42167059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Ripen these fruits on the counter, then store in the refrigerator. </a:t>
            </a:r>
          </a:p>
        </p:txBody>
      </p:sp>
      <p:sp>
        <p:nvSpPr>
          <p:cNvPr id="4" name="Slide Number Placeholder 3"/>
          <p:cNvSpPr>
            <a:spLocks noGrp="1"/>
          </p:cNvSpPr>
          <p:nvPr>
            <p:ph type="sldNum" sz="quarter" idx="10"/>
          </p:nvPr>
        </p:nvSpPr>
        <p:spPr/>
        <p:txBody>
          <a:bodyPr/>
          <a:lstStyle/>
          <a:p>
            <a:fld id="{1D0E1571-0C2E-4F9B-8F9E-6C2672CB248D}" type="slidenum">
              <a:rPr lang="en-US" smtClean="0"/>
              <a:t>102</a:t>
            </a:fld>
            <a:endParaRPr lang="en-US"/>
          </a:p>
        </p:txBody>
      </p:sp>
    </p:spTree>
    <p:extLst>
      <p:ext uri="{BB962C8B-B14F-4D97-AF65-F5344CB8AC3E}">
        <p14:creationId xmlns:p14="http://schemas.microsoft.com/office/powerpoint/2010/main" val="21413878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60000"/>
              </a:spcBef>
              <a:buFontTx/>
              <a:buChar char="•"/>
            </a:pPr>
            <a:r>
              <a:rPr lang="en-US" altLang="en-US" sz="3200" b="0" dirty="0"/>
              <a:t>Fruits give off ethylene gas which can shorten the storage life of vegetables. </a:t>
            </a:r>
          </a:p>
          <a:p>
            <a:pPr lvl="0" eaLnBrk="1" hangingPunct="1">
              <a:spcBef>
                <a:spcPct val="60000"/>
              </a:spcBef>
              <a:buFontTx/>
              <a:buChar char="•"/>
            </a:pPr>
            <a:r>
              <a:rPr lang="en-US" altLang="en-US" sz="3200" b="0" dirty="0"/>
              <a:t>Some vegetables give off odors that can be absorbed by fruits and affect their quality. </a:t>
            </a:r>
          </a:p>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103</a:t>
            </a:fld>
            <a:endParaRPr lang="en-US"/>
          </a:p>
        </p:txBody>
      </p:sp>
    </p:spTree>
    <p:extLst>
      <p:ext uri="{BB962C8B-B14F-4D97-AF65-F5344CB8AC3E}">
        <p14:creationId xmlns:p14="http://schemas.microsoft.com/office/powerpoint/2010/main" val="2320780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E4DE3F-D5DB-452D-9BA9-11B9EB106C9F}" type="datetimeFigureOut">
              <a:rPr lang="en-US" smtClean="0"/>
              <a:t>8/23/2017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CD006-16E0-4F44-B45C-3E2432982E72}" type="slidenum">
              <a:rPr lang="en-US" smtClean="0"/>
              <a:t>‹#›</a:t>
            </a:fld>
            <a:endParaRPr lang="en-US"/>
          </a:p>
        </p:txBody>
      </p:sp>
      <p:pic>
        <p:nvPicPr>
          <p:cNvPr id="7" name="Picture 6"/>
          <p:cNvPicPr>
            <a:picLocks noChangeAspect="1"/>
          </p:cNvPicPr>
          <p:nvPr userDrawn="1"/>
        </p:nvPicPr>
        <p:blipFill rotWithShape="1">
          <a:blip r:embed="rId2"/>
          <a:srcRect t="2517" r="1788"/>
          <a:stretch/>
        </p:blipFill>
        <p:spPr>
          <a:xfrm>
            <a:off x="10906934" y="5823606"/>
            <a:ext cx="1285066" cy="1034394"/>
          </a:xfrm>
          <a:prstGeom prst="rect">
            <a:avLst/>
          </a:prstGeom>
        </p:spPr>
      </p:pic>
    </p:spTree>
    <p:extLst>
      <p:ext uri="{BB962C8B-B14F-4D97-AF65-F5344CB8AC3E}">
        <p14:creationId xmlns:p14="http://schemas.microsoft.com/office/powerpoint/2010/main" val="2641730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4DE3F-D5DB-452D-9BA9-11B9EB106C9F}" type="datetimeFigureOut">
              <a:rPr lang="en-US" smtClean="0"/>
              <a:t>8/23/2017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CD006-16E0-4F44-B45C-3E2432982E72}" type="slidenum">
              <a:rPr lang="en-US" smtClean="0"/>
              <a:t>‹#›</a:t>
            </a:fld>
            <a:endParaRPr lang="en-US"/>
          </a:p>
        </p:txBody>
      </p:sp>
    </p:spTree>
    <p:extLst>
      <p:ext uri="{BB962C8B-B14F-4D97-AF65-F5344CB8AC3E}">
        <p14:creationId xmlns:p14="http://schemas.microsoft.com/office/powerpoint/2010/main" val="4146154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4DE3F-D5DB-452D-9BA9-11B9EB106C9F}" type="datetimeFigureOut">
              <a:rPr lang="en-US" smtClean="0"/>
              <a:t>8/23/2017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CD006-16E0-4F44-B45C-3E2432982E72}" type="slidenum">
              <a:rPr lang="en-US" smtClean="0"/>
              <a:t>‹#›</a:t>
            </a:fld>
            <a:endParaRPr lang="en-US"/>
          </a:p>
        </p:txBody>
      </p:sp>
    </p:spTree>
    <p:extLst>
      <p:ext uri="{BB962C8B-B14F-4D97-AF65-F5344CB8AC3E}">
        <p14:creationId xmlns:p14="http://schemas.microsoft.com/office/powerpoint/2010/main" val="3413990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w/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1"/>
          <p:cNvSpPr>
            <a:spLocks noGrp="1"/>
          </p:cNvSpPr>
          <p:nvPr>
            <p:ph type="dt" sz="half" idx="10"/>
          </p:nvPr>
        </p:nvSpPr>
        <p:spPr/>
        <p:txBody>
          <a:bodyPr/>
          <a:lstStyle>
            <a:lvl1pPr>
              <a:defRPr/>
            </a:lvl1pPr>
          </a:lstStyle>
          <a:p>
            <a:pPr>
              <a:defRPr/>
            </a:pPr>
            <a:r>
              <a:rPr lang="en-US"/>
              <a:t>Date</a:t>
            </a:r>
          </a:p>
        </p:txBody>
      </p:sp>
      <p:sp>
        <p:nvSpPr>
          <p:cNvPr id="4" name="Slide Number Placeholder 23"/>
          <p:cNvSpPr>
            <a:spLocks noGrp="1"/>
          </p:cNvSpPr>
          <p:nvPr>
            <p:ph type="sldNum" sz="quarter" idx="11"/>
          </p:nvPr>
        </p:nvSpPr>
        <p:spPr/>
        <p:txBody>
          <a:bodyPr/>
          <a:lstStyle>
            <a:lvl1pPr>
              <a:defRPr/>
            </a:lvl1pPr>
          </a:lstStyle>
          <a:p>
            <a:pPr>
              <a:defRPr/>
            </a:pPr>
            <a:fld id="{93BFC354-7036-4F28-8507-8527077AF09E}" type="slidenum">
              <a:rPr lang="en-US" altLang="en-US"/>
              <a:pPr>
                <a:defRPr/>
              </a:pPr>
              <a:t>‹#›</a:t>
            </a:fld>
            <a:endParaRPr lang="en-US" altLang="en-US"/>
          </a:p>
        </p:txBody>
      </p:sp>
    </p:spTree>
    <p:extLst>
      <p:ext uri="{BB962C8B-B14F-4D97-AF65-F5344CB8AC3E}">
        <p14:creationId xmlns:p14="http://schemas.microsoft.com/office/powerpoint/2010/main" val="2995481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
          <p:cNvSpPr>
            <a:spLocks noGrp="1" noChangeArrowheads="1"/>
          </p:cNvSpPr>
          <p:nvPr>
            <p:ph type="sldNum" sz="quarter" idx="10"/>
          </p:nvPr>
        </p:nvSpPr>
        <p:spPr>
          <a:xfrm>
            <a:off x="315386" y="6199190"/>
            <a:ext cx="639233" cy="409575"/>
          </a:xfrm>
          <a:prstGeom prst="rect">
            <a:avLst/>
          </a:prstGeom>
          <a:ln/>
        </p:spPr>
        <p:txBody>
          <a:bodyPr/>
          <a:lstStyle>
            <a:lvl1pPr>
              <a:defRPr>
                <a:latin typeface="Arial" panose="020B0604020202020204" pitchFamily="34" charset="0"/>
              </a:defRPr>
            </a:lvl1pPr>
          </a:lstStyle>
          <a:p>
            <a:pPr>
              <a:defRPr/>
            </a:pPr>
            <a:fld id="{17F82EEE-F8E4-4BBB-9697-30338AA1C84F}" type="slidenum">
              <a:rPr lang="en-US" altLang="en-US" smtClean="0"/>
              <a:pPr>
                <a:defRPr/>
              </a:pPr>
              <a:t>‹#›</a:t>
            </a:fld>
            <a:endParaRPr lang="en-US" altLang="en-US" dirty="0"/>
          </a:p>
        </p:txBody>
      </p:sp>
    </p:spTree>
    <p:extLst>
      <p:ext uri="{BB962C8B-B14F-4D97-AF65-F5344CB8AC3E}">
        <p14:creationId xmlns:p14="http://schemas.microsoft.com/office/powerpoint/2010/main" val="254184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4DE3F-D5DB-452D-9BA9-11B9EB106C9F}" type="datetimeFigureOut">
              <a:rPr lang="en-US" smtClean="0"/>
              <a:t>8/23/2017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CD006-16E0-4F44-B45C-3E2432982E72}" type="slidenum">
              <a:rPr lang="en-US" smtClean="0"/>
              <a:t>‹#›</a:t>
            </a:fld>
            <a:endParaRPr lang="en-US"/>
          </a:p>
        </p:txBody>
      </p:sp>
    </p:spTree>
    <p:extLst>
      <p:ext uri="{BB962C8B-B14F-4D97-AF65-F5344CB8AC3E}">
        <p14:creationId xmlns:p14="http://schemas.microsoft.com/office/powerpoint/2010/main" val="1484544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E4DE3F-D5DB-452D-9BA9-11B9EB106C9F}" type="datetimeFigureOut">
              <a:rPr lang="en-US" smtClean="0"/>
              <a:t>8/23/2017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CD006-16E0-4F44-B45C-3E2432982E72}" type="slidenum">
              <a:rPr lang="en-US" smtClean="0"/>
              <a:t>‹#›</a:t>
            </a:fld>
            <a:endParaRPr lang="en-US"/>
          </a:p>
        </p:txBody>
      </p:sp>
    </p:spTree>
    <p:extLst>
      <p:ext uri="{BB962C8B-B14F-4D97-AF65-F5344CB8AC3E}">
        <p14:creationId xmlns:p14="http://schemas.microsoft.com/office/powerpoint/2010/main" val="976013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E4DE3F-D5DB-452D-9BA9-11B9EB106C9F}" type="datetimeFigureOut">
              <a:rPr lang="en-US" smtClean="0"/>
              <a:t>8/23/2017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CD006-16E0-4F44-B45C-3E2432982E72}" type="slidenum">
              <a:rPr lang="en-US" smtClean="0"/>
              <a:t>‹#›</a:t>
            </a:fld>
            <a:endParaRPr lang="en-US"/>
          </a:p>
        </p:txBody>
      </p:sp>
    </p:spTree>
    <p:extLst>
      <p:ext uri="{BB962C8B-B14F-4D97-AF65-F5344CB8AC3E}">
        <p14:creationId xmlns:p14="http://schemas.microsoft.com/office/powerpoint/2010/main" val="921235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E4DE3F-D5DB-452D-9BA9-11B9EB106C9F}" type="datetimeFigureOut">
              <a:rPr lang="en-US" smtClean="0"/>
              <a:t>8/23/2017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CD006-16E0-4F44-B45C-3E2432982E72}" type="slidenum">
              <a:rPr lang="en-US" smtClean="0"/>
              <a:t>‹#›</a:t>
            </a:fld>
            <a:endParaRPr lang="en-US"/>
          </a:p>
        </p:txBody>
      </p:sp>
    </p:spTree>
    <p:extLst>
      <p:ext uri="{BB962C8B-B14F-4D97-AF65-F5344CB8AC3E}">
        <p14:creationId xmlns:p14="http://schemas.microsoft.com/office/powerpoint/2010/main" val="3536951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E4DE3F-D5DB-452D-9BA9-11B9EB106C9F}" type="datetimeFigureOut">
              <a:rPr lang="en-US" smtClean="0"/>
              <a:t>8/23/2017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CD006-16E0-4F44-B45C-3E2432982E72}" type="slidenum">
              <a:rPr lang="en-US" smtClean="0"/>
              <a:t>‹#›</a:t>
            </a:fld>
            <a:endParaRPr lang="en-US"/>
          </a:p>
        </p:txBody>
      </p:sp>
    </p:spTree>
    <p:extLst>
      <p:ext uri="{BB962C8B-B14F-4D97-AF65-F5344CB8AC3E}">
        <p14:creationId xmlns:p14="http://schemas.microsoft.com/office/powerpoint/2010/main" val="442165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E4DE3F-D5DB-452D-9BA9-11B9EB106C9F}" type="datetimeFigureOut">
              <a:rPr lang="en-US" smtClean="0"/>
              <a:t>8/23/2017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CD006-16E0-4F44-B45C-3E2432982E72}" type="slidenum">
              <a:rPr lang="en-US" smtClean="0"/>
              <a:t>‹#›</a:t>
            </a:fld>
            <a:endParaRPr lang="en-US"/>
          </a:p>
        </p:txBody>
      </p:sp>
    </p:spTree>
    <p:extLst>
      <p:ext uri="{BB962C8B-B14F-4D97-AF65-F5344CB8AC3E}">
        <p14:creationId xmlns:p14="http://schemas.microsoft.com/office/powerpoint/2010/main" val="3968777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E4DE3F-D5DB-452D-9BA9-11B9EB106C9F}" type="datetimeFigureOut">
              <a:rPr lang="en-US" smtClean="0"/>
              <a:t>8/23/2017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CD006-16E0-4F44-B45C-3E2432982E72}" type="slidenum">
              <a:rPr lang="en-US" smtClean="0"/>
              <a:t>‹#›</a:t>
            </a:fld>
            <a:endParaRPr lang="en-US"/>
          </a:p>
        </p:txBody>
      </p:sp>
    </p:spTree>
    <p:extLst>
      <p:ext uri="{BB962C8B-B14F-4D97-AF65-F5344CB8AC3E}">
        <p14:creationId xmlns:p14="http://schemas.microsoft.com/office/powerpoint/2010/main" val="1110357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E4DE3F-D5DB-452D-9BA9-11B9EB106C9F}" type="datetimeFigureOut">
              <a:rPr lang="en-US" smtClean="0"/>
              <a:t>8/23/2017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CD006-16E0-4F44-B45C-3E2432982E72}" type="slidenum">
              <a:rPr lang="en-US" smtClean="0"/>
              <a:t>‹#›</a:t>
            </a:fld>
            <a:endParaRPr lang="en-US"/>
          </a:p>
        </p:txBody>
      </p:sp>
    </p:spTree>
    <p:extLst>
      <p:ext uri="{BB962C8B-B14F-4D97-AF65-F5344CB8AC3E}">
        <p14:creationId xmlns:p14="http://schemas.microsoft.com/office/powerpoint/2010/main" val="1311465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4DE3F-D5DB-452D-9BA9-11B9EB106C9F}" type="datetimeFigureOut">
              <a:rPr lang="en-US" smtClean="0"/>
              <a:t>8/23/2017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CD006-16E0-4F44-B45C-3E2432982E72}" type="slidenum">
              <a:rPr lang="en-US" smtClean="0"/>
              <a:t>‹#›</a:t>
            </a:fld>
            <a:endParaRPr lang="en-US"/>
          </a:p>
        </p:txBody>
      </p:sp>
      <p:pic>
        <p:nvPicPr>
          <p:cNvPr id="7" name="Picture 6"/>
          <p:cNvPicPr>
            <a:picLocks noChangeAspect="1"/>
          </p:cNvPicPr>
          <p:nvPr userDrawn="1"/>
        </p:nvPicPr>
        <p:blipFill rotWithShape="1">
          <a:blip r:embed="rId15"/>
          <a:srcRect t="2517" r="1788"/>
          <a:stretch/>
        </p:blipFill>
        <p:spPr>
          <a:xfrm>
            <a:off x="10906934" y="5823606"/>
            <a:ext cx="1285066" cy="1034394"/>
          </a:xfrm>
          <a:prstGeom prst="rect">
            <a:avLst/>
          </a:prstGeom>
        </p:spPr>
      </p:pic>
    </p:spTree>
    <p:extLst>
      <p:ext uri="{BB962C8B-B14F-4D97-AF65-F5344CB8AC3E}">
        <p14:creationId xmlns:p14="http://schemas.microsoft.com/office/powerpoint/2010/main" val="1262599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6.xml"/><Relationship Id="rId1" Type="http://schemas.openxmlformats.org/officeDocument/2006/relationships/slideLayout" Target="../slideLayouts/slideLayout4.xml"/><Relationship Id="rId5" Type="http://schemas.openxmlformats.org/officeDocument/2006/relationships/image" Target="../media/image103.png"/><Relationship Id="rId4" Type="http://schemas.openxmlformats.org/officeDocument/2006/relationships/image" Target="../media/image102.jpeg"/></Relationships>
</file>

<file path=ppt/slides/_rels/slide10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7.xml"/><Relationship Id="rId1" Type="http://schemas.openxmlformats.org/officeDocument/2006/relationships/slideLayout" Target="../slideLayouts/slideLayout4.xml"/><Relationship Id="rId5" Type="http://schemas.openxmlformats.org/officeDocument/2006/relationships/image" Target="../media/image103.png"/><Relationship Id="rId4" Type="http://schemas.openxmlformats.org/officeDocument/2006/relationships/image" Target="../media/image102.jpeg"/></Relationships>
</file>

<file path=ppt/slides/_rels/slide102.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image" Target="../media/image104.jpg"/><Relationship Id="rId7" Type="http://schemas.openxmlformats.org/officeDocument/2006/relationships/image" Target="../media/image107.jpeg"/><Relationship Id="rId2" Type="http://schemas.openxmlformats.org/officeDocument/2006/relationships/notesSlide" Target="../notesSlides/notesSlide98.xml"/><Relationship Id="rId1" Type="http://schemas.openxmlformats.org/officeDocument/2006/relationships/slideLayout" Target="../slideLayouts/slideLayout6.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hyperlink" Target="http://www.pachd.com/"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hyperlink" Target="https://creativecommons.org/licenses/by/2.0" TargetMode="External"/><Relationship Id="rId5" Type="http://schemas.openxmlformats.org/officeDocument/2006/relationships/hyperlink" Target="https://www.flickr.com/people/stevendepolo/" TargetMode="External"/><Relationship Id="rId4" Type="http://schemas.openxmlformats.org/officeDocument/2006/relationships/hyperlink" Target="https://www.flickr.com/photos/stevendepolo/4175846566"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04.xml"/><Relationship Id="rId1" Type="http://schemas.openxmlformats.org/officeDocument/2006/relationships/slideLayout" Target="../slideLayouts/slideLayout4.xml"/><Relationship Id="rId5" Type="http://schemas.openxmlformats.org/officeDocument/2006/relationships/hyperlink" Target="https://creativecommons.org/licenses/by-sa/2.0/" TargetMode="External"/><Relationship Id="rId4" Type="http://schemas.openxmlformats.org/officeDocument/2006/relationships/hyperlink" Target="https://www.flickr.com/photos/ginnerobot/2558467231/"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05.xml"/><Relationship Id="rId1" Type="http://schemas.openxmlformats.org/officeDocument/2006/relationships/slideLayout" Target="../slideLayouts/slideLayout4.xml"/><Relationship Id="rId5" Type="http://schemas.openxmlformats.org/officeDocument/2006/relationships/hyperlink" Target="https://creativecommons.org/licenses/by-sa/2.0/" TargetMode="External"/><Relationship Id="rId4" Type="http://schemas.openxmlformats.org/officeDocument/2006/relationships/hyperlink" Target="https://www.flickr.com/photos/ginnerobot/2558467231/" TargetMode="Externa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0.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17.png"/></Relationships>
</file>

<file path=ppt/slides/_rels/slide11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1.xml"/><Relationship Id="rId1" Type="http://schemas.openxmlformats.org/officeDocument/2006/relationships/slideLayout" Target="../slideLayouts/slideLayout4.xml"/><Relationship Id="rId4" Type="http://schemas.openxmlformats.org/officeDocument/2006/relationships/hyperlink" Target="http://bit.ly/2lxTVtk"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6.xml"/><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17.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8.xml"/><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hyperlink" Target="https://choosemyplate-prod.azureedge.net/sites/default/files/printablematerials/2015-LetsTalkTrash-2page.pdf" TargetMode="Externa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16.xml.rels><?xml version="1.0" encoding="UTF-8" standalone="yes"?>
<Relationships xmlns="http://schemas.openxmlformats.org/package/2006/relationships"><Relationship Id="rId8" Type="http://schemas.openxmlformats.org/officeDocument/2006/relationships/hyperlink" Target="https://creativecommons.org/licenses/by-nc-sa/2.0/" TargetMode="External"/><Relationship Id="rId3" Type="http://schemas.openxmlformats.org/officeDocument/2006/relationships/image" Target="../media/image14.jpeg"/><Relationship Id="rId7" Type="http://schemas.openxmlformats.org/officeDocument/2006/relationships/hyperlink" Target="https://www.flickr.com/photos/mag3737/"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hyperlink" Target="https://flic.kr/p/aby2gN" TargetMode="External"/><Relationship Id="rId5" Type="http://schemas.openxmlformats.org/officeDocument/2006/relationships/image" Target="../media/image15.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hyperlink" Target="mailto:ahenneman1@unl.edu"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food.unl.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pixabay.com/" TargetMode="External"/><Relationship Id="rId5" Type="http://schemas.openxmlformats.org/officeDocument/2006/relationships/hyperlink" Target="https://www3.epa.gov/region9/waste/features/foodtoenergy/food-waste.html%20/" TargetMode="Externa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nsalt/3385605148" TargetMode="External"/><Relationship Id="rId7" Type="http://schemas.openxmlformats.org/officeDocument/2006/relationships/hyperlink" Target="https://www3.epa.gov/region9/waste/features/foodtoenergy/food-waste.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hyperlink" Target="https://creativecommons.org/licenses/by/2.0" TargetMode="External"/><Relationship Id="rId4" Type="http://schemas.openxmlformats.org/officeDocument/2006/relationships/hyperlink" Target="https://www.flickr.com/people/nsalt/"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creativecommons.org/licenses/by/2.0" TargetMode="External"/><Relationship Id="rId3" Type="http://schemas.openxmlformats.org/officeDocument/2006/relationships/hyperlink" Target="http://www.feedingamerica.org/hunger-in-america/news-and-updates/press-room/press-releases/usda-food-insecurity-report-reponse.html" TargetMode="External"/><Relationship Id="rId7" Type="http://schemas.openxmlformats.org/officeDocument/2006/relationships/hyperlink" Target="https://www.flickr.com/people/quantumbutterfly/"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www.flickr.com/photos/quantumbutterfly/9002268464" TargetMode="External"/><Relationship Id="rId5" Type="http://schemas.openxmlformats.org/officeDocument/2006/relationships/image" Target="../media/image22.jpeg"/><Relationship Id="rId4" Type="http://schemas.openxmlformats.org/officeDocument/2006/relationships/hyperlink" Target="https://www.nrdc.org/sites/default/files/wasted-food-IP.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bit.ly/recipes4leftovers"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hyperlink" Target="https://www.flickr.com/photos/goblinbox/16224287181"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hyperlink" Target="https://creativecommons.org/licenses/by/2.0" TargetMode="External"/><Relationship Id="rId4" Type="http://schemas.openxmlformats.org/officeDocument/2006/relationships/hyperlink" Target="https://www.flickr.com/people/goblinbox/"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creativecommons.org/licenses/by-sa/2.0/" TargetMode="External"/><Relationship Id="rId5" Type="http://schemas.openxmlformats.org/officeDocument/2006/relationships/hyperlink" Target="https://www.flickr.com/photos/quinnanya/" TargetMode="External"/><Relationship Id="rId4" Type="http://schemas.openxmlformats.org/officeDocument/2006/relationships/hyperlink" Target="https://www.flickr.com/photos/quinnanya/3206598886/"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djwtwo/16500908318/"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s://creativecommons.org/licenses/by/2.0" TargetMode="External"/><Relationship Id="rId5" Type="http://schemas.openxmlformats.org/officeDocument/2006/relationships/hyperlink" Target="https://www.flickr.com/people/hinnosaar/" TargetMode="External"/><Relationship Id="rId4" Type="http://schemas.openxmlformats.org/officeDocument/2006/relationships/hyperlink" Target="https://www.flickr.com/photos/hinnosaar/4373634220"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kelvinbeecroft/5529037282/"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bit.ly/recipes4leftovers" TargetMode="External"/><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2.xml"/><Relationship Id="rId1" Type="http://schemas.openxmlformats.org/officeDocument/2006/relationships/slideLayout" Target="../slideLayouts/slideLayout4.xml"/><Relationship Id="rId6" Type="http://schemas.openxmlformats.org/officeDocument/2006/relationships/image" Target="../media/image96.jpeg"/><Relationship Id="rId5" Type="http://schemas.openxmlformats.org/officeDocument/2006/relationships/hyperlink" Target="http://www.pachd.com/" TargetMode="External"/><Relationship Id="rId4" Type="http://schemas.openxmlformats.org/officeDocument/2006/relationships/image" Target="../media/image95.jpeg"/></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3.xml"/><Relationship Id="rId1" Type="http://schemas.openxmlformats.org/officeDocument/2006/relationships/slideLayout" Target="../slideLayouts/slideLayout4.xml"/><Relationship Id="rId6" Type="http://schemas.openxmlformats.org/officeDocument/2006/relationships/image" Target="../media/image96.jpeg"/><Relationship Id="rId5" Type="http://schemas.openxmlformats.org/officeDocument/2006/relationships/hyperlink" Target="http://www.pachd.com/" TargetMode="External"/><Relationship Id="rId4" Type="http://schemas.openxmlformats.org/officeDocument/2006/relationships/image" Target="../media/image95.jpeg"/></Relationships>
</file>

<file path=ppt/slides/_rels/slide9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jpeg"/><Relationship Id="rId7" Type="http://schemas.openxmlformats.org/officeDocument/2006/relationships/image" Target="../media/image98.jpeg"/><Relationship Id="rId2" Type="http://schemas.openxmlformats.org/officeDocument/2006/relationships/notesSlide" Target="../notesSlides/notesSlide94.xml"/><Relationship Id="rId1" Type="http://schemas.openxmlformats.org/officeDocument/2006/relationships/slideLayout" Target="../slideLayouts/slideLayout6.xml"/><Relationship Id="rId6" Type="http://schemas.openxmlformats.org/officeDocument/2006/relationships/image" Target="../media/image94.jpeg"/><Relationship Id="rId5" Type="http://schemas.openxmlformats.org/officeDocument/2006/relationships/image" Target="../media/image97.jpeg"/><Relationship Id="rId4" Type="http://schemas.openxmlformats.org/officeDocument/2006/relationships/image" Target="../media/image96.jpeg"/></Relationships>
</file>

<file path=ppt/slides/_rels/slide9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Picture 4" descr="A dish is filled with food&#10;&#10;Description generated with very high confidence">
            <a:extLst>
              <a:ext uri="{FF2B5EF4-FFF2-40B4-BE49-F238E27FC236}">
                <a16:creationId xmlns:a16="http://schemas.microsoft.com/office/drawing/2014/main" id="{54C898B0-9A9D-4D16-85C9-B554AE2D7251}"/>
              </a:ext>
            </a:extLst>
          </p:cNvPr>
          <p:cNvPicPr>
            <a:picLocks noChangeAspect="1"/>
          </p:cNvPicPr>
          <p:nvPr/>
        </p:nvPicPr>
        <p:blipFill rotWithShape="1">
          <a:blip r:embed="rId3">
            <a:extLst>
              <a:ext uri="{28A0092B-C50C-407E-A947-70E740481C1C}">
                <a14:useLocalDpi xmlns:a14="http://schemas.microsoft.com/office/drawing/2010/main" val="0"/>
              </a:ext>
            </a:extLst>
          </a:blip>
          <a:srcRect t="11509" b="13491"/>
          <a:stretch/>
        </p:blipFill>
        <p:spPr>
          <a:xfrm>
            <a:off x="20" y="10"/>
            <a:ext cx="12191980" cy="6857990"/>
          </a:xfrm>
          <a:prstGeom prst="rect">
            <a:avLst/>
          </a:prstGeom>
        </p:spPr>
      </p:pic>
      <p:pic>
        <p:nvPicPr>
          <p:cNvPr id="10" name="Picture 9" descr="A red and white sign&#10;&#10;Description generated with very high confidence"/>
          <p:cNvPicPr>
            <a:picLocks noChangeAspect="1"/>
          </p:cNvPicPr>
          <p:nvPr/>
        </p:nvPicPr>
        <p:blipFill rotWithShape="1">
          <a:blip r:embed="rId4"/>
          <a:srcRect t="2517" r="1788"/>
          <a:stretch/>
        </p:blipFill>
        <p:spPr>
          <a:xfrm>
            <a:off x="10906934" y="5823606"/>
            <a:ext cx="1285066" cy="1034394"/>
          </a:xfrm>
          <a:prstGeom prst="rect">
            <a:avLst/>
          </a:prstGeom>
        </p:spPr>
      </p:pic>
      <p:sp>
        <p:nvSpPr>
          <p:cNvPr id="4" name="Title 3"/>
          <p:cNvSpPr>
            <a:spLocks noGrp="1"/>
          </p:cNvSpPr>
          <p:nvPr>
            <p:ph type="ctrTitle"/>
          </p:nvPr>
        </p:nvSpPr>
        <p:spPr>
          <a:xfrm>
            <a:off x="1524000" y="2551840"/>
            <a:ext cx="9144000" cy="1754326"/>
          </a:xfrm>
          <a:prstGeom prst="rect">
            <a:avLst/>
          </a:prstGeom>
          <a:solidFill>
            <a:srgbClr val="FFFFFF">
              <a:alpha val="90000"/>
            </a:srgbClr>
          </a:solidFill>
          <a:ln w="279400" cap="sq" cmpd="thinThick">
            <a:solidFill>
              <a:schemeClr val="bg1">
                <a:alpha val="99000"/>
              </a:schemeClr>
            </a:solidFill>
            <a:miter lim="800000"/>
          </a:ln>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a:bodyPr>
          <a:lstStyle/>
          <a:p>
            <a:r>
              <a:rPr lang="en-US">
                <a:solidFill>
                  <a:schemeClr val="tx1">
                    <a:lumMod val="75000"/>
                    <a:lumOff val="25000"/>
                  </a:schemeClr>
                </a:solidFill>
                <a:effectLst>
                  <a:outerShdw blurRad="50800" dist="38100" dir="2700000" algn="tl" rotWithShape="0">
                    <a:prstClr val="black">
                      <a:alpha val="40000"/>
                    </a:prstClr>
                  </a:outerShdw>
                </a:effectLst>
                <a:latin typeface="+mj-lt"/>
                <a:ea typeface="+mj-ea"/>
                <a:cs typeface="+mj-cs"/>
              </a:rPr>
              <a:t>Makeover Your Leftovers</a:t>
            </a:r>
          </a:p>
        </p:txBody>
      </p:sp>
      <p:pic>
        <p:nvPicPr>
          <p:cNvPr id="9" name="Picture 8">
            <a:extLst>
              <a:ext uri="{FF2B5EF4-FFF2-40B4-BE49-F238E27FC236}">
                <a16:creationId xmlns:a16="http://schemas.microsoft.com/office/drawing/2014/main" id="{9EA8214E-52BB-4055-8E04-E3C6FE46E6A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37941"/>
          <a:stretch/>
        </p:blipFill>
        <p:spPr>
          <a:xfrm>
            <a:off x="-3156" y="5683721"/>
            <a:ext cx="2303706" cy="1199022"/>
          </a:xfrm>
          <a:prstGeom prst="rect">
            <a:avLst/>
          </a:prstGeom>
          <a:solidFill>
            <a:schemeClr val="bg1"/>
          </a:solidFill>
        </p:spPr>
      </p:pic>
    </p:spTree>
    <p:extLst>
      <p:ext uri="{BB962C8B-B14F-4D97-AF65-F5344CB8AC3E}">
        <p14:creationId xmlns:p14="http://schemas.microsoft.com/office/powerpoint/2010/main" val="2200907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05026" y="6410040"/>
            <a:ext cx="8010524" cy="369332"/>
          </a:xfrm>
          <a:prstGeom prst="rect">
            <a:avLst/>
          </a:prstGeom>
          <a:noFill/>
        </p:spPr>
        <p:txBody>
          <a:bodyPr wrap="square" rtlCol="0">
            <a:spAutoFit/>
          </a:bodyPr>
          <a:lstStyle/>
          <a:p>
            <a:r>
              <a:rPr lang="en-US" dirty="0"/>
              <a:t> </a:t>
            </a:r>
            <a:r>
              <a:rPr lang="en-US" dirty="0">
                <a:solidFill>
                  <a:srgbClr val="808694"/>
                </a:solidFill>
              </a:rPr>
              <a:t>Source of photos: Used with permission by the Academy of Nutrition and Dietetics</a:t>
            </a:r>
          </a:p>
        </p:txBody>
      </p:sp>
      <p:sp>
        <p:nvSpPr>
          <p:cNvPr id="6" name="Arrow: Down 5"/>
          <p:cNvSpPr/>
          <p:nvPr/>
        </p:nvSpPr>
        <p:spPr>
          <a:xfrm>
            <a:off x="812801" y="232227"/>
            <a:ext cx="943428" cy="1088572"/>
          </a:xfrm>
          <a:prstGeom prst="downArrow">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 y="1104290"/>
            <a:ext cx="11684000" cy="4803019"/>
            <a:chOff x="1" y="1104290"/>
            <a:chExt cx="11684000" cy="4803019"/>
          </a:xfrm>
        </p:grpSpPr>
        <p:graphicFrame>
          <p:nvGraphicFramePr>
            <p:cNvPr id="2" name="Diagram 1"/>
            <p:cNvGraphicFramePr/>
            <p:nvPr>
              <p:extLst/>
            </p:nvPr>
          </p:nvGraphicFramePr>
          <p:xfrm>
            <a:off x="203203" y="1104290"/>
            <a:ext cx="6836229" cy="4803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nvPr>
          </p:nvGraphicFramePr>
          <p:xfrm>
            <a:off x="7155543" y="1451426"/>
            <a:ext cx="4528458" cy="42091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Rectangle 3"/>
            <p:cNvSpPr/>
            <p:nvPr/>
          </p:nvSpPr>
          <p:spPr>
            <a:xfrm>
              <a:off x="1" y="4328932"/>
              <a:ext cx="11574684" cy="1331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38629" y="3657600"/>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105831" y="3657600"/>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296470" y="3646762"/>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51975" y="3692884"/>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086517" y="3664404"/>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594020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374" y="1553545"/>
            <a:ext cx="5554884" cy="1948226"/>
          </a:xfrm>
        </p:spPr>
        <p:txBody>
          <a:bodyPr wrap="square">
            <a:spAutoFit/>
          </a:bodyPr>
          <a:lstStyle/>
          <a:p>
            <a:r>
              <a:rPr lang="en-US" sz="5400" b="0" dirty="0">
                <a:solidFill>
                  <a:srgbClr val="CF0A2C"/>
                </a:solidFill>
              </a:rPr>
              <a:t>5. </a:t>
            </a:r>
            <a:r>
              <a:rPr lang="en-US" sz="4000" b="0" dirty="0">
                <a:solidFill>
                  <a:srgbClr val="CF0A2C"/>
                </a:solidFill>
              </a:rPr>
              <a:t>Which of these fruits will NOT ripen at room temperature?</a:t>
            </a:r>
          </a:p>
        </p:txBody>
      </p:sp>
      <p:sp>
        <p:nvSpPr>
          <p:cNvPr id="7" name="Content Placeholder 6"/>
          <p:cNvSpPr>
            <a:spLocks noGrp="1"/>
          </p:cNvSpPr>
          <p:nvPr>
            <p:ph sz="half" idx="2"/>
          </p:nvPr>
        </p:nvSpPr>
        <p:spPr>
          <a:xfrm>
            <a:off x="6412373" y="3823129"/>
            <a:ext cx="4125362" cy="1775493"/>
          </a:xfrm>
        </p:spPr>
        <p:txBody>
          <a:bodyPr>
            <a:normAutofit lnSpcReduction="10000"/>
          </a:bodyPr>
          <a:lstStyle/>
          <a:p>
            <a:pPr marL="514350" indent="-514350">
              <a:buFont typeface="+mj-lt"/>
              <a:buAutoNum type="alphaUcPeriod"/>
            </a:pPr>
            <a:r>
              <a:rPr lang="en-US" sz="3600" dirty="0"/>
              <a:t>Peach</a:t>
            </a:r>
          </a:p>
          <a:p>
            <a:pPr marL="514350" indent="-514350">
              <a:buFont typeface="+mj-lt"/>
              <a:buAutoNum type="alphaUcPeriod"/>
            </a:pPr>
            <a:r>
              <a:rPr lang="en-US" sz="3600" dirty="0"/>
              <a:t>Orange</a:t>
            </a:r>
          </a:p>
          <a:p>
            <a:pPr marL="514350" indent="-514350">
              <a:buFont typeface="+mj-lt"/>
              <a:buAutoNum type="alphaUcPeriod"/>
            </a:pPr>
            <a:r>
              <a:rPr lang="en-US" sz="3600" dirty="0"/>
              <a:t>Avocado</a:t>
            </a:r>
          </a:p>
        </p:txBody>
      </p:sp>
      <p:grpSp>
        <p:nvGrpSpPr>
          <p:cNvPr id="3" name="Group 2">
            <a:extLst>
              <a:ext uri="{FF2B5EF4-FFF2-40B4-BE49-F238E27FC236}">
                <a16:creationId xmlns:a16="http://schemas.microsoft.com/office/drawing/2014/main" id="{4C779C68-41FD-47BB-BFBA-37BEF67599E0}"/>
              </a:ext>
            </a:extLst>
          </p:cNvPr>
          <p:cNvGrpSpPr/>
          <p:nvPr/>
        </p:nvGrpSpPr>
        <p:grpSpPr>
          <a:xfrm>
            <a:off x="299132" y="750603"/>
            <a:ext cx="5651039" cy="6083951"/>
            <a:chOff x="299132" y="750603"/>
            <a:chExt cx="5651039" cy="6083951"/>
          </a:xfrm>
        </p:grpSpPr>
        <p:grpSp>
          <p:nvGrpSpPr>
            <p:cNvPr id="11" name="Group 10"/>
            <p:cNvGrpSpPr/>
            <p:nvPr/>
          </p:nvGrpSpPr>
          <p:grpSpPr>
            <a:xfrm>
              <a:off x="299132" y="750603"/>
              <a:ext cx="5651039" cy="5460636"/>
              <a:chOff x="299132" y="750603"/>
              <a:chExt cx="5651039" cy="5460636"/>
            </a:xfrm>
          </p:grpSpPr>
          <p:grpSp>
            <p:nvGrpSpPr>
              <p:cNvPr id="9" name="Group 8"/>
              <p:cNvGrpSpPr/>
              <p:nvPr/>
            </p:nvGrpSpPr>
            <p:grpSpPr>
              <a:xfrm>
                <a:off x="299132" y="750603"/>
                <a:ext cx="3750353" cy="5460636"/>
                <a:chOff x="299132" y="750603"/>
                <a:chExt cx="3750353" cy="5460636"/>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24684" t="8579" r="27468" b="7313"/>
                <a:stretch/>
              </p:blipFill>
              <p:spPr>
                <a:xfrm>
                  <a:off x="299132" y="750603"/>
                  <a:ext cx="2627453" cy="259617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24970" y="3561876"/>
                  <a:ext cx="2724515" cy="2649363"/>
                </a:xfrm>
                <a:prstGeom prst="rect">
                  <a:avLst/>
                </a:prstGeom>
              </p:spPr>
            </p:pic>
          </p:gr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19377" y="1154967"/>
                <a:ext cx="2430794" cy="2202307"/>
              </a:xfrm>
              <a:prstGeom prst="rect">
                <a:avLst/>
              </a:prstGeom>
            </p:spPr>
          </p:pic>
        </p:grpSp>
        <p:sp>
          <p:nvSpPr>
            <p:cNvPr id="12" name="TextBox 11">
              <a:extLst>
                <a:ext uri="{FF2B5EF4-FFF2-40B4-BE49-F238E27FC236}">
                  <a16:creationId xmlns:a16="http://schemas.microsoft.com/office/drawing/2014/main" id="{F810EE5D-85C3-4733-BFA6-958D82F28E21}"/>
                </a:ext>
              </a:extLst>
            </p:cNvPr>
            <p:cNvSpPr txBox="1"/>
            <p:nvPr/>
          </p:nvSpPr>
          <p:spPr>
            <a:xfrm>
              <a:off x="1612858" y="6496000"/>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grpSp>
    </p:spTree>
    <p:extLst>
      <p:ext uri="{BB962C8B-B14F-4D97-AF65-F5344CB8AC3E}">
        <p14:creationId xmlns:p14="http://schemas.microsoft.com/office/powerpoint/2010/main" val="16117435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374" y="1553545"/>
            <a:ext cx="5554884" cy="1948226"/>
          </a:xfrm>
        </p:spPr>
        <p:txBody>
          <a:bodyPr wrap="square">
            <a:spAutoFit/>
          </a:bodyPr>
          <a:lstStyle/>
          <a:p>
            <a:r>
              <a:rPr lang="en-US" sz="5400" b="0" dirty="0">
                <a:solidFill>
                  <a:srgbClr val="CF0A2C"/>
                </a:solidFill>
              </a:rPr>
              <a:t>5. </a:t>
            </a:r>
            <a:r>
              <a:rPr lang="en-US" sz="4000" b="0" dirty="0">
                <a:solidFill>
                  <a:srgbClr val="CF0A2C"/>
                </a:solidFill>
              </a:rPr>
              <a:t>Which of these fruits will NOT ripen at room temperature?</a:t>
            </a:r>
          </a:p>
        </p:txBody>
      </p:sp>
      <p:sp>
        <p:nvSpPr>
          <p:cNvPr id="7" name="Content Placeholder 6"/>
          <p:cNvSpPr>
            <a:spLocks noGrp="1"/>
          </p:cNvSpPr>
          <p:nvPr>
            <p:ph sz="half" idx="2"/>
          </p:nvPr>
        </p:nvSpPr>
        <p:spPr>
          <a:xfrm>
            <a:off x="6412373" y="3823129"/>
            <a:ext cx="4125362" cy="1775493"/>
          </a:xfrm>
        </p:spPr>
        <p:txBody>
          <a:bodyPr>
            <a:normAutofit lnSpcReduction="10000"/>
          </a:bodyPr>
          <a:lstStyle/>
          <a:p>
            <a:pPr marL="514350" indent="-514350">
              <a:buFont typeface="+mj-lt"/>
              <a:buAutoNum type="alphaUcPeriod"/>
            </a:pPr>
            <a:r>
              <a:rPr lang="en-US" sz="3600" dirty="0"/>
              <a:t>Peach</a:t>
            </a:r>
          </a:p>
          <a:p>
            <a:pPr marL="514350" indent="-514350">
              <a:buFont typeface="+mj-lt"/>
              <a:buAutoNum type="alphaUcPeriod"/>
            </a:pPr>
            <a:r>
              <a:rPr lang="en-US" sz="3600" u="sng" dirty="0">
                <a:solidFill>
                  <a:srgbClr val="CF0A2C"/>
                </a:solidFill>
              </a:rPr>
              <a:t>Orange</a:t>
            </a:r>
          </a:p>
          <a:p>
            <a:pPr marL="514350" indent="-514350">
              <a:buFont typeface="+mj-lt"/>
              <a:buAutoNum type="alphaUcPeriod"/>
            </a:pPr>
            <a:r>
              <a:rPr lang="en-US" sz="3600" dirty="0"/>
              <a:t>Avocado</a:t>
            </a:r>
          </a:p>
        </p:txBody>
      </p:sp>
      <p:grpSp>
        <p:nvGrpSpPr>
          <p:cNvPr id="3" name="Group 2">
            <a:extLst>
              <a:ext uri="{FF2B5EF4-FFF2-40B4-BE49-F238E27FC236}">
                <a16:creationId xmlns:a16="http://schemas.microsoft.com/office/drawing/2014/main" id="{A6845684-DF9A-40C3-B73E-59C3DC5399F5}"/>
              </a:ext>
            </a:extLst>
          </p:cNvPr>
          <p:cNvGrpSpPr/>
          <p:nvPr/>
        </p:nvGrpSpPr>
        <p:grpSpPr>
          <a:xfrm>
            <a:off x="299132" y="750603"/>
            <a:ext cx="5651039" cy="6083951"/>
            <a:chOff x="299132" y="750603"/>
            <a:chExt cx="5651039" cy="6083951"/>
          </a:xfrm>
        </p:grpSpPr>
        <p:grpSp>
          <p:nvGrpSpPr>
            <p:cNvPr id="11" name="Group 10"/>
            <p:cNvGrpSpPr/>
            <p:nvPr/>
          </p:nvGrpSpPr>
          <p:grpSpPr>
            <a:xfrm>
              <a:off x="299132" y="750603"/>
              <a:ext cx="5651039" cy="5460636"/>
              <a:chOff x="299132" y="750603"/>
              <a:chExt cx="5651039" cy="5460636"/>
            </a:xfrm>
          </p:grpSpPr>
          <p:grpSp>
            <p:nvGrpSpPr>
              <p:cNvPr id="9" name="Group 8"/>
              <p:cNvGrpSpPr/>
              <p:nvPr/>
            </p:nvGrpSpPr>
            <p:grpSpPr>
              <a:xfrm>
                <a:off x="299132" y="750603"/>
                <a:ext cx="3750353" cy="5460636"/>
                <a:chOff x="299132" y="750603"/>
                <a:chExt cx="3750353" cy="5460636"/>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24684" t="8579" r="27468" b="7313"/>
                <a:stretch/>
              </p:blipFill>
              <p:spPr>
                <a:xfrm>
                  <a:off x="299132" y="750603"/>
                  <a:ext cx="2627453" cy="259617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24970" y="3561876"/>
                  <a:ext cx="2724515" cy="2649363"/>
                </a:xfrm>
                <a:prstGeom prst="rect">
                  <a:avLst/>
                </a:prstGeom>
              </p:spPr>
            </p:pic>
          </p:gr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19377" y="1154967"/>
                <a:ext cx="2430794" cy="2202307"/>
              </a:xfrm>
              <a:prstGeom prst="rect">
                <a:avLst/>
              </a:prstGeom>
            </p:spPr>
          </p:pic>
        </p:grpSp>
        <p:sp>
          <p:nvSpPr>
            <p:cNvPr id="13" name="TextBox 12">
              <a:extLst>
                <a:ext uri="{FF2B5EF4-FFF2-40B4-BE49-F238E27FC236}">
                  <a16:creationId xmlns:a16="http://schemas.microsoft.com/office/drawing/2014/main" id="{3D0CADB6-6ECE-40BF-ADF0-8A65C487D422}"/>
                </a:ext>
              </a:extLst>
            </p:cNvPr>
            <p:cNvSpPr txBox="1"/>
            <p:nvPr/>
          </p:nvSpPr>
          <p:spPr>
            <a:xfrm>
              <a:off x="1612858" y="6496000"/>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grpSp>
    </p:spTree>
    <p:extLst>
      <p:ext uri="{BB962C8B-B14F-4D97-AF65-F5344CB8AC3E}">
        <p14:creationId xmlns:p14="http://schemas.microsoft.com/office/powerpoint/2010/main" val="22450751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2464"/>
            <a:ext cx="12192000" cy="1325033"/>
          </a:xfrm>
        </p:spPr>
        <p:txBody>
          <a:bodyPr>
            <a:noAutofit/>
          </a:bodyPr>
          <a:lstStyle/>
          <a:p>
            <a:pPr algn="ctr"/>
            <a:r>
              <a:rPr lang="en-US" sz="3600" b="1" dirty="0">
                <a:solidFill>
                  <a:srgbClr val="CF0A2C"/>
                </a:solidFill>
              </a:rPr>
              <a:t>Ripen these fruits on the counter;</a:t>
            </a:r>
            <a:br>
              <a:rPr lang="en-US" sz="3600" b="1" dirty="0">
                <a:solidFill>
                  <a:srgbClr val="CF0A2C"/>
                </a:solidFill>
              </a:rPr>
            </a:br>
            <a:r>
              <a:rPr lang="en-US" sz="3600" b="1" dirty="0">
                <a:solidFill>
                  <a:srgbClr val="CF0A2C"/>
                </a:solidFill>
              </a:rPr>
              <a:t> then store them in the refrigerator!</a:t>
            </a:r>
          </a:p>
        </p:txBody>
      </p:sp>
      <p:grpSp>
        <p:nvGrpSpPr>
          <p:cNvPr id="3" name="Group 2">
            <a:extLst>
              <a:ext uri="{FF2B5EF4-FFF2-40B4-BE49-F238E27FC236}">
                <a16:creationId xmlns:a16="http://schemas.microsoft.com/office/drawing/2014/main" id="{D5BF063A-8507-495F-AE89-5F0ABE64C16B}"/>
              </a:ext>
            </a:extLst>
          </p:cNvPr>
          <p:cNvGrpSpPr/>
          <p:nvPr/>
        </p:nvGrpSpPr>
        <p:grpSpPr>
          <a:xfrm>
            <a:off x="-34186" y="1982349"/>
            <a:ext cx="12005520" cy="4700226"/>
            <a:chOff x="-34186" y="1982349"/>
            <a:chExt cx="12005520" cy="4700226"/>
          </a:xfrm>
        </p:grpSpPr>
        <p:sp>
          <p:nvSpPr>
            <p:cNvPr id="11" name="TextBox 10"/>
            <p:cNvSpPr txBox="1"/>
            <p:nvPr/>
          </p:nvSpPr>
          <p:spPr>
            <a:xfrm>
              <a:off x="679212" y="1982349"/>
              <a:ext cx="1473288" cy="461665"/>
            </a:xfrm>
            <a:prstGeom prst="rect">
              <a:avLst/>
            </a:prstGeom>
            <a:noFill/>
          </p:spPr>
          <p:txBody>
            <a:bodyPr wrap="none" rtlCol="0">
              <a:spAutoFit/>
            </a:bodyPr>
            <a:lstStyle/>
            <a:p>
              <a:r>
                <a:rPr lang="en-US" sz="2400" b="1" dirty="0">
                  <a:latin typeface="Arial" panose="020B0604020202020204" pitchFamily="34" charset="0"/>
                </a:rPr>
                <a:t>Avocado</a:t>
              </a:r>
            </a:p>
          </p:txBody>
        </p:sp>
        <p:sp>
          <p:nvSpPr>
            <p:cNvPr id="13" name="TextBox 12"/>
            <p:cNvSpPr txBox="1"/>
            <p:nvPr/>
          </p:nvSpPr>
          <p:spPr>
            <a:xfrm>
              <a:off x="2438400" y="4851401"/>
              <a:ext cx="1107996" cy="461665"/>
            </a:xfrm>
            <a:prstGeom prst="rect">
              <a:avLst/>
            </a:prstGeom>
            <a:noFill/>
          </p:spPr>
          <p:txBody>
            <a:bodyPr wrap="none" rtlCol="0">
              <a:spAutoFit/>
            </a:bodyPr>
            <a:lstStyle/>
            <a:p>
              <a:r>
                <a:rPr lang="en-US" sz="2400" b="1" dirty="0">
                  <a:latin typeface="Arial" panose="020B0604020202020204" pitchFamily="34" charset="0"/>
                </a:rPr>
                <a:t>Plums</a:t>
              </a:r>
            </a:p>
          </p:txBody>
        </p:sp>
        <p:sp>
          <p:nvSpPr>
            <p:cNvPr id="14" name="TextBox 13"/>
            <p:cNvSpPr txBox="1"/>
            <p:nvPr/>
          </p:nvSpPr>
          <p:spPr>
            <a:xfrm>
              <a:off x="4812909" y="2366716"/>
              <a:ext cx="1414170" cy="461665"/>
            </a:xfrm>
            <a:prstGeom prst="rect">
              <a:avLst/>
            </a:prstGeom>
            <a:noFill/>
          </p:spPr>
          <p:txBody>
            <a:bodyPr wrap="none" rtlCol="0">
              <a:spAutoFit/>
            </a:bodyPr>
            <a:lstStyle/>
            <a:p>
              <a:r>
                <a:rPr lang="en-US" sz="2400" b="1" dirty="0">
                  <a:latin typeface="Arial" panose="020B0604020202020204" pitchFamily="34" charset="0"/>
                </a:rPr>
                <a:t>Kiwifruit</a:t>
              </a:r>
            </a:p>
          </p:txBody>
        </p:sp>
        <p:sp>
          <p:nvSpPr>
            <p:cNvPr id="15" name="TextBox 14"/>
            <p:cNvSpPr txBox="1"/>
            <p:nvPr/>
          </p:nvSpPr>
          <p:spPr>
            <a:xfrm>
              <a:off x="7896755" y="1982349"/>
              <a:ext cx="2151551" cy="830997"/>
            </a:xfrm>
            <a:prstGeom prst="rect">
              <a:avLst/>
            </a:prstGeom>
            <a:noFill/>
          </p:spPr>
          <p:txBody>
            <a:bodyPr wrap="none" rtlCol="0">
              <a:spAutoFit/>
            </a:bodyPr>
            <a:lstStyle/>
            <a:p>
              <a:pPr algn="ctr"/>
              <a:r>
                <a:rPr lang="en-US" sz="2400" b="1" dirty="0">
                  <a:latin typeface="Arial" panose="020B0604020202020204" pitchFamily="34" charset="0"/>
                </a:rPr>
                <a:t>Peaches and </a:t>
              </a:r>
            </a:p>
            <a:p>
              <a:pPr algn="ctr"/>
              <a:r>
                <a:rPr lang="en-US" sz="2400" b="1" dirty="0">
                  <a:latin typeface="Arial" panose="020B0604020202020204" pitchFamily="34" charset="0"/>
                </a:rPr>
                <a:t>Nectarines</a:t>
              </a:r>
            </a:p>
          </p:txBody>
        </p:sp>
        <p:sp>
          <p:nvSpPr>
            <p:cNvPr id="16" name="TextBox 15"/>
            <p:cNvSpPr txBox="1"/>
            <p:nvPr/>
          </p:nvSpPr>
          <p:spPr>
            <a:xfrm>
              <a:off x="8019665" y="4495235"/>
              <a:ext cx="1024639" cy="461665"/>
            </a:xfrm>
            <a:prstGeom prst="rect">
              <a:avLst/>
            </a:prstGeom>
            <a:noFill/>
          </p:spPr>
          <p:txBody>
            <a:bodyPr wrap="none" rtlCol="0">
              <a:spAutoFit/>
            </a:bodyPr>
            <a:lstStyle/>
            <a:p>
              <a:pPr algn="ctr"/>
              <a:r>
                <a:rPr lang="en-US" sz="2400" b="1" dirty="0">
                  <a:latin typeface="Arial" panose="020B0604020202020204" pitchFamily="34" charset="0"/>
                </a:rPr>
                <a:t>Pears</a:t>
              </a: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41986" y="2545901"/>
              <a:ext cx="2729348" cy="1923140"/>
            </a:xfrm>
            <a:prstGeom prst="rect">
              <a:avLst/>
            </a:prstGeom>
          </p:spPr>
        </p:pic>
        <p:sp>
          <p:nvSpPr>
            <p:cNvPr id="18" name="TextBox 17"/>
            <p:cNvSpPr txBox="1"/>
            <p:nvPr/>
          </p:nvSpPr>
          <p:spPr>
            <a:xfrm rot="16200000">
              <a:off x="-842260" y="4347080"/>
              <a:ext cx="2077813" cy="461665"/>
            </a:xfrm>
            <a:prstGeom prst="rect">
              <a:avLst/>
            </a:prstGeom>
            <a:noFill/>
          </p:spPr>
          <p:txBody>
            <a:bodyPr wrap="none" rtlCol="0">
              <a:spAutoFit/>
            </a:bodyPr>
            <a:lstStyle/>
            <a:p>
              <a:r>
                <a:rPr lang="en-US" sz="2400" dirty="0">
                  <a:solidFill>
                    <a:schemeClr val="bg1">
                      <a:lumMod val="50000"/>
                    </a:schemeClr>
                  </a:solidFill>
                  <a:latin typeface="Arial" panose="020B0604020202020204" pitchFamily="34" charset="0"/>
                </a:rPr>
                <a:t> </a:t>
              </a:r>
              <a:r>
                <a:rPr lang="en-US" sz="1067" dirty="0">
                  <a:solidFill>
                    <a:schemeClr val="bg1">
                      <a:lumMod val="50000"/>
                    </a:schemeClr>
                  </a:solidFill>
                  <a:latin typeface="Arial" panose="020B0604020202020204" pitchFamily="34" charset="0"/>
                </a:rPr>
                <a:t>Photo credit: </a:t>
              </a:r>
              <a:r>
                <a:rPr lang="en-US" sz="1067" dirty="0">
                  <a:solidFill>
                    <a:schemeClr val="bg1">
                      <a:lumMod val="50000"/>
                    </a:schemeClr>
                  </a:solidFill>
                  <a:latin typeface="Arial" panose="020B0604020202020204" pitchFamily="34" charset="0"/>
                  <a:hlinkClick r:id="rId4"/>
                </a:rPr>
                <a:t>www.pachd.com</a:t>
              </a:r>
              <a:endParaRPr lang="en-US" sz="1067" dirty="0">
                <a:solidFill>
                  <a:schemeClr val="bg1">
                    <a:lumMod val="50000"/>
                  </a:schemeClr>
                </a:solidFill>
                <a:latin typeface="Arial" panose="020B0604020202020204" pitchFamily="34" charset="0"/>
              </a:endParaRPr>
            </a:p>
          </p:txBody>
        </p:sp>
        <p:pic>
          <p:nvPicPr>
            <p:cNvPr id="10" name="Pictur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178" y="2133600"/>
              <a:ext cx="3663656" cy="2747742"/>
            </a:xfrm>
            <a:prstGeom prst="rect">
              <a:avLst/>
            </a:prstGeom>
          </p:spPr>
        </p:pic>
        <p:pic>
          <p:nvPicPr>
            <p:cNvPr id="19" name="Picture 1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86835" y="2717952"/>
              <a:ext cx="2522864" cy="1892148"/>
            </a:xfrm>
            <a:prstGeom prst="rect">
              <a:avLst/>
            </a:prstGeom>
          </p:spPr>
        </p:pic>
        <p:pic>
          <p:nvPicPr>
            <p:cNvPr id="1026" name="Picture 2" descr="http://whatthafact.com/wp-content/uploads/2013/07/Plum.jpg"/>
            <p:cNvPicPr>
              <a:picLocks noChangeAspect="1" noChangeArrowheads="1"/>
            </p:cNvPicPr>
            <p:nvPr/>
          </p:nvPicPr>
          <p:blipFill>
            <a:blip r:embed="rId7">
              <a:clrChange>
                <a:clrFrom>
                  <a:srgbClr val="FCFCFC"/>
                </a:clrFrom>
                <a:clrTo>
                  <a:srgbClr val="FCFCFC">
                    <a:alpha val="0"/>
                  </a:srgbClr>
                </a:clrTo>
              </a:clrChange>
              <a:extLst>
                <a:ext uri="{28A0092B-C50C-407E-A947-70E740481C1C}">
                  <a14:useLocalDpi xmlns:a14="http://schemas.microsoft.com/office/drawing/2010/main"/>
                </a:ext>
              </a:extLst>
            </a:blip>
            <a:srcRect/>
            <a:stretch>
              <a:fillRect/>
            </a:stretch>
          </p:blipFill>
          <p:spPr bwMode="auto">
            <a:xfrm>
              <a:off x="2841569" y="4956900"/>
              <a:ext cx="2244781" cy="17256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508636" y="4310003"/>
              <a:ext cx="2500605" cy="2355116"/>
            </a:xfrm>
            <a:prstGeom prst="rect">
              <a:avLst/>
            </a:prstGeom>
          </p:spPr>
        </p:pic>
      </p:grpSp>
    </p:spTree>
    <p:extLst>
      <p:ext uri="{BB962C8B-B14F-4D97-AF65-F5344CB8AC3E}">
        <p14:creationId xmlns:p14="http://schemas.microsoft.com/office/powerpoint/2010/main" val="9401606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Text Box 12"/>
          <p:cNvSpPr txBox="1">
            <a:spLocks noChangeArrowheads="1"/>
          </p:cNvSpPr>
          <p:nvPr/>
        </p:nvSpPr>
        <p:spPr bwMode="auto">
          <a:xfrm>
            <a:off x="6189752" y="2399418"/>
            <a:ext cx="5830957" cy="2062103"/>
          </a:xfrm>
          <a:prstGeom prst="rect">
            <a:avLst/>
          </a:prstGeom>
          <a:solidFill>
            <a:schemeClr val="bg1">
              <a:alpha val="71000"/>
            </a:schemeClr>
          </a:solidFill>
          <a:ln>
            <a:noFill/>
          </a:ln>
          <a:effectLst/>
          <a:extLst/>
        </p:spPr>
        <p:txBody>
          <a:bodyPr wrap="square">
            <a:spAutoFit/>
          </a:bodyPr>
          <a:lstStyle>
            <a:lvl1pPr>
              <a:spcBef>
                <a:spcPct val="20000"/>
              </a:spcBef>
              <a:buChar char="•"/>
              <a:defRPr sz="36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60000"/>
              </a:spcBef>
              <a:buFontTx/>
              <a:buNone/>
            </a:pPr>
            <a:r>
              <a:rPr lang="en-US" altLang="en-US" sz="3200" b="0" dirty="0"/>
              <a:t>Store fruits in a separate refrigerator crisper drawer from vegetables at a refrigerator temperature of 40</a:t>
            </a:r>
            <a:r>
              <a:rPr lang="en-US" altLang="en-US" sz="3200" b="0" baseline="30000" dirty="0"/>
              <a:t>0</a:t>
            </a:r>
            <a:r>
              <a:rPr lang="en-US" altLang="en-US" sz="3200" b="0" dirty="0"/>
              <a:t>F or lower </a:t>
            </a:r>
          </a:p>
        </p:txBody>
      </p:sp>
      <p:grpSp>
        <p:nvGrpSpPr>
          <p:cNvPr id="3" name="Group 2">
            <a:extLst>
              <a:ext uri="{FF2B5EF4-FFF2-40B4-BE49-F238E27FC236}">
                <a16:creationId xmlns:a16="http://schemas.microsoft.com/office/drawing/2014/main" id="{A26C2DFC-6CAD-465B-B3C7-34DCA5A95ECF}"/>
              </a:ext>
            </a:extLst>
          </p:cNvPr>
          <p:cNvGrpSpPr/>
          <p:nvPr/>
        </p:nvGrpSpPr>
        <p:grpSpPr>
          <a:xfrm>
            <a:off x="530045" y="1299428"/>
            <a:ext cx="5393933" cy="5466560"/>
            <a:chOff x="530045" y="1299428"/>
            <a:chExt cx="5393933" cy="546656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0045" y="1299428"/>
              <a:ext cx="5393933" cy="4800600"/>
            </a:xfrm>
            <a:prstGeom prst="rect">
              <a:avLst/>
            </a:prstGeom>
          </p:spPr>
        </p:pic>
        <p:sp>
          <p:nvSpPr>
            <p:cNvPr id="4" name="TextBox 3">
              <a:extLst>
                <a:ext uri="{FF2B5EF4-FFF2-40B4-BE49-F238E27FC236}">
                  <a16:creationId xmlns:a16="http://schemas.microsoft.com/office/drawing/2014/main" id="{D6CFCB82-F935-455A-840A-C31B0BF21C7E}"/>
                </a:ext>
              </a:extLst>
            </p:cNvPr>
            <p:cNvSpPr txBox="1"/>
            <p:nvPr/>
          </p:nvSpPr>
          <p:spPr>
            <a:xfrm>
              <a:off x="1765941" y="6427434"/>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Tree>
    <p:extLst>
      <p:ext uri="{BB962C8B-B14F-4D97-AF65-F5344CB8AC3E}">
        <p14:creationId xmlns:p14="http://schemas.microsoft.com/office/powerpoint/2010/main" val="2520001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1"/>
          </p:nvPr>
        </p:nvSpPr>
        <p:spPr>
          <a:xfrm>
            <a:off x="6282986" y="1737709"/>
            <a:ext cx="4947721" cy="3194721"/>
          </a:xfrm>
        </p:spPr>
        <p:txBody>
          <a:bodyPr wrap="square">
            <a:spAutoFit/>
          </a:bodyPr>
          <a:lstStyle/>
          <a:p>
            <a:pPr marL="0" indent="0">
              <a:buNone/>
            </a:pPr>
            <a:r>
              <a:rPr lang="en-US" altLang="en-US" sz="3200" dirty="0"/>
              <a:t>If you don’t have access to commercial, food-grade, perforated bags for storing refrigerated fruits and vegetables, poke several small holes in a food-grade plastic bag</a:t>
            </a:r>
            <a:endParaRPr lang="en-US" sz="3200" dirty="0"/>
          </a:p>
        </p:txBody>
      </p:sp>
      <p:grpSp>
        <p:nvGrpSpPr>
          <p:cNvPr id="2" name="Group 1">
            <a:extLst>
              <a:ext uri="{FF2B5EF4-FFF2-40B4-BE49-F238E27FC236}">
                <a16:creationId xmlns:a16="http://schemas.microsoft.com/office/drawing/2014/main" id="{8C29B433-A4E1-40A1-B585-A9E63F9C70B0}"/>
              </a:ext>
            </a:extLst>
          </p:cNvPr>
          <p:cNvGrpSpPr/>
          <p:nvPr/>
        </p:nvGrpSpPr>
        <p:grpSpPr>
          <a:xfrm>
            <a:off x="516047" y="382310"/>
            <a:ext cx="5303659" cy="6360232"/>
            <a:chOff x="516047" y="382310"/>
            <a:chExt cx="5303659" cy="6360232"/>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l="445" t="15466" r="5121" b="6017"/>
            <a:stretch/>
          </p:blipFill>
          <p:spPr>
            <a:xfrm>
              <a:off x="516047" y="382310"/>
              <a:ext cx="5303659" cy="5879714"/>
            </a:xfrm>
            <a:prstGeom prst="rect">
              <a:avLst/>
            </a:prstGeom>
          </p:spPr>
        </p:pic>
        <p:sp>
          <p:nvSpPr>
            <p:cNvPr id="4" name="TextBox 3">
              <a:extLst>
                <a:ext uri="{FF2B5EF4-FFF2-40B4-BE49-F238E27FC236}">
                  <a16:creationId xmlns:a16="http://schemas.microsoft.com/office/drawing/2014/main" id="{59BA5C65-040D-4AAD-8CC0-E66F3236DA18}"/>
                </a:ext>
              </a:extLst>
            </p:cNvPr>
            <p:cNvSpPr txBox="1"/>
            <p:nvPr/>
          </p:nvSpPr>
          <p:spPr>
            <a:xfrm>
              <a:off x="1711033" y="6403988"/>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Tree>
    <p:extLst>
      <p:ext uri="{BB962C8B-B14F-4D97-AF65-F5344CB8AC3E}">
        <p14:creationId xmlns:p14="http://schemas.microsoft.com/office/powerpoint/2010/main" val="1524242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0919" y="2156071"/>
            <a:ext cx="4165348" cy="1325563"/>
          </a:xfrm>
        </p:spPr>
        <p:txBody>
          <a:bodyPr>
            <a:normAutofit fontScale="90000"/>
          </a:bodyPr>
          <a:lstStyle/>
          <a:p>
            <a:r>
              <a:rPr lang="en-US" sz="6000" b="0" dirty="0">
                <a:solidFill>
                  <a:srgbClr val="CF0A2C"/>
                </a:solidFill>
              </a:rPr>
              <a:t>6.</a:t>
            </a:r>
            <a:r>
              <a:rPr lang="en-US" b="0" dirty="0">
                <a:solidFill>
                  <a:srgbClr val="CF0A2C"/>
                </a:solidFill>
              </a:rPr>
              <a:t>How long will food keep </a:t>
            </a:r>
            <a:br>
              <a:rPr lang="en-US" b="0" dirty="0">
                <a:solidFill>
                  <a:srgbClr val="CF0A2C"/>
                </a:solidFill>
              </a:rPr>
            </a:br>
            <a:r>
              <a:rPr lang="en-US" b="0" dirty="0">
                <a:solidFill>
                  <a:srgbClr val="CF0A2C"/>
                </a:solidFill>
              </a:rPr>
              <a:t>safely in the freezer at 0ºF?</a:t>
            </a:r>
          </a:p>
        </p:txBody>
      </p:sp>
      <p:sp>
        <p:nvSpPr>
          <p:cNvPr id="7" name="Content Placeholder 6"/>
          <p:cNvSpPr>
            <a:spLocks noGrp="1"/>
          </p:cNvSpPr>
          <p:nvPr>
            <p:ph sz="half" idx="2"/>
          </p:nvPr>
        </p:nvSpPr>
        <p:spPr>
          <a:xfrm>
            <a:off x="7547033" y="4279828"/>
            <a:ext cx="3518025" cy="1449568"/>
          </a:xfrm>
        </p:spPr>
        <p:txBody>
          <a:bodyPr>
            <a:noAutofit/>
          </a:bodyPr>
          <a:lstStyle/>
          <a:p>
            <a:pPr marL="514350" indent="-514350">
              <a:buFont typeface="+mj-lt"/>
              <a:buAutoNum type="alphaUcPeriod"/>
            </a:pPr>
            <a:r>
              <a:rPr lang="en-US" sz="3600" dirty="0"/>
              <a:t>About a year</a:t>
            </a:r>
          </a:p>
          <a:p>
            <a:pPr marL="514350" indent="-514350">
              <a:buFont typeface="+mj-lt"/>
              <a:buAutoNum type="alphaUcPeriod"/>
            </a:pPr>
            <a:r>
              <a:rPr lang="en-US" sz="3600" dirty="0"/>
              <a:t>Indefinitely</a:t>
            </a:r>
          </a:p>
        </p:txBody>
      </p:sp>
      <p:grpSp>
        <p:nvGrpSpPr>
          <p:cNvPr id="3" name="Group 2">
            <a:extLst>
              <a:ext uri="{FF2B5EF4-FFF2-40B4-BE49-F238E27FC236}">
                <a16:creationId xmlns:a16="http://schemas.microsoft.com/office/drawing/2014/main" id="{30E723D0-0643-4D3E-B49D-349E5EEEE1EB}"/>
              </a:ext>
            </a:extLst>
          </p:cNvPr>
          <p:cNvGrpSpPr/>
          <p:nvPr/>
        </p:nvGrpSpPr>
        <p:grpSpPr>
          <a:xfrm>
            <a:off x="365347" y="1372306"/>
            <a:ext cx="6643789" cy="5368463"/>
            <a:chOff x="365347" y="1372306"/>
            <a:chExt cx="6643789" cy="5368463"/>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5347" y="1372306"/>
              <a:ext cx="6643789" cy="4444466"/>
            </a:xfrm>
            <a:prstGeom prst="rect">
              <a:avLst/>
            </a:prstGeom>
          </p:spPr>
        </p:pic>
        <p:sp>
          <p:nvSpPr>
            <p:cNvPr id="5" name="Rectangle 4">
              <a:extLst>
                <a:ext uri="{FF2B5EF4-FFF2-40B4-BE49-F238E27FC236}">
                  <a16:creationId xmlns:a16="http://schemas.microsoft.com/office/drawing/2014/main" id="{439AC89D-ABEA-4B2E-B29F-DD88B3F95071}"/>
                </a:ext>
              </a:extLst>
            </p:cNvPr>
            <p:cNvSpPr/>
            <p:nvPr/>
          </p:nvSpPr>
          <p:spPr>
            <a:xfrm>
              <a:off x="2313153" y="6402215"/>
              <a:ext cx="2619775" cy="338554"/>
            </a:xfrm>
            <a:prstGeom prst="rect">
              <a:avLst/>
            </a:prstGeom>
          </p:spPr>
          <p:txBody>
            <a:bodyPr wrap="square">
              <a:spAutoFit/>
            </a:bodyPr>
            <a:lstStyle/>
            <a:p>
              <a:r>
                <a:rPr lang="en-US" sz="1600" dirty="0">
                  <a:solidFill>
                    <a:schemeClr val="bg1">
                      <a:lumMod val="50000"/>
                    </a:schemeClr>
                  </a:solidFill>
                  <a:latin typeface="Arial" panose="020B0604020202020204" pitchFamily="34" charset="0"/>
                  <a:cs typeface="Arial" panose="020B0604020202020204" pitchFamily="34" charset="0"/>
                </a:rPr>
                <a:t>Photo credit: USDA/FSIS</a:t>
              </a:r>
              <a:endParaRPr lang="en-US" sz="1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305683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0919" y="2156071"/>
            <a:ext cx="4165348" cy="1325563"/>
          </a:xfrm>
        </p:spPr>
        <p:txBody>
          <a:bodyPr>
            <a:normAutofit fontScale="90000"/>
          </a:bodyPr>
          <a:lstStyle/>
          <a:p>
            <a:r>
              <a:rPr lang="en-US" sz="6000" b="0" dirty="0">
                <a:solidFill>
                  <a:srgbClr val="CF0A2C"/>
                </a:solidFill>
              </a:rPr>
              <a:t>6.</a:t>
            </a:r>
            <a:r>
              <a:rPr lang="en-US" b="0" dirty="0">
                <a:solidFill>
                  <a:srgbClr val="CF0A2C"/>
                </a:solidFill>
              </a:rPr>
              <a:t>How long will food keep </a:t>
            </a:r>
            <a:br>
              <a:rPr lang="en-US" b="0" dirty="0">
                <a:solidFill>
                  <a:srgbClr val="CF0A2C"/>
                </a:solidFill>
              </a:rPr>
            </a:br>
            <a:r>
              <a:rPr lang="en-US" b="0" dirty="0">
                <a:solidFill>
                  <a:srgbClr val="CF0A2C"/>
                </a:solidFill>
              </a:rPr>
              <a:t>safely in the freezer at 0ºF?</a:t>
            </a:r>
          </a:p>
        </p:txBody>
      </p:sp>
      <p:sp>
        <p:nvSpPr>
          <p:cNvPr id="7" name="Content Placeholder 6"/>
          <p:cNvSpPr>
            <a:spLocks noGrp="1"/>
          </p:cNvSpPr>
          <p:nvPr>
            <p:ph sz="half" idx="2"/>
          </p:nvPr>
        </p:nvSpPr>
        <p:spPr>
          <a:xfrm>
            <a:off x="7547033" y="4279828"/>
            <a:ext cx="3518025" cy="1449568"/>
          </a:xfrm>
        </p:spPr>
        <p:txBody>
          <a:bodyPr>
            <a:noAutofit/>
          </a:bodyPr>
          <a:lstStyle/>
          <a:p>
            <a:pPr marL="514350" indent="-514350">
              <a:buFont typeface="+mj-lt"/>
              <a:buAutoNum type="alphaUcPeriod"/>
            </a:pPr>
            <a:r>
              <a:rPr lang="en-US" sz="3600" dirty="0"/>
              <a:t>About a year</a:t>
            </a:r>
          </a:p>
          <a:p>
            <a:pPr marL="514350" indent="-514350">
              <a:buFont typeface="+mj-lt"/>
              <a:buAutoNum type="alphaUcPeriod"/>
            </a:pPr>
            <a:r>
              <a:rPr lang="en-US" sz="3600" u="sng" dirty="0">
                <a:solidFill>
                  <a:srgbClr val="CF0A2C"/>
                </a:solidFill>
              </a:rPr>
              <a:t>Indefinitely</a:t>
            </a:r>
          </a:p>
        </p:txBody>
      </p:sp>
      <p:grpSp>
        <p:nvGrpSpPr>
          <p:cNvPr id="3" name="Group 2">
            <a:extLst>
              <a:ext uri="{FF2B5EF4-FFF2-40B4-BE49-F238E27FC236}">
                <a16:creationId xmlns:a16="http://schemas.microsoft.com/office/drawing/2014/main" id="{96D1D938-B933-48D0-A0F1-B1A7DEE3C39F}"/>
              </a:ext>
            </a:extLst>
          </p:cNvPr>
          <p:cNvGrpSpPr/>
          <p:nvPr/>
        </p:nvGrpSpPr>
        <p:grpSpPr>
          <a:xfrm>
            <a:off x="365347" y="1372306"/>
            <a:ext cx="6643789" cy="5368463"/>
            <a:chOff x="365347" y="1372306"/>
            <a:chExt cx="6643789" cy="5368463"/>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5347" y="1372306"/>
              <a:ext cx="6643789" cy="4444466"/>
            </a:xfrm>
            <a:prstGeom prst="rect">
              <a:avLst/>
            </a:prstGeom>
          </p:spPr>
        </p:pic>
        <p:sp>
          <p:nvSpPr>
            <p:cNvPr id="6" name="Rectangle 5">
              <a:extLst>
                <a:ext uri="{FF2B5EF4-FFF2-40B4-BE49-F238E27FC236}">
                  <a16:creationId xmlns:a16="http://schemas.microsoft.com/office/drawing/2014/main" id="{43AC3F61-220F-4C15-B18B-D3C0083DE47D}"/>
                </a:ext>
              </a:extLst>
            </p:cNvPr>
            <p:cNvSpPr/>
            <p:nvPr/>
          </p:nvSpPr>
          <p:spPr>
            <a:xfrm>
              <a:off x="2313153" y="6402215"/>
              <a:ext cx="2619775" cy="338554"/>
            </a:xfrm>
            <a:prstGeom prst="rect">
              <a:avLst/>
            </a:prstGeom>
          </p:spPr>
          <p:txBody>
            <a:bodyPr wrap="square">
              <a:spAutoFit/>
            </a:bodyPr>
            <a:lstStyle/>
            <a:p>
              <a:r>
                <a:rPr lang="en-US" sz="1600" dirty="0">
                  <a:solidFill>
                    <a:schemeClr val="bg1">
                      <a:lumMod val="50000"/>
                    </a:schemeClr>
                  </a:solidFill>
                  <a:latin typeface="Arial" panose="020B0604020202020204" pitchFamily="34" charset="0"/>
                  <a:cs typeface="Arial" panose="020B0604020202020204" pitchFamily="34" charset="0"/>
                </a:rPr>
                <a:t>Photo credit: USDA/FSIS</a:t>
              </a:r>
              <a:endParaRPr lang="en-US" sz="1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208151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5298" y="1146628"/>
            <a:ext cx="7469115" cy="4978510"/>
          </a:xfrm>
          <a:prstGeom prst="rect">
            <a:avLst/>
          </a:prstGeom>
        </p:spPr>
      </p:pic>
      <p:sp>
        <p:nvSpPr>
          <p:cNvPr id="12" name="Content Placeholder 11"/>
          <p:cNvSpPr>
            <a:spLocks noGrp="1"/>
          </p:cNvSpPr>
          <p:nvPr>
            <p:ph idx="1"/>
          </p:nvPr>
        </p:nvSpPr>
        <p:spPr>
          <a:xfrm>
            <a:off x="8490857" y="1622424"/>
            <a:ext cx="3414486" cy="4351338"/>
          </a:xfrm>
        </p:spPr>
        <p:txBody>
          <a:bodyPr>
            <a:normAutofit/>
          </a:bodyPr>
          <a:lstStyle/>
          <a:p>
            <a:pPr marL="0" indent="0">
              <a:buNone/>
            </a:pPr>
            <a:r>
              <a:rPr lang="en-US" sz="3200" dirty="0"/>
              <a:t>Food stored constantly at 0</a:t>
            </a:r>
            <a:r>
              <a:rPr lang="en-US" sz="3200" baseline="30000" dirty="0"/>
              <a:t>0</a:t>
            </a:r>
            <a:r>
              <a:rPr lang="en-US" sz="3200" dirty="0"/>
              <a:t>F will always be safe. Only the quality suffers with lengthy freezer storage.</a:t>
            </a:r>
          </a:p>
        </p:txBody>
      </p:sp>
      <p:sp>
        <p:nvSpPr>
          <p:cNvPr id="13" name="Rectangle 12"/>
          <p:cNvSpPr/>
          <p:nvPr/>
        </p:nvSpPr>
        <p:spPr>
          <a:xfrm>
            <a:off x="101600" y="6371881"/>
            <a:ext cx="10827657" cy="338554"/>
          </a:xfrm>
          <a:prstGeom prst="rect">
            <a:avLst/>
          </a:prstGeom>
        </p:spPr>
        <p:txBody>
          <a:bodyPr wrap="square">
            <a:spAutoFit/>
          </a:bodyPr>
          <a:lstStyle/>
          <a:p>
            <a:r>
              <a:rPr lang="en-US" sz="1600" dirty="0">
                <a:solidFill>
                  <a:schemeClr val="bg1">
                    <a:lumMod val="50000"/>
                  </a:schemeClr>
                </a:solidFill>
                <a:latin typeface="Arial" panose="020B0604020202020204" pitchFamily="34" charset="0"/>
                <a:cs typeface="Arial" panose="020B0604020202020204" pitchFamily="34" charset="0"/>
              </a:rPr>
              <a:t>Photo credit: </a:t>
            </a:r>
            <a:r>
              <a:rPr lang="en-US" sz="1600" dirty="0">
                <a:solidFill>
                  <a:srgbClr val="049BCE"/>
                </a:solidFill>
                <a:latin typeface="Arial" panose="020B0604020202020204" pitchFamily="34" charset="0"/>
                <a:cs typeface="Arial" panose="020B0604020202020204" pitchFamily="34" charset="0"/>
                <a:hlinkClick r:id="rId4"/>
              </a:rPr>
              <a:t>“Frozen Food Caroline's Freezer 12-9-09_0011_1101209”</a:t>
            </a:r>
            <a:r>
              <a:rPr lang="en-US" sz="1600" dirty="0">
                <a:solidFill>
                  <a:srgbClr val="8A8A8A"/>
                </a:solidFill>
                <a:latin typeface="Arial" panose="020B0604020202020204" pitchFamily="34" charset="0"/>
                <a:cs typeface="Arial" panose="020B0604020202020204" pitchFamily="34" charset="0"/>
              </a:rPr>
              <a:t> by </a:t>
            </a:r>
            <a:r>
              <a:rPr lang="en-US" sz="1600" i="1" dirty="0">
                <a:solidFill>
                  <a:srgbClr val="049BCE"/>
                </a:solidFill>
                <a:latin typeface="Arial" panose="020B0604020202020204" pitchFamily="34" charset="0"/>
                <a:cs typeface="Arial" panose="020B0604020202020204" pitchFamily="34" charset="0"/>
                <a:hlinkClick r:id="rId5"/>
              </a:rPr>
              <a:t>Steven </a:t>
            </a:r>
            <a:r>
              <a:rPr lang="en-US" sz="1600" i="1" dirty="0" err="1">
                <a:solidFill>
                  <a:srgbClr val="049BCE"/>
                </a:solidFill>
                <a:latin typeface="Arial" panose="020B0604020202020204" pitchFamily="34" charset="0"/>
                <a:cs typeface="Arial" panose="020B0604020202020204" pitchFamily="34" charset="0"/>
                <a:hlinkClick r:id="rId5"/>
              </a:rPr>
              <a:t>Depolo</a:t>
            </a:r>
            <a:r>
              <a:rPr lang="en-US" sz="1600" dirty="0">
                <a:solidFill>
                  <a:srgbClr val="8A8A8A"/>
                </a:solidFill>
                <a:latin typeface="Arial" panose="020B0604020202020204" pitchFamily="34" charset="0"/>
                <a:cs typeface="Arial" panose="020B0604020202020204" pitchFamily="34" charset="0"/>
              </a:rPr>
              <a:t> is licensed under </a:t>
            </a:r>
            <a:r>
              <a:rPr lang="en-US" sz="1600" dirty="0">
                <a:solidFill>
                  <a:srgbClr val="049BCE"/>
                </a:solidFill>
                <a:latin typeface="Arial" panose="020B0604020202020204" pitchFamily="34" charset="0"/>
                <a:cs typeface="Arial" panose="020B0604020202020204" pitchFamily="34" charset="0"/>
                <a:hlinkClick r:id="rId6"/>
              </a:rPr>
              <a:t>CC BY 2.0</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19510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0557" y="1702275"/>
            <a:ext cx="4848828" cy="1325563"/>
          </a:xfrm>
        </p:spPr>
        <p:txBody>
          <a:bodyPr>
            <a:noAutofit/>
          </a:bodyPr>
          <a:lstStyle/>
          <a:p>
            <a:r>
              <a:rPr lang="en-US" sz="5400" b="0" dirty="0">
                <a:solidFill>
                  <a:srgbClr val="CF0A2C"/>
                </a:solidFill>
              </a:rPr>
              <a:t>7. </a:t>
            </a:r>
            <a:r>
              <a:rPr lang="en-US" b="0" dirty="0">
                <a:solidFill>
                  <a:srgbClr val="CF0A2C"/>
                </a:solidFill>
              </a:rPr>
              <a:t>How long should you store leftovers in the refrigerator</a:t>
            </a:r>
            <a:r>
              <a:rPr lang="en-US" dirty="0">
                <a:solidFill>
                  <a:srgbClr val="CF0A2C"/>
                </a:solidFill>
              </a:rPr>
              <a:t>?</a:t>
            </a:r>
          </a:p>
        </p:txBody>
      </p:sp>
      <p:sp>
        <p:nvSpPr>
          <p:cNvPr id="7" name="Content Placeholder 6"/>
          <p:cNvSpPr>
            <a:spLocks noGrp="1"/>
          </p:cNvSpPr>
          <p:nvPr>
            <p:ph sz="half" idx="2"/>
          </p:nvPr>
        </p:nvSpPr>
        <p:spPr>
          <a:xfrm>
            <a:off x="7060557" y="4023200"/>
            <a:ext cx="4125362" cy="1775493"/>
          </a:xfrm>
        </p:spPr>
        <p:txBody>
          <a:bodyPr>
            <a:normAutofit lnSpcReduction="10000"/>
          </a:bodyPr>
          <a:lstStyle/>
          <a:p>
            <a:pPr marL="514350" indent="-514350">
              <a:buFont typeface="+mj-lt"/>
              <a:buAutoNum type="alphaUcPeriod"/>
            </a:pPr>
            <a:r>
              <a:rPr lang="en-US" sz="3600" dirty="0"/>
              <a:t>3 - 4 days</a:t>
            </a:r>
          </a:p>
          <a:p>
            <a:pPr marL="514350" indent="-514350">
              <a:buFont typeface="+mj-lt"/>
              <a:buAutoNum type="alphaUcPeriod"/>
            </a:pPr>
            <a:r>
              <a:rPr lang="en-US" sz="3600" dirty="0"/>
              <a:t>Up to a week</a:t>
            </a:r>
          </a:p>
          <a:p>
            <a:pPr marL="514350" indent="-514350">
              <a:buFont typeface="+mj-lt"/>
              <a:buAutoNum type="alphaUcPeriod"/>
            </a:pPr>
            <a:r>
              <a:rPr lang="en-US" sz="3600" dirty="0"/>
              <a:t>2 weeks </a:t>
            </a:r>
          </a:p>
        </p:txBody>
      </p:sp>
      <p:grpSp>
        <p:nvGrpSpPr>
          <p:cNvPr id="3" name="Group 2">
            <a:extLst>
              <a:ext uri="{FF2B5EF4-FFF2-40B4-BE49-F238E27FC236}">
                <a16:creationId xmlns:a16="http://schemas.microsoft.com/office/drawing/2014/main" id="{F6E1221B-F80D-424E-8C00-5F5CDDA69144}"/>
              </a:ext>
            </a:extLst>
          </p:cNvPr>
          <p:cNvGrpSpPr/>
          <p:nvPr/>
        </p:nvGrpSpPr>
        <p:grpSpPr>
          <a:xfrm>
            <a:off x="419628" y="932039"/>
            <a:ext cx="6359768" cy="5704638"/>
            <a:chOff x="419628" y="932039"/>
            <a:chExt cx="6359768" cy="5704638"/>
          </a:xfrm>
        </p:grpSpPr>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r="15043"/>
            <a:stretch/>
          </p:blipFill>
          <p:spPr>
            <a:xfrm>
              <a:off x="419628" y="932039"/>
              <a:ext cx="6359767" cy="5028886"/>
            </a:xfrm>
            <a:prstGeom prst="rect">
              <a:avLst/>
            </a:prstGeom>
          </p:spPr>
        </p:pic>
        <p:sp>
          <p:nvSpPr>
            <p:cNvPr id="8" name="Rectangle 7">
              <a:extLst>
                <a:ext uri="{FF2B5EF4-FFF2-40B4-BE49-F238E27FC236}">
                  <a16:creationId xmlns:a16="http://schemas.microsoft.com/office/drawing/2014/main" id="{DFB30AAC-2A51-46D8-8915-A2C1F951558B}"/>
                </a:ext>
              </a:extLst>
            </p:cNvPr>
            <p:cNvSpPr/>
            <p:nvPr/>
          </p:nvSpPr>
          <p:spPr>
            <a:xfrm>
              <a:off x="843502" y="6328900"/>
              <a:ext cx="5935894" cy="307777"/>
            </a:xfrm>
            <a:prstGeom prst="rect">
              <a:avLst/>
            </a:prstGeom>
          </p:spPr>
          <p:txBody>
            <a:bodyPr wrap="square">
              <a:spAutoFit/>
            </a:bodyPr>
            <a:lstStyle/>
            <a:p>
              <a:r>
                <a:rPr lang="en-US" sz="1400" dirty="0">
                  <a:solidFill>
                    <a:schemeClr val="bg1">
                      <a:lumMod val="50000"/>
                    </a:schemeClr>
                  </a:solidFill>
                  <a:latin typeface="Arial" panose="020B0604020202020204" pitchFamily="34" charset="0"/>
                  <a:cs typeface="Arial" panose="020B0604020202020204" pitchFamily="34" charset="0"/>
                </a:rPr>
                <a:t>Photo credit: </a:t>
              </a:r>
              <a:r>
                <a:rPr lang="en-US" sz="1400" dirty="0">
                  <a:solidFill>
                    <a:schemeClr val="bg1">
                      <a:lumMod val="50000"/>
                    </a:schemeClr>
                  </a:solidFill>
                  <a:latin typeface="Arial" panose="020B0604020202020204" pitchFamily="34" charset="0"/>
                  <a:cs typeface="Arial" panose="020B0604020202020204" pitchFamily="34" charset="0"/>
                  <a:hlinkClick r:id="rId4"/>
                </a:rPr>
                <a:t>“Leftovers”</a:t>
              </a:r>
              <a:r>
                <a:rPr lang="en-US" sz="1400" dirty="0">
                  <a:solidFill>
                    <a:srgbClr val="8A8A8A"/>
                  </a:solidFill>
                  <a:latin typeface="Arial" panose="020B0604020202020204" pitchFamily="34" charset="0"/>
                  <a:cs typeface="Arial" panose="020B0604020202020204" pitchFamily="34" charset="0"/>
                </a:rPr>
                <a:t> by </a:t>
              </a:r>
              <a:r>
                <a:rPr lang="en-US" sz="1400" dirty="0">
                  <a:solidFill>
                    <a:srgbClr val="8A8A8A"/>
                  </a:solidFill>
                  <a:latin typeface="Arial" panose="020B0604020202020204" pitchFamily="34" charset="0"/>
                  <a:cs typeface="Arial" panose="020B0604020202020204" pitchFamily="34" charset="0"/>
                  <a:hlinkClick r:id="rId4"/>
                </a:rPr>
                <a:t>Ginny</a:t>
              </a:r>
              <a:r>
                <a:rPr lang="en-US" sz="1400" dirty="0">
                  <a:solidFill>
                    <a:srgbClr val="8A8A8A"/>
                  </a:solidFill>
                  <a:latin typeface="Arial" panose="020B0604020202020204" pitchFamily="34" charset="0"/>
                  <a:cs typeface="Arial" panose="020B0604020202020204" pitchFamily="34" charset="0"/>
                </a:rPr>
                <a:t> is licensed under </a:t>
              </a:r>
              <a:r>
                <a:rPr lang="en-US" sz="1400" dirty="0">
                  <a:solidFill>
                    <a:srgbClr val="049BCE"/>
                  </a:solidFill>
                  <a:latin typeface="Arial" panose="020B0604020202020204" pitchFamily="34" charset="0"/>
                  <a:cs typeface="Arial" panose="020B0604020202020204" pitchFamily="34" charset="0"/>
                  <a:hlinkClick r:id="rId5"/>
                </a:rPr>
                <a:t>CC BY SA 2.0</a:t>
              </a:r>
              <a:endParaRPr lang="en-US" sz="1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468633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0557" y="1702275"/>
            <a:ext cx="4848828" cy="1325563"/>
          </a:xfrm>
        </p:spPr>
        <p:txBody>
          <a:bodyPr>
            <a:noAutofit/>
          </a:bodyPr>
          <a:lstStyle/>
          <a:p>
            <a:r>
              <a:rPr lang="en-US" sz="5400" b="0" dirty="0">
                <a:solidFill>
                  <a:srgbClr val="CF0A2C"/>
                </a:solidFill>
              </a:rPr>
              <a:t>7. </a:t>
            </a:r>
            <a:r>
              <a:rPr lang="en-US" b="0" dirty="0">
                <a:solidFill>
                  <a:srgbClr val="CF0A2C"/>
                </a:solidFill>
              </a:rPr>
              <a:t>How long should you store leftovers in the refrigerator?</a:t>
            </a:r>
          </a:p>
        </p:txBody>
      </p:sp>
      <p:sp>
        <p:nvSpPr>
          <p:cNvPr id="7" name="Content Placeholder 6"/>
          <p:cNvSpPr>
            <a:spLocks noGrp="1"/>
          </p:cNvSpPr>
          <p:nvPr>
            <p:ph sz="half" idx="2"/>
          </p:nvPr>
        </p:nvSpPr>
        <p:spPr>
          <a:xfrm>
            <a:off x="7060557" y="4023200"/>
            <a:ext cx="4125362" cy="1775493"/>
          </a:xfrm>
        </p:spPr>
        <p:txBody>
          <a:bodyPr>
            <a:normAutofit lnSpcReduction="10000"/>
          </a:bodyPr>
          <a:lstStyle/>
          <a:p>
            <a:pPr marL="514350" indent="-514350">
              <a:buFont typeface="+mj-lt"/>
              <a:buAutoNum type="alphaUcPeriod"/>
            </a:pPr>
            <a:r>
              <a:rPr lang="en-US" sz="3600" u="sng" dirty="0">
                <a:solidFill>
                  <a:srgbClr val="CF0A2C"/>
                </a:solidFill>
              </a:rPr>
              <a:t>3 - 4 days</a:t>
            </a:r>
          </a:p>
          <a:p>
            <a:pPr marL="514350" indent="-514350">
              <a:buFont typeface="+mj-lt"/>
              <a:buAutoNum type="alphaUcPeriod"/>
            </a:pPr>
            <a:r>
              <a:rPr lang="en-US" sz="3600" dirty="0"/>
              <a:t>Up to a week</a:t>
            </a:r>
          </a:p>
          <a:p>
            <a:pPr marL="514350" indent="-514350">
              <a:buFont typeface="+mj-lt"/>
              <a:buAutoNum type="alphaUcPeriod"/>
            </a:pPr>
            <a:r>
              <a:rPr lang="en-US" sz="3600" dirty="0"/>
              <a:t>2 weeks </a:t>
            </a:r>
          </a:p>
        </p:txBody>
      </p:sp>
      <p:grpSp>
        <p:nvGrpSpPr>
          <p:cNvPr id="3" name="Group 2">
            <a:extLst>
              <a:ext uri="{FF2B5EF4-FFF2-40B4-BE49-F238E27FC236}">
                <a16:creationId xmlns:a16="http://schemas.microsoft.com/office/drawing/2014/main" id="{E32C33CA-E0F4-4CF2-BEAA-699BB1ABF384}"/>
              </a:ext>
            </a:extLst>
          </p:cNvPr>
          <p:cNvGrpSpPr/>
          <p:nvPr/>
        </p:nvGrpSpPr>
        <p:grpSpPr>
          <a:xfrm>
            <a:off x="419628" y="932039"/>
            <a:ext cx="6359768" cy="5704638"/>
            <a:chOff x="419628" y="932039"/>
            <a:chExt cx="6359768" cy="5704638"/>
          </a:xfrm>
        </p:grpSpPr>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r="15043"/>
            <a:stretch/>
          </p:blipFill>
          <p:spPr>
            <a:xfrm>
              <a:off x="419628" y="932039"/>
              <a:ext cx="6359767" cy="5028886"/>
            </a:xfrm>
            <a:prstGeom prst="rect">
              <a:avLst/>
            </a:prstGeom>
          </p:spPr>
        </p:pic>
        <p:sp>
          <p:nvSpPr>
            <p:cNvPr id="8" name="Rectangle 7">
              <a:extLst>
                <a:ext uri="{FF2B5EF4-FFF2-40B4-BE49-F238E27FC236}">
                  <a16:creationId xmlns:a16="http://schemas.microsoft.com/office/drawing/2014/main" id="{1B4C65D2-5454-4291-B656-26F16F410B93}"/>
                </a:ext>
              </a:extLst>
            </p:cNvPr>
            <p:cNvSpPr/>
            <p:nvPr/>
          </p:nvSpPr>
          <p:spPr>
            <a:xfrm>
              <a:off x="843502" y="6328900"/>
              <a:ext cx="5935894" cy="307777"/>
            </a:xfrm>
            <a:prstGeom prst="rect">
              <a:avLst/>
            </a:prstGeom>
          </p:spPr>
          <p:txBody>
            <a:bodyPr wrap="square">
              <a:spAutoFit/>
            </a:bodyPr>
            <a:lstStyle/>
            <a:p>
              <a:r>
                <a:rPr lang="en-US" sz="1400" dirty="0">
                  <a:solidFill>
                    <a:schemeClr val="bg1">
                      <a:lumMod val="50000"/>
                    </a:schemeClr>
                  </a:solidFill>
                  <a:latin typeface="Arial" panose="020B0604020202020204" pitchFamily="34" charset="0"/>
                  <a:cs typeface="Arial" panose="020B0604020202020204" pitchFamily="34" charset="0"/>
                </a:rPr>
                <a:t>Photo credit: </a:t>
              </a:r>
              <a:r>
                <a:rPr lang="en-US" sz="1400" dirty="0">
                  <a:solidFill>
                    <a:schemeClr val="bg1">
                      <a:lumMod val="50000"/>
                    </a:schemeClr>
                  </a:solidFill>
                  <a:latin typeface="Arial" panose="020B0604020202020204" pitchFamily="34" charset="0"/>
                  <a:cs typeface="Arial" panose="020B0604020202020204" pitchFamily="34" charset="0"/>
                  <a:hlinkClick r:id="rId4"/>
                </a:rPr>
                <a:t>“Leftovers”</a:t>
              </a:r>
              <a:r>
                <a:rPr lang="en-US" sz="1400" dirty="0">
                  <a:solidFill>
                    <a:srgbClr val="8A8A8A"/>
                  </a:solidFill>
                  <a:latin typeface="Arial" panose="020B0604020202020204" pitchFamily="34" charset="0"/>
                  <a:cs typeface="Arial" panose="020B0604020202020204" pitchFamily="34" charset="0"/>
                </a:rPr>
                <a:t> by </a:t>
              </a:r>
              <a:r>
                <a:rPr lang="en-US" sz="1400" dirty="0">
                  <a:solidFill>
                    <a:srgbClr val="8A8A8A"/>
                  </a:solidFill>
                  <a:latin typeface="Arial" panose="020B0604020202020204" pitchFamily="34" charset="0"/>
                  <a:cs typeface="Arial" panose="020B0604020202020204" pitchFamily="34" charset="0"/>
                  <a:hlinkClick r:id="rId4"/>
                </a:rPr>
                <a:t>Ginny</a:t>
              </a:r>
              <a:r>
                <a:rPr lang="en-US" sz="1400" dirty="0">
                  <a:solidFill>
                    <a:srgbClr val="8A8A8A"/>
                  </a:solidFill>
                  <a:latin typeface="Arial" panose="020B0604020202020204" pitchFamily="34" charset="0"/>
                  <a:cs typeface="Arial" panose="020B0604020202020204" pitchFamily="34" charset="0"/>
                </a:rPr>
                <a:t> is licensed under </a:t>
              </a:r>
              <a:r>
                <a:rPr lang="en-US" sz="1400" dirty="0">
                  <a:solidFill>
                    <a:srgbClr val="049BCE"/>
                  </a:solidFill>
                  <a:latin typeface="Arial" panose="020B0604020202020204" pitchFamily="34" charset="0"/>
                  <a:cs typeface="Arial" panose="020B0604020202020204" pitchFamily="34" charset="0"/>
                  <a:hlinkClick r:id="rId5"/>
                </a:rPr>
                <a:t>CC BY SA 2.0</a:t>
              </a:r>
              <a:endParaRPr lang="en-US" sz="1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24412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Down 5"/>
          <p:cNvSpPr/>
          <p:nvPr/>
        </p:nvSpPr>
        <p:spPr>
          <a:xfrm>
            <a:off x="3149603" y="217712"/>
            <a:ext cx="943428" cy="1088572"/>
          </a:xfrm>
          <a:prstGeom prst="downArrow">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 y="1104290"/>
            <a:ext cx="11684000" cy="4803019"/>
            <a:chOff x="1" y="1104290"/>
            <a:chExt cx="11684000" cy="4803019"/>
          </a:xfrm>
        </p:grpSpPr>
        <p:graphicFrame>
          <p:nvGraphicFramePr>
            <p:cNvPr id="2" name="Diagram 1"/>
            <p:cNvGraphicFramePr/>
            <p:nvPr>
              <p:extLst/>
            </p:nvPr>
          </p:nvGraphicFramePr>
          <p:xfrm>
            <a:off x="203203" y="1104290"/>
            <a:ext cx="6836229" cy="4803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nvPr>
          </p:nvGraphicFramePr>
          <p:xfrm>
            <a:off x="7155543" y="1451426"/>
            <a:ext cx="4528458" cy="42091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Rectangle 7"/>
            <p:cNvSpPr/>
            <p:nvPr/>
          </p:nvSpPr>
          <p:spPr>
            <a:xfrm>
              <a:off x="1" y="4328932"/>
              <a:ext cx="11574684" cy="1331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38629" y="3657600"/>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05831" y="3657600"/>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96470" y="3646762"/>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51975" y="3692884"/>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086517" y="3664404"/>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62072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63251" y="1910608"/>
            <a:ext cx="6601428" cy="1394228"/>
          </a:xfrm>
        </p:spPr>
        <p:txBody>
          <a:bodyPr wrap="square">
            <a:spAutoFit/>
          </a:bodyPr>
          <a:lstStyle/>
          <a:p>
            <a:r>
              <a:rPr lang="en-US" sz="5400" b="0" dirty="0">
                <a:solidFill>
                  <a:srgbClr val="CF0A2C"/>
                </a:solidFill>
              </a:rPr>
              <a:t>8. </a:t>
            </a:r>
            <a:r>
              <a:rPr lang="en-US" sz="4000" b="0" dirty="0">
                <a:solidFill>
                  <a:srgbClr val="CF0A2C"/>
                </a:solidFill>
              </a:rPr>
              <a:t>Is it SAFE to eat food from rusted or dented cans? </a:t>
            </a:r>
          </a:p>
        </p:txBody>
      </p:sp>
      <p:sp>
        <p:nvSpPr>
          <p:cNvPr id="5" name="Content Placeholder 6"/>
          <p:cNvSpPr txBox="1">
            <a:spLocks/>
          </p:cNvSpPr>
          <p:nvPr/>
        </p:nvSpPr>
        <p:spPr>
          <a:xfrm>
            <a:off x="5463251" y="3470417"/>
            <a:ext cx="3153780" cy="17754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lphaUcPeriod"/>
            </a:pPr>
            <a:r>
              <a:rPr lang="en-US" sz="3600" dirty="0"/>
              <a:t>Yes</a:t>
            </a:r>
          </a:p>
          <a:p>
            <a:pPr marL="514350" indent="-514350">
              <a:buFont typeface="+mj-lt"/>
              <a:buAutoNum type="alphaUcPeriod"/>
            </a:pPr>
            <a:r>
              <a:rPr lang="en-US" sz="3600" dirty="0"/>
              <a:t>No</a:t>
            </a:r>
          </a:p>
          <a:p>
            <a:pPr marL="514350" indent="-514350">
              <a:buFont typeface="+mj-lt"/>
              <a:buAutoNum type="alphaUcPeriod"/>
            </a:pPr>
            <a:r>
              <a:rPr lang="en-US" sz="3600" dirty="0"/>
              <a:t>Sometimes </a:t>
            </a:r>
          </a:p>
        </p:txBody>
      </p:sp>
      <p:grpSp>
        <p:nvGrpSpPr>
          <p:cNvPr id="2" name="Group 1">
            <a:extLst>
              <a:ext uri="{FF2B5EF4-FFF2-40B4-BE49-F238E27FC236}">
                <a16:creationId xmlns:a16="http://schemas.microsoft.com/office/drawing/2014/main" id="{0006125D-4C66-40BF-998E-780AD3D12BA3}"/>
              </a:ext>
            </a:extLst>
          </p:cNvPr>
          <p:cNvGrpSpPr/>
          <p:nvPr/>
        </p:nvGrpSpPr>
        <p:grpSpPr>
          <a:xfrm>
            <a:off x="351693" y="219688"/>
            <a:ext cx="4773450" cy="6603143"/>
            <a:chOff x="351693" y="219688"/>
            <a:chExt cx="4773450" cy="6603143"/>
          </a:xfrm>
        </p:grpSpPr>
        <p:pic>
          <p:nvPicPr>
            <p:cNvPr id="3" name="Picture 2" descr="A hand holding a plastic container&#10;&#10;Description generated with high confidence">
              <a:extLst>
                <a:ext uri="{FF2B5EF4-FFF2-40B4-BE49-F238E27FC236}">
                  <a16:creationId xmlns:a16="http://schemas.microsoft.com/office/drawing/2014/main" id="{055BCB5B-FACB-4F28-9289-75CFF8049F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668" r="15616"/>
            <a:stretch/>
          </p:blipFill>
          <p:spPr>
            <a:xfrm>
              <a:off x="351693" y="219688"/>
              <a:ext cx="4773450" cy="6170296"/>
            </a:xfrm>
            <a:prstGeom prst="rect">
              <a:avLst/>
            </a:prstGeom>
          </p:spPr>
        </p:pic>
        <p:sp>
          <p:nvSpPr>
            <p:cNvPr id="6" name="TextBox 5">
              <a:extLst>
                <a:ext uri="{FF2B5EF4-FFF2-40B4-BE49-F238E27FC236}">
                  <a16:creationId xmlns:a16="http://schemas.microsoft.com/office/drawing/2014/main" id="{5E718D5B-000E-4FF6-AEC1-68B2573A7049}"/>
                </a:ext>
              </a:extLst>
            </p:cNvPr>
            <p:cNvSpPr txBox="1"/>
            <p:nvPr/>
          </p:nvSpPr>
          <p:spPr>
            <a:xfrm>
              <a:off x="1312448" y="6484277"/>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Tree>
    <p:extLst>
      <p:ext uri="{BB962C8B-B14F-4D97-AF65-F5344CB8AC3E}">
        <p14:creationId xmlns:p14="http://schemas.microsoft.com/office/powerpoint/2010/main" val="25533378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63251" y="1910608"/>
            <a:ext cx="6601428" cy="1394228"/>
          </a:xfrm>
        </p:spPr>
        <p:txBody>
          <a:bodyPr wrap="square">
            <a:spAutoFit/>
          </a:bodyPr>
          <a:lstStyle/>
          <a:p>
            <a:r>
              <a:rPr lang="en-US" sz="5400" b="0" dirty="0">
                <a:solidFill>
                  <a:srgbClr val="CF0A2C"/>
                </a:solidFill>
              </a:rPr>
              <a:t>8. </a:t>
            </a:r>
            <a:r>
              <a:rPr lang="en-US" sz="4000" b="0" dirty="0">
                <a:solidFill>
                  <a:srgbClr val="CF0A2C"/>
                </a:solidFill>
              </a:rPr>
              <a:t>Is it SAFE to eat food from rusted or dented cans? </a:t>
            </a:r>
          </a:p>
        </p:txBody>
      </p:sp>
      <p:sp>
        <p:nvSpPr>
          <p:cNvPr id="5" name="Content Placeholder 6"/>
          <p:cNvSpPr txBox="1">
            <a:spLocks/>
          </p:cNvSpPr>
          <p:nvPr/>
        </p:nvSpPr>
        <p:spPr>
          <a:xfrm>
            <a:off x="5463251" y="3470417"/>
            <a:ext cx="3153780" cy="17754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lphaUcPeriod"/>
            </a:pPr>
            <a:r>
              <a:rPr lang="en-US" sz="3600" dirty="0"/>
              <a:t>Yes</a:t>
            </a:r>
          </a:p>
          <a:p>
            <a:pPr marL="514350" indent="-514350">
              <a:buFont typeface="+mj-lt"/>
              <a:buAutoNum type="alphaUcPeriod"/>
            </a:pPr>
            <a:r>
              <a:rPr lang="en-US" sz="3600" dirty="0"/>
              <a:t>No</a:t>
            </a:r>
          </a:p>
          <a:p>
            <a:pPr marL="514350" indent="-514350">
              <a:buFont typeface="+mj-lt"/>
              <a:buAutoNum type="alphaUcPeriod"/>
            </a:pPr>
            <a:r>
              <a:rPr lang="en-US" sz="3600" u="sng" dirty="0">
                <a:solidFill>
                  <a:srgbClr val="CF0A2C"/>
                </a:solidFill>
              </a:rPr>
              <a:t>Sometimes</a:t>
            </a:r>
            <a:r>
              <a:rPr lang="en-US" sz="3600" dirty="0"/>
              <a:t> </a:t>
            </a:r>
          </a:p>
        </p:txBody>
      </p:sp>
      <p:grpSp>
        <p:nvGrpSpPr>
          <p:cNvPr id="2" name="Group 1">
            <a:extLst>
              <a:ext uri="{FF2B5EF4-FFF2-40B4-BE49-F238E27FC236}">
                <a16:creationId xmlns:a16="http://schemas.microsoft.com/office/drawing/2014/main" id="{BC47D1F0-9944-485E-B46E-BF41FBC139CB}"/>
              </a:ext>
            </a:extLst>
          </p:cNvPr>
          <p:cNvGrpSpPr/>
          <p:nvPr/>
        </p:nvGrpSpPr>
        <p:grpSpPr>
          <a:xfrm>
            <a:off x="351693" y="219688"/>
            <a:ext cx="4773450" cy="6603143"/>
            <a:chOff x="351693" y="219688"/>
            <a:chExt cx="4773450" cy="6603143"/>
          </a:xfrm>
        </p:grpSpPr>
        <p:pic>
          <p:nvPicPr>
            <p:cNvPr id="6" name="Picture 5" descr="A hand holding a plastic container&#10;&#10;Description generated with high confidence">
              <a:extLst>
                <a:ext uri="{FF2B5EF4-FFF2-40B4-BE49-F238E27FC236}">
                  <a16:creationId xmlns:a16="http://schemas.microsoft.com/office/drawing/2014/main" id="{6706E43F-5C01-4FC3-ADFC-43A3779AC60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668" r="15616"/>
            <a:stretch/>
          </p:blipFill>
          <p:spPr>
            <a:xfrm>
              <a:off x="351693" y="219688"/>
              <a:ext cx="4773450" cy="6170296"/>
            </a:xfrm>
            <a:prstGeom prst="rect">
              <a:avLst/>
            </a:prstGeom>
          </p:spPr>
        </p:pic>
        <p:sp>
          <p:nvSpPr>
            <p:cNvPr id="7" name="TextBox 6">
              <a:extLst>
                <a:ext uri="{FF2B5EF4-FFF2-40B4-BE49-F238E27FC236}">
                  <a16:creationId xmlns:a16="http://schemas.microsoft.com/office/drawing/2014/main" id="{4308F104-619F-4A76-8A0F-587EAD9F2339}"/>
                </a:ext>
              </a:extLst>
            </p:cNvPr>
            <p:cNvSpPr txBox="1"/>
            <p:nvPr/>
          </p:nvSpPr>
          <p:spPr>
            <a:xfrm>
              <a:off x="1312448" y="6484277"/>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Tree>
    <p:extLst>
      <p:ext uri="{BB962C8B-B14F-4D97-AF65-F5344CB8AC3E}">
        <p14:creationId xmlns:p14="http://schemas.microsoft.com/office/powerpoint/2010/main" val="19819224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209084" y="976201"/>
            <a:ext cx="4678116" cy="3056221"/>
          </a:xfrm>
        </p:spPr>
        <p:txBody>
          <a:bodyPr wrap="square">
            <a:spAutoFit/>
          </a:bodyPr>
          <a:lstStyle/>
          <a:p>
            <a:r>
              <a:rPr lang="en-US" sz="5400" b="0" dirty="0">
                <a:solidFill>
                  <a:srgbClr val="CF0A2C"/>
                </a:solidFill>
              </a:rPr>
              <a:t>9. </a:t>
            </a:r>
            <a:r>
              <a:rPr lang="en-US" sz="4000" b="0" dirty="0">
                <a:solidFill>
                  <a:srgbClr val="CF0A2C"/>
                </a:solidFill>
              </a:rPr>
              <a:t>Is a food immediately  UNSAFE after a “best if used by” date?</a:t>
            </a:r>
          </a:p>
        </p:txBody>
      </p:sp>
      <p:sp>
        <p:nvSpPr>
          <p:cNvPr id="5" name="Content Placeholder 6"/>
          <p:cNvSpPr txBox="1">
            <a:spLocks/>
          </p:cNvSpPr>
          <p:nvPr/>
        </p:nvSpPr>
        <p:spPr>
          <a:xfrm>
            <a:off x="7343196" y="4087278"/>
            <a:ext cx="2910276" cy="17754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lphaUcPeriod"/>
            </a:pPr>
            <a:r>
              <a:rPr lang="en-US" sz="3600" dirty="0"/>
              <a:t>Yes</a:t>
            </a:r>
          </a:p>
          <a:p>
            <a:pPr marL="514350" indent="-514350">
              <a:buFont typeface="+mj-lt"/>
              <a:buAutoNum type="alphaUcPeriod"/>
            </a:pPr>
            <a:r>
              <a:rPr lang="en-US" sz="3600" dirty="0"/>
              <a:t>No</a:t>
            </a:r>
          </a:p>
        </p:txBody>
      </p:sp>
      <p:grpSp>
        <p:nvGrpSpPr>
          <p:cNvPr id="3" name="Group 2">
            <a:extLst>
              <a:ext uri="{FF2B5EF4-FFF2-40B4-BE49-F238E27FC236}">
                <a16:creationId xmlns:a16="http://schemas.microsoft.com/office/drawing/2014/main" id="{63A093D5-0CE1-446C-8029-EC73FD669B86}"/>
              </a:ext>
            </a:extLst>
          </p:cNvPr>
          <p:cNvGrpSpPr/>
          <p:nvPr/>
        </p:nvGrpSpPr>
        <p:grpSpPr>
          <a:xfrm>
            <a:off x="256032" y="1121664"/>
            <a:ext cx="6111804" cy="5701167"/>
            <a:chOff x="256032" y="1121664"/>
            <a:chExt cx="6111804" cy="5701167"/>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7101" t="1043" r="4473" b="-1672"/>
            <a:stretch/>
          </p:blipFill>
          <p:spPr>
            <a:xfrm>
              <a:off x="256032" y="1121664"/>
              <a:ext cx="6111804" cy="4693920"/>
            </a:xfrm>
            <a:prstGeom prst="rect">
              <a:avLst/>
            </a:prstGeom>
          </p:spPr>
        </p:pic>
        <p:sp>
          <p:nvSpPr>
            <p:cNvPr id="7" name="TextBox 6">
              <a:extLst>
                <a:ext uri="{FF2B5EF4-FFF2-40B4-BE49-F238E27FC236}">
                  <a16:creationId xmlns:a16="http://schemas.microsoft.com/office/drawing/2014/main" id="{4645645F-30E2-49F4-9666-9275E512BFA3}"/>
                </a:ext>
              </a:extLst>
            </p:cNvPr>
            <p:cNvSpPr txBox="1"/>
            <p:nvPr/>
          </p:nvSpPr>
          <p:spPr>
            <a:xfrm>
              <a:off x="1926077" y="6484277"/>
              <a:ext cx="2862510"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Tree>
    <p:extLst>
      <p:ext uri="{BB962C8B-B14F-4D97-AF65-F5344CB8AC3E}">
        <p14:creationId xmlns:p14="http://schemas.microsoft.com/office/powerpoint/2010/main" val="30509199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209084" y="976201"/>
            <a:ext cx="4678116" cy="3056221"/>
          </a:xfrm>
        </p:spPr>
        <p:txBody>
          <a:bodyPr wrap="square">
            <a:spAutoFit/>
          </a:bodyPr>
          <a:lstStyle/>
          <a:p>
            <a:r>
              <a:rPr lang="en-US" sz="5400" b="0" dirty="0">
                <a:solidFill>
                  <a:srgbClr val="CF0A2C"/>
                </a:solidFill>
              </a:rPr>
              <a:t>9. </a:t>
            </a:r>
            <a:r>
              <a:rPr lang="en-US" sz="4000" b="0" dirty="0">
                <a:solidFill>
                  <a:srgbClr val="CF0A2C"/>
                </a:solidFill>
              </a:rPr>
              <a:t>Is a food immediately  UNSAFE after a “best if used by” date?</a:t>
            </a:r>
          </a:p>
        </p:txBody>
      </p:sp>
      <p:sp>
        <p:nvSpPr>
          <p:cNvPr id="5" name="Content Placeholder 6"/>
          <p:cNvSpPr txBox="1">
            <a:spLocks/>
          </p:cNvSpPr>
          <p:nvPr/>
        </p:nvSpPr>
        <p:spPr>
          <a:xfrm>
            <a:off x="7343196" y="4087278"/>
            <a:ext cx="2910276" cy="17754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lphaUcPeriod"/>
            </a:pPr>
            <a:r>
              <a:rPr lang="en-US" sz="3600" dirty="0"/>
              <a:t>Yes</a:t>
            </a:r>
          </a:p>
          <a:p>
            <a:pPr marL="514350" indent="-514350">
              <a:buFont typeface="+mj-lt"/>
              <a:buAutoNum type="alphaUcPeriod"/>
            </a:pPr>
            <a:r>
              <a:rPr lang="en-US" sz="3600" u="sng" dirty="0">
                <a:solidFill>
                  <a:srgbClr val="CF0A2C"/>
                </a:solidFill>
              </a:rPr>
              <a:t>No</a:t>
            </a:r>
          </a:p>
        </p:txBody>
      </p:sp>
      <p:grpSp>
        <p:nvGrpSpPr>
          <p:cNvPr id="3" name="Group 2">
            <a:extLst>
              <a:ext uri="{FF2B5EF4-FFF2-40B4-BE49-F238E27FC236}">
                <a16:creationId xmlns:a16="http://schemas.microsoft.com/office/drawing/2014/main" id="{63A093D5-0CE1-446C-8029-EC73FD669B86}"/>
              </a:ext>
            </a:extLst>
          </p:cNvPr>
          <p:cNvGrpSpPr/>
          <p:nvPr/>
        </p:nvGrpSpPr>
        <p:grpSpPr>
          <a:xfrm>
            <a:off x="256032" y="1121664"/>
            <a:ext cx="6111804" cy="5701167"/>
            <a:chOff x="256032" y="1121664"/>
            <a:chExt cx="6111804" cy="5701167"/>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7101" t="1043" r="4473" b="-1672"/>
            <a:stretch/>
          </p:blipFill>
          <p:spPr>
            <a:xfrm>
              <a:off x="256032" y="1121664"/>
              <a:ext cx="6111804" cy="4693920"/>
            </a:xfrm>
            <a:prstGeom prst="rect">
              <a:avLst/>
            </a:prstGeom>
          </p:spPr>
        </p:pic>
        <p:sp>
          <p:nvSpPr>
            <p:cNvPr id="7" name="TextBox 6">
              <a:extLst>
                <a:ext uri="{FF2B5EF4-FFF2-40B4-BE49-F238E27FC236}">
                  <a16:creationId xmlns:a16="http://schemas.microsoft.com/office/drawing/2014/main" id="{4645645F-30E2-49F4-9666-9275E512BFA3}"/>
                </a:ext>
              </a:extLst>
            </p:cNvPr>
            <p:cNvSpPr txBox="1"/>
            <p:nvPr/>
          </p:nvSpPr>
          <p:spPr>
            <a:xfrm>
              <a:off x="1926077" y="6484277"/>
              <a:ext cx="2862510"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Tree>
    <p:extLst>
      <p:ext uri="{BB962C8B-B14F-4D97-AF65-F5344CB8AC3E}">
        <p14:creationId xmlns:p14="http://schemas.microsoft.com/office/powerpoint/2010/main" val="10188843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Title 2"/>
          <p:cNvSpPr>
            <a:spLocks noGrp="1"/>
          </p:cNvSpPr>
          <p:nvPr>
            <p:ph type="title"/>
          </p:nvPr>
        </p:nvSpPr>
        <p:spPr>
          <a:xfrm>
            <a:off x="924599" y="419643"/>
            <a:ext cx="10305143" cy="2336024"/>
          </a:xfrm>
        </p:spPr>
        <p:txBody>
          <a:bodyPr wrap="square">
            <a:spAutoFit/>
          </a:bodyPr>
          <a:lstStyle/>
          <a:p>
            <a:pPr algn="ctr"/>
            <a:r>
              <a:rPr lang="en-US" altLang="en-US" sz="5400" dirty="0">
                <a:solidFill>
                  <a:srgbClr val="CF0A2C"/>
                </a:solidFill>
              </a:rPr>
              <a:t>Over 90% (9 out of 10) </a:t>
            </a:r>
            <a:br>
              <a:rPr lang="en-US" altLang="en-US" sz="5400" dirty="0">
                <a:solidFill>
                  <a:srgbClr val="CF0A2C"/>
                </a:solidFill>
              </a:rPr>
            </a:br>
            <a:r>
              <a:rPr lang="en-US" altLang="en-US" sz="5400" dirty="0">
                <a:solidFill>
                  <a:srgbClr val="CF0A2C"/>
                </a:solidFill>
              </a:rPr>
              <a:t>of Americans may </a:t>
            </a:r>
            <a:br>
              <a:rPr lang="en-US" altLang="en-US" sz="5400" dirty="0">
                <a:solidFill>
                  <a:srgbClr val="CF0A2C"/>
                </a:solidFill>
              </a:rPr>
            </a:br>
            <a:r>
              <a:rPr lang="en-US" altLang="en-US" sz="5400" dirty="0">
                <a:solidFill>
                  <a:srgbClr val="CF0A2C"/>
                </a:solidFill>
              </a:rPr>
              <a:t>toss food too soon</a:t>
            </a:r>
          </a:p>
        </p:txBody>
      </p:sp>
      <p:grpSp>
        <p:nvGrpSpPr>
          <p:cNvPr id="2" name="Group 1">
            <a:extLst>
              <a:ext uri="{FF2B5EF4-FFF2-40B4-BE49-F238E27FC236}">
                <a16:creationId xmlns:a16="http://schemas.microsoft.com/office/drawing/2014/main" id="{27686B62-A2E2-4953-8B79-A1E428C0AE8F}"/>
              </a:ext>
            </a:extLst>
          </p:cNvPr>
          <p:cNvGrpSpPr/>
          <p:nvPr/>
        </p:nvGrpSpPr>
        <p:grpSpPr>
          <a:xfrm>
            <a:off x="133570" y="3135085"/>
            <a:ext cx="12058430" cy="3737429"/>
            <a:chOff x="133570" y="3135085"/>
            <a:chExt cx="12058430" cy="3737429"/>
          </a:xfrm>
        </p:grpSpPr>
        <p:grpSp>
          <p:nvGrpSpPr>
            <p:cNvPr id="8" name="Group 7"/>
            <p:cNvGrpSpPr/>
            <p:nvPr/>
          </p:nvGrpSpPr>
          <p:grpSpPr>
            <a:xfrm>
              <a:off x="133570" y="3135085"/>
              <a:ext cx="12058430" cy="3737429"/>
              <a:chOff x="133570" y="3135085"/>
              <a:chExt cx="12058430" cy="3737429"/>
            </a:xfrm>
          </p:grpSpPr>
          <p:grpSp>
            <p:nvGrpSpPr>
              <p:cNvPr id="7" name="Group 6"/>
              <p:cNvGrpSpPr/>
              <p:nvPr/>
            </p:nvGrpSpPr>
            <p:grpSpPr>
              <a:xfrm>
                <a:off x="133570" y="3135085"/>
                <a:ext cx="11887199" cy="3737429"/>
                <a:chOff x="-638628" y="2859313"/>
                <a:chExt cx="11887199" cy="3737429"/>
              </a:xfrm>
            </p:grpSpPr>
            <p:grpSp>
              <p:nvGrpSpPr>
                <p:cNvPr id="6" name="Group 5"/>
                <p:cNvGrpSpPr/>
                <p:nvPr/>
              </p:nvGrpSpPr>
              <p:grpSpPr>
                <a:xfrm>
                  <a:off x="-638628" y="2859313"/>
                  <a:ext cx="10769600" cy="3737429"/>
                  <a:chOff x="0" y="2844800"/>
                  <a:chExt cx="11977905" cy="4013200"/>
                </a:xfrm>
              </p:grpSpPr>
              <p:sp>
                <p:nvSpPr>
                  <p:cNvPr id="3" name="Rectangle 2"/>
                  <p:cNvSpPr/>
                  <p:nvPr/>
                </p:nvSpPr>
                <p:spPr>
                  <a:xfrm>
                    <a:off x="1524000" y="6199188"/>
                    <a:ext cx="9144000" cy="658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99332" name="TextBox 9"/>
                  <p:cNvSpPr txBox="1">
                    <a:spLocks noChangeArrowheads="1"/>
                  </p:cNvSpPr>
                  <p:nvPr/>
                </p:nvSpPr>
                <p:spPr bwMode="auto">
                  <a:xfrm>
                    <a:off x="7620000" y="6067425"/>
                    <a:ext cx="20335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100">
                        <a:solidFill>
                          <a:srgbClr val="FFFFFF"/>
                        </a:solidFill>
                        <a:ea typeface="MS PGothic" panose="020B0600070205080204" pitchFamily="34" charset="-128"/>
                      </a:rPr>
                      <a:t>Photo credit: Alice Henneman</a:t>
                    </a:r>
                  </a:p>
                </p:txBody>
              </p:sp>
              <p:sp>
                <p:nvSpPr>
                  <p:cNvPr id="99333" name="TextBox 10"/>
                  <p:cNvSpPr txBox="1">
                    <a:spLocks noChangeArrowheads="1"/>
                  </p:cNvSpPr>
                  <p:nvPr/>
                </p:nvSpPr>
                <p:spPr bwMode="auto">
                  <a:xfrm>
                    <a:off x="3429000" y="6067425"/>
                    <a:ext cx="20335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100">
                        <a:solidFill>
                          <a:srgbClr val="FFFFFF"/>
                        </a:solidFill>
                        <a:ea typeface="MS PGothic" panose="020B0600070205080204" pitchFamily="34" charset="-128"/>
                      </a:rPr>
                      <a:t>Photo credit: Alice Henneman</a:t>
                    </a:r>
                  </a:p>
                </p:txBody>
              </p:sp>
              <p:grpSp>
                <p:nvGrpSpPr>
                  <p:cNvPr id="14" name="Group 13"/>
                  <p:cNvGrpSpPr/>
                  <p:nvPr/>
                </p:nvGrpSpPr>
                <p:grpSpPr>
                  <a:xfrm>
                    <a:off x="0" y="2844800"/>
                    <a:ext cx="7852229" cy="4013200"/>
                    <a:chOff x="188929" y="2209800"/>
                    <a:chExt cx="8839216" cy="4267200"/>
                  </a:xfrm>
                </p:grpSpPr>
                <p:pic>
                  <p:nvPicPr>
                    <p:cNvPr id="15" name="Picture 14"/>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a:ext>
                      </a:extLst>
                    </a:blip>
                    <a:srcRect b="3846"/>
                    <a:stretch/>
                  </p:blipFill>
                  <p:spPr>
                    <a:xfrm>
                      <a:off x="188929" y="2667000"/>
                      <a:ext cx="1664655" cy="3810000"/>
                    </a:xfrm>
                    <a:prstGeom prst="rect">
                      <a:avLst/>
                    </a:prstGeom>
                    <a:solidFill>
                      <a:schemeClr val="bg1"/>
                    </a:solidFill>
                  </p:spPr>
                </p:pic>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00200" y="2209800"/>
                      <a:ext cx="7427945" cy="4267200"/>
                    </a:xfrm>
                    <a:prstGeom prst="rect">
                      <a:avLst/>
                    </a:prstGeom>
                  </p:spPr>
                </p:pic>
              </p:grpSp>
              <p:pic>
                <p:nvPicPr>
                  <p:cNvPr id="17" name="Picture 16"/>
                  <p:cNvPicPr>
                    <a:picLocks noChangeAspect="1"/>
                  </p:cNvPicPr>
                  <p:nvPr/>
                </p:nvPicPr>
                <p:blipFill rotWithShape="1">
                  <a:blip r:embed="rId4" cstate="print">
                    <a:extLst>
                      <a:ext uri="{28A0092B-C50C-407E-A947-70E740481C1C}">
                        <a14:useLocalDpi xmlns:a14="http://schemas.microsoft.com/office/drawing/2010/main"/>
                      </a:ext>
                    </a:extLst>
                  </a:blip>
                  <a:srcRect l="36275" r="1" b="5357"/>
                  <a:stretch/>
                </p:blipFill>
                <p:spPr>
                  <a:xfrm>
                    <a:off x="7536552" y="3059793"/>
                    <a:ext cx="4441353" cy="3798207"/>
                  </a:xfrm>
                  <a:prstGeom prst="rect">
                    <a:avLst/>
                  </a:prstGeom>
                </p:spPr>
              </p:pic>
            </p:grpSp>
            <p:pic>
              <p:nvPicPr>
                <p:cNvPr id="19" name="Picture 18"/>
                <p:cNvPicPr>
                  <a:picLocks noChangeAspect="1"/>
                </p:cNvPicPr>
                <p:nvPr/>
              </p:nvPicPr>
              <p:blipFill rotWithShape="1">
                <a:blip r:embed="rId4" cstate="print">
                  <a:extLst>
                    <a:ext uri="{28A0092B-C50C-407E-A947-70E740481C1C}">
                      <a14:useLocalDpi xmlns:a14="http://schemas.microsoft.com/office/drawing/2010/main"/>
                    </a:ext>
                  </a:extLst>
                </a:blip>
                <a:srcRect l="77352" r="1" b="10733"/>
                <a:stretch/>
              </p:blipFill>
              <p:spPr>
                <a:xfrm>
                  <a:off x="9904630" y="3140657"/>
                  <a:ext cx="1343941" cy="3456085"/>
                </a:xfrm>
                <a:prstGeom prst="rect">
                  <a:avLst/>
                </a:prstGeom>
              </p:spPr>
            </p:pic>
          </p:grpSp>
          <p:pic>
            <p:nvPicPr>
              <p:cNvPr id="21" name="Picture 20"/>
              <p:cNvPicPr>
                <a:picLocks noChangeAspect="1"/>
              </p:cNvPicPr>
              <p:nvPr/>
            </p:nvPicPr>
            <p:blipFill rotWithShape="1">
              <a:blip r:embed="rId5"/>
              <a:srcRect t="2517" r="1788"/>
              <a:stretch/>
            </p:blipFill>
            <p:spPr>
              <a:xfrm>
                <a:off x="10906934" y="5823606"/>
                <a:ext cx="1285066" cy="1034394"/>
              </a:xfrm>
              <a:prstGeom prst="rect">
                <a:avLst/>
              </a:prstGeom>
            </p:spPr>
          </p:pic>
        </p:grpSp>
        <p:sp>
          <p:nvSpPr>
            <p:cNvPr id="18" name="TextBox 17">
              <a:extLst>
                <a:ext uri="{FF2B5EF4-FFF2-40B4-BE49-F238E27FC236}">
                  <a16:creationId xmlns:a16="http://schemas.microsoft.com/office/drawing/2014/main" id="{6212B142-A439-460E-BB72-7E290D7AD9C6}"/>
                </a:ext>
              </a:extLst>
            </p:cNvPr>
            <p:cNvSpPr txBox="1"/>
            <p:nvPr/>
          </p:nvSpPr>
          <p:spPr>
            <a:xfrm>
              <a:off x="4694903" y="6519446"/>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grpSp>
    </p:spTree>
    <p:extLst>
      <p:ext uri="{BB962C8B-B14F-4D97-AF65-F5344CB8AC3E}">
        <p14:creationId xmlns:p14="http://schemas.microsoft.com/office/powerpoint/2010/main" val="20650500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8231" y="260350"/>
            <a:ext cx="10515600" cy="1325563"/>
          </a:xfrm>
        </p:spPr>
        <p:txBody>
          <a:bodyPr/>
          <a:lstStyle/>
          <a:p>
            <a:r>
              <a:rPr lang="en-US" dirty="0"/>
              <a:t>New </a:t>
            </a:r>
            <a:r>
              <a:rPr lang="en-US" dirty="0">
                <a:solidFill>
                  <a:srgbClr val="C00000"/>
                </a:solidFill>
              </a:rPr>
              <a:t>voluntary</a:t>
            </a:r>
            <a:r>
              <a:rPr lang="en-US" dirty="0"/>
              <a:t> date labels </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91754" y="2303755"/>
            <a:ext cx="4647556" cy="1899028"/>
          </a:xfrm>
          <a:prstGeom prst="rect">
            <a:avLst/>
          </a:prstGeom>
        </p:spPr>
      </p:pic>
      <p:sp>
        <p:nvSpPr>
          <p:cNvPr id="11" name="Content Placeholder 10"/>
          <p:cNvSpPr>
            <a:spLocks noGrp="1"/>
          </p:cNvSpPr>
          <p:nvPr>
            <p:ph sz="half" idx="1"/>
          </p:nvPr>
        </p:nvSpPr>
        <p:spPr>
          <a:xfrm>
            <a:off x="498231" y="1328901"/>
            <a:ext cx="6793523" cy="5130635"/>
          </a:xfrm>
        </p:spPr>
        <p:txBody>
          <a:bodyPr wrap="square">
            <a:spAutoFit/>
          </a:bodyPr>
          <a:lstStyle/>
          <a:p>
            <a:r>
              <a:rPr lang="en-US" dirty="0">
                <a:solidFill>
                  <a:srgbClr val="CF0A2C"/>
                </a:solidFill>
              </a:rPr>
              <a:t>Manufacturers have until July 2018 to make the change</a:t>
            </a:r>
          </a:p>
          <a:p>
            <a:r>
              <a:rPr lang="en-US" dirty="0"/>
              <a:t>2 standard phrases</a:t>
            </a:r>
          </a:p>
          <a:p>
            <a:pPr lvl="1"/>
            <a:r>
              <a:rPr lang="en-US" sz="2800" dirty="0">
                <a:solidFill>
                  <a:srgbClr val="C00000"/>
                </a:solidFill>
              </a:rPr>
              <a:t>“BEST If Used By” </a:t>
            </a:r>
            <a:r>
              <a:rPr lang="en-US" sz="2800" dirty="0"/>
              <a:t>describes quality where the food may not taste or perform as expected but is still safe to use</a:t>
            </a:r>
          </a:p>
          <a:p>
            <a:pPr lvl="1"/>
            <a:r>
              <a:rPr lang="en-US" sz="2800" dirty="0">
                <a:solidFill>
                  <a:srgbClr val="C00000"/>
                </a:solidFill>
              </a:rPr>
              <a:t>“USE by” </a:t>
            </a:r>
            <a:r>
              <a:rPr lang="en-US" sz="2800" dirty="0"/>
              <a:t>applies to the few products that are highly perishable and/or have a food safety concern over time </a:t>
            </a:r>
          </a:p>
          <a:p>
            <a:r>
              <a:rPr lang="en-US" dirty="0"/>
              <a:t>Lead by Food Marketing Institute and Grocery Manufacturers Association</a:t>
            </a:r>
          </a:p>
        </p:txBody>
      </p:sp>
      <p:sp>
        <p:nvSpPr>
          <p:cNvPr id="12" name="TextBox 11"/>
          <p:cNvSpPr txBox="1"/>
          <p:nvPr/>
        </p:nvSpPr>
        <p:spPr>
          <a:xfrm>
            <a:off x="365760" y="6433525"/>
            <a:ext cx="1070551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Information source: Grocery Manufacturers Association at </a:t>
            </a:r>
            <a:r>
              <a:rPr lang="en-US" sz="1600" dirty="0">
                <a:solidFill>
                  <a:srgbClr val="808694"/>
                </a:solidFill>
                <a:latin typeface="Arial" panose="020B0604020202020204" pitchFamily="34" charset="0"/>
                <a:cs typeface="Arial" panose="020B0604020202020204" pitchFamily="34" charset="0"/>
                <a:hlinkClick r:id="rId4"/>
              </a:rPr>
              <a:t>http://bit.ly/2lxTVtk</a:t>
            </a:r>
            <a:r>
              <a:rPr lang="en-US" sz="1600" dirty="0">
                <a:solidFill>
                  <a:srgbClr val="808694"/>
                </a:solidFill>
                <a:latin typeface="Arial" panose="020B0604020202020204" pitchFamily="34" charset="0"/>
                <a:cs typeface="Arial" panose="020B0604020202020204" pitchFamily="34" charset="0"/>
              </a:rPr>
              <a:t>  | Image: Created by Alice Henneman </a:t>
            </a:r>
          </a:p>
        </p:txBody>
      </p:sp>
    </p:spTree>
    <p:extLst>
      <p:ext uri="{BB962C8B-B14F-4D97-AF65-F5344CB8AC3E}">
        <p14:creationId xmlns:p14="http://schemas.microsoft.com/office/powerpoint/2010/main" val="252830905"/>
      </p:ext>
    </p:extLst>
  </p:cSld>
  <p:clrMapOvr>
    <a:masterClrMapping/>
  </p:clrMapOvr>
  <mc:AlternateContent xmlns:mc="http://schemas.openxmlformats.org/markup-compatibility/2006" xmlns:p14="http://schemas.microsoft.com/office/powerpoint/2010/main">
    <mc:Choice Requires="p14">
      <p:transition spd="slow" p14:dur="2000" advTm="27862"/>
    </mc:Choice>
    <mc:Fallback xmlns="">
      <p:transition spd="slow" advTm="27862"/>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571500" y="534289"/>
            <a:ext cx="11468100" cy="646331"/>
          </a:xfrm>
        </p:spPr>
        <p:txBody>
          <a:bodyPr wrap="square">
            <a:spAutoFit/>
          </a:bodyPr>
          <a:lstStyle/>
          <a:p>
            <a:pPr marL="0" indent="0">
              <a:buNone/>
            </a:pPr>
            <a:r>
              <a:rPr lang="en-US" sz="4000" b="1" dirty="0">
                <a:solidFill>
                  <a:srgbClr val="CF0A2C"/>
                </a:solidFill>
              </a:rPr>
              <a:t>Some labels currently found on food products</a:t>
            </a:r>
          </a:p>
        </p:txBody>
      </p:sp>
      <p:pic>
        <p:nvPicPr>
          <p:cNvPr id="8" name="Picture 7" descr="A screenshot of a cell phone&#10;&#10;Description generated with very high confidence">
            <a:extLst>
              <a:ext uri="{FF2B5EF4-FFF2-40B4-BE49-F238E27FC236}">
                <a16:creationId xmlns:a16="http://schemas.microsoft.com/office/drawing/2014/main" id="{42335B05-244F-41D6-8DF7-DE607C4D2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478" y="1291771"/>
            <a:ext cx="9897627" cy="5566229"/>
          </a:xfrm>
          <a:prstGeom prst="rect">
            <a:avLst/>
          </a:prstGeom>
        </p:spPr>
      </p:pic>
    </p:spTree>
    <p:extLst>
      <p:ext uri="{BB962C8B-B14F-4D97-AF65-F5344CB8AC3E}">
        <p14:creationId xmlns:p14="http://schemas.microsoft.com/office/powerpoint/2010/main" val="4000569358"/>
      </p:ext>
    </p:extLst>
  </p:cSld>
  <p:clrMapOvr>
    <a:masterClrMapping/>
  </p:clrMapOvr>
  <mc:AlternateContent xmlns:mc="http://schemas.openxmlformats.org/markup-compatibility/2006" xmlns:p14="http://schemas.microsoft.com/office/powerpoint/2010/main">
    <mc:Choice Requires="p14">
      <p:transition spd="slow" p14:dur="2000" advTm="27862"/>
    </mc:Choice>
    <mc:Fallback xmlns="">
      <p:transition spd="slow" advTm="27862"/>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8057" y="648470"/>
            <a:ext cx="6633029" cy="1948226"/>
          </a:xfrm>
        </p:spPr>
        <p:txBody>
          <a:bodyPr wrap="square">
            <a:spAutoFit/>
          </a:bodyPr>
          <a:lstStyle/>
          <a:p>
            <a:r>
              <a:rPr lang="en-US" sz="5400" b="0" dirty="0">
                <a:solidFill>
                  <a:srgbClr val="CF0A2C"/>
                </a:solidFill>
              </a:rPr>
              <a:t>10. </a:t>
            </a:r>
            <a:r>
              <a:rPr lang="en-US" sz="4000" b="0" dirty="0">
                <a:solidFill>
                  <a:srgbClr val="CF0A2C"/>
                </a:solidFill>
              </a:rPr>
              <a:t>Which is these statements is FALSE about freezing milk?</a:t>
            </a:r>
          </a:p>
        </p:txBody>
      </p:sp>
      <p:sp>
        <p:nvSpPr>
          <p:cNvPr id="7" name="Content Placeholder 6"/>
          <p:cNvSpPr>
            <a:spLocks noGrp="1"/>
          </p:cNvSpPr>
          <p:nvPr>
            <p:ph sz="half" idx="2"/>
          </p:nvPr>
        </p:nvSpPr>
        <p:spPr>
          <a:xfrm>
            <a:off x="5138057" y="2679474"/>
            <a:ext cx="7053943" cy="3839000"/>
          </a:xfrm>
        </p:spPr>
        <p:txBody>
          <a:bodyPr wrap="square">
            <a:spAutoFit/>
          </a:bodyPr>
          <a:lstStyle/>
          <a:p>
            <a:pPr marL="514350" indent="-514350">
              <a:buFont typeface="+mj-lt"/>
              <a:buAutoNum type="alphaUcPeriod"/>
            </a:pPr>
            <a:r>
              <a:rPr lang="en-US" sz="3600" dirty="0"/>
              <a:t>Frozen milk is used most successfully in cooking </a:t>
            </a:r>
          </a:p>
          <a:p>
            <a:pPr marL="514350" indent="-514350">
              <a:buFont typeface="+mj-lt"/>
              <a:buAutoNum type="alphaUcPeriod"/>
            </a:pPr>
            <a:r>
              <a:rPr lang="en-US" sz="3600" dirty="0"/>
              <a:t>Frozen milk may become separated and the texture somewhat grainy when thawed</a:t>
            </a:r>
          </a:p>
          <a:p>
            <a:pPr marL="514350" indent="-514350">
              <a:buFont typeface="+mj-lt"/>
              <a:buAutoNum type="alphaUcPeriod"/>
            </a:pPr>
            <a:r>
              <a:rPr lang="en-US" sz="3600" dirty="0"/>
              <a:t>Freezing milk makes it</a:t>
            </a:r>
            <a:br>
              <a:rPr lang="en-US" sz="3600" dirty="0"/>
            </a:br>
            <a:r>
              <a:rPr lang="en-US" sz="3600" dirty="0"/>
              <a:t>unsafe to drink</a:t>
            </a:r>
          </a:p>
        </p:txBody>
      </p:sp>
      <p:grpSp>
        <p:nvGrpSpPr>
          <p:cNvPr id="3" name="Group 2">
            <a:extLst>
              <a:ext uri="{FF2B5EF4-FFF2-40B4-BE49-F238E27FC236}">
                <a16:creationId xmlns:a16="http://schemas.microsoft.com/office/drawing/2014/main" id="{055DBB81-3B38-4133-9B82-4147C832A45C}"/>
              </a:ext>
            </a:extLst>
          </p:cNvPr>
          <p:cNvGrpSpPr/>
          <p:nvPr/>
        </p:nvGrpSpPr>
        <p:grpSpPr>
          <a:xfrm>
            <a:off x="375841" y="764582"/>
            <a:ext cx="4491657" cy="6046994"/>
            <a:chOff x="375841" y="764582"/>
            <a:chExt cx="4491657" cy="6046994"/>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5841" y="764582"/>
              <a:ext cx="4491657" cy="5615943"/>
            </a:xfrm>
            <a:prstGeom prst="rect">
              <a:avLst/>
            </a:prstGeom>
          </p:spPr>
        </p:pic>
        <p:sp>
          <p:nvSpPr>
            <p:cNvPr id="6" name="TextBox 5">
              <a:extLst>
                <a:ext uri="{FF2B5EF4-FFF2-40B4-BE49-F238E27FC236}">
                  <a16:creationId xmlns:a16="http://schemas.microsoft.com/office/drawing/2014/main" id="{5595963B-AD3B-41EC-8B1C-177F52977ECE}"/>
                </a:ext>
              </a:extLst>
            </p:cNvPr>
            <p:cNvSpPr txBox="1"/>
            <p:nvPr/>
          </p:nvSpPr>
          <p:spPr>
            <a:xfrm>
              <a:off x="604207" y="6473022"/>
              <a:ext cx="403492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Microsoft PowerPoint images</a:t>
              </a:r>
            </a:p>
          </p:txBody>
        </p:sp>
      </p:grpSp>
    </p:spTree>
    <p:extLst>
      <p:ext uri="{BB962C8B-B14F-4D97-AF65-F5344CB8AC3E}">
        <p14:creationId xmlns:p14="http://schemas.microsoft.com/office/powerpoint/2010/main" val="17294703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8057" y="648470"/>
            <a:ext cx="6633029" cy="1948226"/>
          </a:xfrm>
        </p:spPr>
        <p:txBody>
          <a:bodyPr wrap="square">
            <a:spAutoFit/>
          </a:bodyPr>
          <a:lstStyle/>
          <a:p>
            <a:r>
              <a:rPr lang="en-US" sz="5400" b="0" dirty="0">
                <a:solidFill>
                  <a:srgbClr val="CF0A2C"/>
                </a:solidFill>
              </a:rPr>
              <a:t>10. </a:t>
            </a:r>
            <a:r>
              <a:rPr lang="en-US" sz="4000" b="0" dirty="0">
                <a:solidFill>
                  <a:srgbClr val="CF0A2C"/>
                </a:solidFill>
              </a:rPr>
              <a:t>Which is these statements is FALSE about freezing milk?</a:t>
            </a:r>
          </a:p>
        </p:txBody>
      </p:sp>
      <p:grpSp>
        <p:nvGrpSpPr>
          <p:cNvPr id="3" name="Group 2">
            <a:extLst>
              <a:ext uri="{FF2B5EF4-FFF2-40B4-BE49-F238E27FC236}">
                <a16:creationId xmlns:a16="http://schemas.microsoft.com/office/drawing/2014/main" id="{DF81F57A-2DA5-4847-BFFA-FC26F2744238}"/>
              </a:ext>
            </a:extLst>
          </p:cNvPr>
          <p:cNvGrpSpPr/>
          <p:nvPr/>
        </p:nvGrpSpPr>
        <p:grpSpPr>
          <a:xfrm>
            <a:off x="375841" y="764582"/>
            <a:ext cx="4491657" cy="6046994"/>
            <a:chOff x="375841" y="764582"/>
            <a:chExt cx="4491657" cy="6046994"/>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5841" y="764582"/>
              <a:ext cx="4491657" cy="5615943"/>
            </a:xfrm>
            <a:prstGeom prst="rect">
              <a:avLst/>
            </a:prstGeom>
          </p:spPr>
        </p:pic>
        <p:sp>
          <p:nvSpPr>
            <p:cNvPr id="6" name="TextBox 5">
              <a:extLst>
                <a:ext uri="{FF2B5EF4-FFF2-40B4-BE49-F238E27FC236}">
                  <a16:creationId xmlns:a16="http://schemas.microsoft.com/office/drawing/2014/main" id="{B7C1992D-1B5C-43A4-9201-6091EB81DE58}"/>
                </a:ext>
              </a:extLst>
            </p:cNvPr>
            <p:cNvSpPr txBox="1"/>
            <p:nvPr/>
          </p:nvSpPr>
          <p:spPr>
            <a:xfrm>
              <a:off x="604207" y="6473022"/>
              <a:ext cx="403492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Microsoft PowerPoint images</a:t>
              </a:r>
            </a:p>
          </p:txBody>
        </p:sp>
      </p:grpSp>
      <p:sp>
        <p:nvSpPr>
          <p:cNvPr id="11" name="Content Placeholder 6">
            <a:extLst>
              <a:ext uri="{FF2B5EF4-FFF2-40B4-BE49-F238E27FC236}">
                <a16:creationId xmlns:a16="http://schemas.microsoft.com/office/drawing/2014/main" id="{AA95DDD3-81AE-4DD2-B071-4220B28CA328}"/>
              </a:ext>
            </a:extLst>
          </p:cNvPr>
          <p:cNvSpPr txBox="1">
            <a:spLocks/>
          </p:cNvSpPr>
          <p:nvPr/>
        </p:nvSpPr>
        <p:spPr>
          <a:xfrm>
            <a:off x="5138057" y="2679474"/>
            <a:ext cx="7053943" cy="383900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lphaUcPeriod"/>
            </a:pPr>
            <a:r>
              <a:rPr lang="en-US" sz="3600" dirty="0"/>
              <a:t>Frozen milk is used most successfully in cooking </a:t>
            </a:r>
          </a:p>
          <a:p>
            <a:pPr marL="514350" indent="-514350">
              <a:buFont typeface="+mj-lt"/>
              <a:buAutoNum type="alphaUcPeriod"/>
            </a:pPr>
            <a:r>
              <a:rPr lang="en-US" sz="3600" dirty="0"/>
              <a:t>Frozen milk may become separated and the texture somewhat grainy when thawed</a:t>
            </a:r>
          </a:p>
          <a:p>
            <a:pPr marL="514350" indent="-514350">
              <a:buFont typeface="+mj-lt"/>
              <a:buAutoNum type="alphaUcPeriod"/>
            </a:pPr>
            <a:r>
              <a:rPr lang="en-US" sz="3600" u="sng" dirty="0">
                <a:solidFill>
                  <a:srgbClr val="CF0A2C"/>
                </a:solidFill>
              </a:rPr>
              <a:t>Freezing milk makes it</a:t>
            </a:r>
            <a:br>
              <a:rPr lang="en-US" sz="3600" u="sng" dirty="0">
                <a:solidFill>
                  <a:srgbClr val="CF0A2C"/>
                </a:solidFill>
              </a:rPr>
            </a:br>
            <a:r>
              <a:rPr lang="en-US" sz="3600" u="sng" dirty="0">
                <a:solidFill>
                  <a:srgbClr val="CF0A2C"/>
                </a:solidFill>
              </a:rPr>
              <a:t>unsafe to drink</a:t>
            </a:r>
          </a:p>
        </p:txBody>
      </p:sp>
    </p:spTree>
    <p:extLst>
      <p:ext uri="{BB962C8B-B14F-4D97-AF65-F5344CB8AC3E}">
        <p14:creationId xmlns:p14="http://schemas.microsoft.com/office/powerpoint/2010/main" val="33803921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2911" y="1358091"/>
            <a:ext cx="10283482" cy="4524315"/>
          </a:xfrm>
          <a:prstGeom prst="rect">
            <a:avLst/>
          </a:prstGeom>
          <a:noFill/>
        </p:spPr>
        <p:txBody>
          <a:bodyPr wrap="square" rtlCol="0">
            <a:spAutoFit/>
          </a:bodyPr>
          <a:lstStyle/>
          <a:p>
            <a:pPr algn="ctr"/>
            <a:r>
              <a:rPr lang="en-US" sz="7200" b="1" dirty="0">
                <a:solidFill>
                  <a:srgbClr val="CF0A2C"/>
                </a:solidFill>
                <a:latin typeface="Arial" panose="020B0604020202020204" pitchFamily="34" charset="0"/>
                <a:cs typeface="Arial" panose="020B0604020202020204" pitchFamily="34" charset="0"/>
              </a:rPr>
              <a:t>Concluding with one of the most frequently repeated quotes about leftovers …</a:t>
            </a:r>
          </a:p>
        </p:txBody>
      </p:sp>
    </p:spTree>
    <p:extLst>
      <p:ext uri="{BB962C8B-B14F-4D97-AF65-F5344CB8AC3E}">
        <p14:creationId xmlns:p14="http://schemas.microsoft.com/office/powerpoint/2010/main" val="2644003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Down 5"/>
          <p:cNvSpPr/>
          <p:nvPr/>
        </p:nvSpPr>
        <p:spPr>
          <a:xfrm>
            <a:off x="5529944" y="217712"/>
            <a:ext cx="943428" cy="1088572"/>
          </a:xfrm>
          <a:prstGeom prst="downArrow">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 y="1104290"/>
            <a:ext cx="11684000" cy="4803019"/>
            <a:chOff x="1" y="1104290"/>
            <a:chExt cx="11684000" cy="4803019"/>
          </a:xfrm>
        </p:grpSpPr>
        <p:graphicFrame>
          <p:nvGraphicFramePr>
            <p:cNvPr id="2" name="Diagram 1"/>
            <p:cNvGraphicFramePr/>
            <p:nvPr>
              <p:extLst/>
            </p:nvPr>
          </p:nvGraphicFramePr>
          <p:xfrm>
            <a:off x="203203" y="1104290"/>
            <a:ext cx="6836229" cy="4803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nvPr>
          </p:nvGraphicFramePr>
          <p:xfrm>
            <a:off x="7155543" y="1451426"/>
            <a:ext cx="4528458" cy="42091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Rectangle 7"/>
            <p:cNvSpPr/>
            <p:nvPr/>
          </p:nvSpPr>
          <p:spPr>
            <a:xfrm>
              <a:off x="1" y="4328932"/>
              <a:ext cx="11574684" cy="1331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38629" y="3657600"/>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05831" y="3657600"/>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96470" y="3646762"/>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51975" y="3692884"/>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086517" y="3664404"/>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791137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8530542" y="923081"/>
            <a:ext cx="3406214" cy="3811588"/>
          </a:xfrm>
        </p:spPr>
        <p:txBody>
          <a:bodyPr>
            <a:noAutofit/>
          </a:bodyPr>
          <a:lstStyle/>
          <a:p>
            <a:r>
              <a:rPr lang="en-US" sz="3200" dirty="0">
                <a:solidFill>
                  <a:srgbClr val="CF0A2C"/>
                </a:solidFill>
              </a:rPr>
              <a:t>“The most remarkable thing about my mother is that for thirty years she served the family nothing but leftovers. The original meal has never been found.” </a:t>
            </a:r>
            <a:br>
              <a:rPr lang="en-US" sz="3200" dirty="0">
                <a:solidFill>
                  <a:srgbClr val="CF0A2C"/>
                </a:solidFill>
              </a:rPr>
            </a:br>
            <a:r>
              <a:rPr lang="en-US" sz="3200" dirty="0">
                <a:solidFill>
                  <a:srgbClr val="CF0A2C"/>
                </a:solidFill>
              </a:rPr>
              <a:t>          </a:t>
            </a:r>
            <a:r>
              <a:rPr lang="en-US" sz="2400" dirty="0">
                <a:solidFill>
                  <a:srgbClr val="CF0A2C"/>
                </a:solidFill>
              </a:rPr>
              <a:t>― Calvin Trillin</a:t>
            </a:r>
            <a:endParaRPr lang="en-US" sz="3200" dirty="0">
              <a:solidFill>
                <a:srgbClr val="CF0A2C"/>
              </a:solidFill>
            </a:endParaRPr>
          </a:p>
        </p:txBody>
      </p:sp>
      <p:grpSp>
        <p:nvGrpSpPr>
          <p:cNvPr id="2" name="Group 1">
            <a:extLst>
              <a:ext uri="{FF2B5EF4-FFF2-40B4-BE49-F238E27FC236}">
                <a16:creationId xmlns:a16="http://schemas.microsoft.com/office/drawing/2014/main" id="{5F881F87-B71B-4F25-8250-3B759908F6CD}"/>
              </a:ext>
            </a:extLst>
          </p:cNvPr>
          <p:cNvGrpSpPr/>
          <p:nvPr/>
        </p:nvGrpSpPr>
        <p:grpSpPr>
          <a:xfrm>
            <a:off x="347240" y="495443"/>
            <a:ext cx="7905508" cy="6268772"/>
            <a:chOff x="347240" y="495443"/>
            <a:chExt cx="7905508" cy="6268772"/>
          </a:xfrm>
        </p:grpSpPr>
        <p:pic>
          <p:nvPicPr>
            <p:cNvPr id="6" name="Picture 5"/>
            <p:cNvPicPr preferRelativeResize="0">
              <a:picLocks/>
            </p:cNvPicPr>
            <p:nvPr/>
          </p:nvPicPr>
          <p:blipFill rotWithShape="1">
            <a:blip r:embed="rId3" cstate="print">
              <a:extLst>
                <a:ext uri="{28A0092B-C50C-407E-A947-70E740481C1C}">
                  <a14:useLocalDpi xmlns:a14="http://schemas.microsoft.com/office/drawing/2010/main"/>
                </a:ext>
              </a:extLst>
            </a:blip>
            <a:srcRect l="7424" t="587" r="14497" b="965"/>
            <a:stretch/>
          </p:blipFill>
          <p:spPr>
            <a:xfrm>
              <a:off x="347240" y="495443"/>
              <a:ext cx="7905508" cy="5824335"/>
            </a:xfrm>
            <a:prstGeom prst="rect">
              <a:avLst/>
            </a:prstGeom>
          </p:spPr>
        </p:pic>
        <p:sp>
          <p:nvSpPr>
            <p:cNvPr id="4" name="TextBox 3">
              <a:extLst>
                <a:ext uri="{FF2B5EF4-FFF2-40B4-BE49-F238E27FC236}">
                  <a16:creationId xmlns:a16="http://schemas.microsoft.com/office/drawing/2014/main" id="{667D646B-1AE7-4D7D-BFED-03148A6F3CED}"/>
                </a:ext>
              </a:extLst>
            </p:cNvPr>
            <p:cNvSpPr txBox="1"/>
            <p:nvPr/>
          </p:nvSpPr>
          <p:spPr>
            <a:xfrm>
              <a:off x="2781457" y="6425661"/>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grpSp>
    </p:spTree>
    <p:extLst>
      <p:ext uri="{BB962C8B-B14F-4D97-AF65-F5344CB8AC3E}">
        <p14:creationId xmlns:p14="http://schemas.microsoft.com/office/powerpoint/2010/main" val="6318579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t="5714" b="4285"/>
            <a:stretch/>
          </p:blipFill>
          <p:spPr>
            <a:xfrm>
              <a:off x="0" y="0"/>
              <a:ext cx="12192000" cy="6858000"/>
            </a:xfrm>
            <a:prstGeom prst="rect">
              <a:avLst/>
            </a:prstGeom>
          </p:spPr>
        </p:pic>
        <p:pic>
          <p:nvPicPr>
            <p:cNvPr id="6" name="Picture 5"/>
            <p:cNvPicPr>
              <a:picLocks noChangeAspect="1"/>
            </p:cNvPicPr>
            <p:nvPr/>
          </p:nvPicPr>
          <p:blipFill rotWithShape="1">
            <a:blip r:embed="rId4"/>
            <a:srcRect t="2517" r="1788"/>
            <a:stretch/>
          </p:blipFill>
          <p:spPr>
            <a:xfrm>
              <a:off x="10906934" y="5823606"/>
              <a:ext cx="1285066" cy="1034394"/>
            </a:xfrm>
            <a:prstGeom prst="rect">
              <a:avLst/>
            </a:prstGeom>
          </p:spPr>
        </p:pic>
      </p:grpSp>
      <p:sp>
        <p:nvSpPr>
          <p:cNvPr id="8" name="TextBox 7">
            <a:extLst>
              <a:ext uri="{FF2B5EF4-FFF2-40B4-BE49-F238E27FC236}">
                <a16:creationId xmlns:a16="http://schemas.microsoft.com/office/drawing/2014/main" id="{26CAE838-FA89-4BB9-8A5F-3B82066CC26E}"/>
              </a:ext>
            </a:extLst>
          </p:cNvPr>
          <p:cNvSpPr txBox="1"/>
          <p:nvPr/>
        </p:nvSpPr>
        <p:spPr>
          <a:xfrm>
            <a:off x="4731196" y="6519446"/>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spTree>
    <p:extLst>
      <p:ext uri="{BB962C8B-B14F-4D97-AF65-F5344CB8AC3E}">
        <p14:creationId xmlns:p14="http://schemas.microsoft.com/office/powerpoint/2010/main" val="35061168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t="-17000" b="-17000"/>
          </a:stretch>
        </a:blipFill>
        <a:effectLst/>
      </p:bgPr>
    </p:bg>
    <p:spTree>
      <p:nvGrpSpPr>
        <p:cNvPr id="1" name=""/>
        <p:cNvGrpSpPr/>
        <p:nvPr/>
      </p:nvGrpSpPr>
      <p:grpSpPr>
        <a:xfrm>
          <a:off x="0" y="0"/>
          <a:ext cx="0" cy="0"/>
          <a:chOff x="0" y="0"/>
          <a:chExt cx="0" cy="0"/>
        </a:xfrm>
      </p:grpSpPr>
      <p:sp>
        <p:nvSpPr>
          <p:cNvPr id="8" name="Title 3"/>
          <p:cNvSpPr txBox="1">
            <a:spLocks/>
          </p:cNvSpPr>
          <p:nvPr/>
        </p:nvSpPr>
        <p:spPr>
          <a:xfrm>
            <a:off x="1944864" y="3002618"/>
            <a:ext cx="8442267" cy="1685077"/>
          </a:xfrm>
          <a:prstGeom prst="rect">
            <a:avLst/>
          </a:prstGeom>
          <a:solidFill>
            <a:srgbClr val="CF0A2C"/>
          </a:solidFill>
          <a:effectLst>
            <a:innerShdw blurRad="63500" dist="50800" dir="2700000">
              <a:prstClr val="black">
                <a:alpha val="50000"/>
              </a:prstClr>
            </a:innerShdw>
          </a:effectLst>
        </p:spPr>
        <p:style>
          <a:lnRef idx="0">
            <a:schemeClr val="dk1"/>
          </a:lnRef>
          <a:fillRef idx="3">
            <a:schemeClr val="dk1"/>
          </a:fillRef>
          <a:effectRef idx="3">
            <a:schemeClr val="dk1"/>
          </a:effectRef>
          <a:fontRef idx="minor">
            <a:schemeClr val="lt1"/>
          </a:fontRef>
        </p:style>
        <p:txBody>
          <a:bodyPr vert="horz" wrap="square" lIns="91440" tIns="45720" rIns="91440" bIns="45720" rtlCol="0" anchor="b">
            <a:spAutoFit/>
          </a:bodyPr>
          <a:lstStyle>
            <a:lvl1pPr algn="l" defTabSz="914400" rtl="0" eaLnBrk="1" latinLnBrk="0" hangingPunct="1">
              <a:lnSpc>
                <a:spcPct val="90000"/>
              </a:lnSpc>
              <a:spcBef>
                <a:spcPct val="0"/>
              </a:spcBef>
              <a:buNone/>
              <a:defRPr sz="3200" b="1"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115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8201494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516835" y="1162878"/>
            <a:ext cx="11290852" cy="452431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Extension is a Division of the Institute of Agriculture and Natural Resources at the University of Nebraska–Lincoln cooperating with the Counties and the United States Department of Agriculture.</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University of Nebraska–Lincoln Extension educational programs abide with the nondiscrimination policies of the University of Nebraska–Lincoln and the United States Department of Agriculture.</a:t>
            </a:r>
          </a:p>
          <a:p>
            <a:endParaRPr lang="en-US" sz="2400" dirty="0">
              <a:latin typeface="Mercury SSm A"/>
            </a:endParaRPr>
          </a:p>
          <a:p>
            <a:r>
              <a:rPr lang="en-US" sz="2400" i="1" dirty="0">
                <a:latin typeface="Arial" panose="020B0604020202020204" pitchFamily="34" charset="0"/>
                <a:cs typeface="Arial" panose="020B0604020202020204" pitchFamily="34" charset="0"/>
              </a:rPr>
              <a:t>Reference to commercial products or trade names is made with the understanding that no discrimination is intended of those not mentioned and no endorsement by University of Nebraska—Lincoln Extension is implied for those mentioned.</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2571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Down 5"/>
          <p:cNvSpPr/>
          <p:nvPr/>
        </p:nvSpPr>
        <p:spPr>
          <a:xfrm>
            <a:off x="7779658" y="246742"/>
            <a:ext cx="943428" cy="1088572"/>
          </a:xfrm>
          <a:prstGeom prst="downArrow">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 y="1104290"/>
            <a:ext cx="11684000" cy="4803019"/>
            <a:chOff x="1" y="1104290"/>
            <a:chExt cx="11684000" cy="4803019"/>
          </a:xfrm>
        </p:grpSpPr>
        <p:graphicFrame>
          <p:nvGraphicFramePr>
            <p:cNvPr id="2" name="Diagram 1"/>
            <p:cNvGraphicFramePr/>
            <p:nvPr>
              <p:extLst/>
            </p:nvPr>
          </p:nvGraphicFramePr>
          <p:xfrm>
            <a:off x="203203" y="1104290"/>
            <a:ext cx="6836229" cy="4803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nvPr>
          </p:nvGraphicFramePr>
          <p:xfrm>
            <a:off x="7155543" y="1451426"/>
            <a:ext cx="4528458" cy="42091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Rectangle 7"/>
            <p:cNvSpPr/>
            <p:nvPr/>
          </p:nvSpPr>
          <p:spPr>
            <a:xfrm>
              <a:off x="1" y="4328932"/>
              <a:ext cx="11574684" cy="1331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38629" y="3657600"/>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05831" y="3657600"/>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96470" y="3646762"/>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51975" y="3692884"/>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086517" y="3664404"/>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17022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Down 5"/>
          <p:cNvSpPr/>
          <p:nvPr/>
        </p:nvSpPr>
        <p:spPr>
          <a:xfrm>
            <a:off x="10189029" y="188684"/>
            <a:ext cx="943428" cy="1088572"/>
          </a:xfrm>
          <a:prstGeom prst="downArrow">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 y="1104290"/>
            <a:ext cx="11684000" cy="4803019"/>
            <a:chOff x="1" y="1104290"/>
            <a:chExt cx="11684000" cy="4803019"/>
          </a:xfrm>
        </p:grpSpPr>
        <p:graphicFrame>
          <p:nvGraphicFramePr>
            <p:cNvPr id="2" name="Diagram 1"/>
            <p:cNvGraphicFramePr/>
            <p:nvPr>
              <p:extLst/>
            </p:nvPr>
          </p:nvGraphicFramePr>
          <p:xfrm>
            <a:off x="203203" y="1104290"/>
            <a:ext cx="6836229" cy="4803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nvPr>
          </p:nvGraphicFramePr>
          <p:xfrm>
            <a:off x="7155543" y="1451426"/>
            <a:ext cx="4528458" cy="42091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Rectangle 7"/>
            <p:cNvSpPr/>
            <p:nvPr/>
          </p:nvSpPr>
          <p:spPr>
            <a:xfrm>
              <a:off x="1" y="4328932"/>
              <a:ext cx="11574684" cy="1331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38629" y="3657600"/>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05831" y="3657600"/>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96470" y="3646762"/>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51975" y="3692884"/>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086517" y="3664404"/>
              <a:ext cx="1466397" cy="671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0587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sz="4800" dirty="0">
                <a:solidFill>
                  <a:srgbClr val="CF0A2C"/>
                </a:solidFill>
              </a:rPr>
              <a:t>Costs of food waste per food group</a:t>
            </a:r>
            <a:br>
              <a:rPr lang="en-US" sz="4800" dirty="0">
                <a:solidFill>
                  <a:srgbClr val="CF0A2C"/>
                </a:solidFill>
              </a:rPr>
            </a:br>
            <a:r>
              <a:rPr lang="en-US" sz="4800" dirty="0">
                <a:solidFill>
                  <a:srgbClr val="CF0A2C"/>
                </a:solidFill>
              </a:rPr>
              <a:t>per person yearly</a:t>
            </a:r>
          </a:p>
        </p:txBody>
      </p:sp>
      <p:grpSp>
        <p:nvGrpSpPr>
          <p:cNvPr id="3" name="Group 2"/>
          <p:cNvGrpSpPr/>
          <p:nvPr/>
        </p:nvGrpSpPr>
        <p:grpSpPr>
          <a:xfrm>
            <a:off x="0" y="1525196"/>
            <a:ext cx="12192000" cy="4933645"/>
            <a:chOff x="0" y="1525196"/>
            <a:chExt cx="12192000" cy="4933645"/>
          </a:xfrm>
        </p:grpSpPr>
        <p:graphicFrame>
          <p:nvGraphicFramePr>
            <p:cNvPr id="2" name="Diagram 1"/>
            <p:cNvGraphicFramePr/>
            <p:nvPr>
              <p:extLst/>
            </p:nvPr>
          </p:nvGraphicFramePr>
          <p:xfrm>
            <a:off x="203203" y="1525196"/>
            <a:ext cx="6836229" cy="4803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nvPr>
          </p:nvGraphicFramePr>
          <p:xfrm>
            <a:off x="7155543" y="1814274"/>
            <a:ext cx="4528458" cy="42091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9" name="Group 8"/>
            <p:cNvGrpSpPr/>
            <p:nvPr/>
          </p:nvGrpSpPr>
          <p:grpSpPr>
            <a:xfrm>
              <a:off x="0" y="5101765"/>
              <a:ext cx="12192000" cy="1357076"/>
              <a:chOff x="0" y="5101765"/>
              <a:chExt cx="12192000" cy="1357076"/>
            </a:xfrm>
          </p:grpSpPr>
          <p:sp>
            <p:nvSpPr>
              <p:cNvPr id="7" name="Rectangle 6"/>
              <p:cNvSpPr/>
              <p:nvPr/>
            </p:nvSpPr>
            <p:spPr>
              <a:xfrm>
                <a:off x="0" y="5101765"/>
                <a:ext cx="12192000" cy="624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F0A2C"/>
                    </a:solidFill>
                    <a:latin typeface="Arial" panose="020B0604020202020204" pitchFamily="34" charset="0"/>
                    <a:cs typeface="Arial" panose="020B0604020202020204" pitchFamily="34" charset="0"/>
                  </a:rPr>
                  <a:t>Added Fat &amp; Sugar: $37 </a:t>
                </a:r>
              </a:p>
            </p:txBody>
          </p:sp>
          <p:sp>
            <p:nvSpPr>
              <p:cNvPr id="8" name="Rectangle 7"/>
              <p:cNvSpPr/>
              <p:nvPr/>
            </p:nvSpPr>
            <p:spPr>
              <a:xfrm>
                <a:off x="0" y="5733140"/>
                <a:ext cx="9840686" cy="725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TextBox 9"/>
          <p:cNvSpPr txBox="1"/>
          <p:nvPr/>
        </p:nvSpPr>
        <p:spPr>
          <a:xfrm>
            <a:off x="401934" y="6452327"/>
            <a:ext cx="10681398" cy="307777"/>
          </a:xfrm>
          <a:prstGeom prst="rect">
            <a:avLst/>
          </a:prstGeom>
          <a:noFill/>
        </p:spPr>
        <p:txBody>
          <a:bodyPr wrap="square" rtlCol="0">
            <a:spAutoFit/>
          </a:bodyPr>
          <a:lstStyle/>
          <a:p>
            <a:r>
              <a:rPr lang="en-US" sz="1400" dirty="0">
                <a:solidFill>
                  <a:srgbClr val="808694"/>
                </a:solidFill>
                <a:latin typeface="Arial" panose="020B0604020202020204" pitchFamily="34" charset="0"/>
                <a:cs typeface="Arial" panose="020B0604020202020204" pitchFamily="34" charset="0"/>
              </a:rPr>
              <a:t> Information source: </a:t>
            </a:r>
            <a:r>
              <a:rPr lang="en-US" sz="1400" dirty="0">
                <a:solidFill>
                  <a:srgbClr val="808694"/>
                </a:solidFill>
                <a:latin typeface="Arial" panose="020B0604020202020204" pitchFamily="34" charset="0"/>
                <a:cs typeface="Arial" panose="020B0604020202020204" pitchFamily="34" charset="0"/>
                <a:hlinkClick r:id="rId13"/>
              </a:rPr>
              <a:t>https://choosemyplate-prod.azureedge.net/sites/default/files/printablematerials/2015-LetsTalkTrash-2page.pdf</a:t>
            </a:r>
            <a:r>
              <a:rPr lang="en-US" sz="1400" dirty="0">
                <a:solidFill>
                  <a:srgbClr val="808694"/>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06567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1059" y="471384"/>
            <a:ext cx="5916168" cy="5916168"/>
          </a:xfrm>
          <a:prstGeom prst="rect">
            <a:avLst/>
          </a:prstGeom>
        </p:spPr>
      </p:pic>
      <p:sp>
        <p:nvSpPr>
          <p:cNvPr id="4" name="Title 3"/>
          <p:cNvSpPr>
            <a:spLocks noGrp="1"/>
          </p:cNvSpPr>
          <p:nvPr>
            <p:ph type="title"/>
          </p:nvPr>
        </p:nvSpPr>
        <p:spPr>
          <a:xfrm>
            <a:off x="7688627" y="2203292"/>
            <a:ext cx="3530599" cy="3416320"/>
          </a:xfrm>
        </p:spPr>
        <p:txBody>
          <a:bodyPr>
            <a:spAutoFit/>
          </a:bodyPr>
          <a:lstStyle/>
          <a:p>
            <a:r>
              <a:rPr lang="en-US" sz="8000" dirty="0">
                <a:solidFill>
                  <a:srgbClr val="CF0A2C"/>
                </a:solidFill>
              </a:rPr>
              <a:t>Food tossed is …</a:t>
            </a:r>
          </a:p>
        </p:txBody>
      </p:sp>
      <p:pic>
        <p:nvPicPr>
          <p:cNvPr id="10" name="Picture 9"/>
          <p:cNvPicPr>
            <a:picLocks noChangeAspect="1"/>
          </p:cNvPicPr>
          <p:nvPr/>
        </p:nvPicPr>
        <p:blipFill rotWithShape="1">
          <a:blip r:embed="rId4"/>
          <a:srcRect t="2517" r="1788"/>
          <a:stretch/>
        </p:blipFill>
        <p:spPr>
          <a:xfrm>
            <a:off x="10906934" y="5823606"/>
            <a:ext cx="1285066" cy="103439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0989209">
            <a:off x="5287095" y="935771"/>
            <a:ext cx="5509118" cy="2305459"/>
          </a:xfrm>
          <a:prstGeom prst="rect">
            <a:avLst/>
          </a:prstGeom>
        </p:spPr>
      </p:pic>
      <p:sp>
        <p:nvSpPr>
          <p:cNvPr id="6" name="Rectangle 5"/>
          <p:cNvSpPr/>
          <p:nvPr/>
        </p:nvSpPr>
        <p:spPr>
          <a:xfrm>
            <a:off x="171450" y="6450294"/>
            <a:ext cx="10504170" cy="338554"/>
          </a:xfrm>
          <a:prstGeom prst="rect">
            <a:avLst/>
          </a:prstGeom>
        </p:spPr>
        <p:txBody>
          <a:bodyPr wrap="square">
            <a:spAutoFit/>
          </a:bodyPr>
          <a:lstStyle/>
          <a:p>
            <a:r>
              <a:rPr lang="en-US" sz="1600" dirty="0">
                <a:solidFill>
                  <a:schemeClr val="bg1">
                    <a:lumMod val="50000"/>
                  </a:schemeClr>
                </a:solidFill>
                <a:latin typeface="Arial" panose="020B0604020202020204" pitchFamily="34" charset="0"/>
                <a:cs typeface="Arial" panose="020B0604020202020204" pitchFamily="34" charset="0"/>
              </a:rPr>
              <a:t>Photo credits: </a:t>
            </a:r>
            <a:r>
              <a:rPr lang="en-US" sz="1600" dirty="0" err="1">
                <a:solidFill>
                  <a:schemeClr val="bg1">
                    <a:lumMod val="50000"/>
                  </a:schemeClr>
                </a:solidFill>
                <a:latin typeface="Arial" panose="020B0604020202020204" pitchFamily="34" charset="0"/>
                <a:cs typeface="Arial" panose="020B0604020202020204" pitchFamily="34" charset="0"/>
              </a:rPr>
              <a:t>Garbage:</a:t>
            </a:r>
            <a:r>
              <a:rPr lang="en-US" sz="1600" dirty="0" err="1">
                <a:solidFill>
                  <a:srgbClr val="049BCE"/>
                </a:solidFill>
                <a:latin typeface="Arial" panose="020B0604020202020204" pitchFamily="34" charset="0"/>
                <a:cs typeface="Arial" panose="020B0604020202020204" pitchFamily="34" charset="0"/>
              </a:rPr>
              <a:t>“</a:t>
            </a:r>
            <a:r>
              <a:rPr lang="en-US" sz="1600" dirty="0" err="1">
                <a:solidFill>
                  <a:srgbClr val="049BCE"/>
                </a:solidFill>
                <a:latin typeface="Arial" panose="020B0604020202020204" pitchFamily="34" charset="0"/>
                <a:cs typeface="Arial" panose="020B0604020202020204" pitchFamily="34" charset="0"/>
                <a:hlinkClick r:id="rId6"/>
              </a:rPr>
              <a:t>Trash</a:t>
            </a:r>
            <a:r>
              <a:rPr lang="en-US" sz="1600" dirty="0">
                <a:solidFill>
                  <a:srgbClr val="049BCE"/>
                </a:solidFill>
                <a:latin typeface="Arial" panose="020B0604020202020204" pitchFamily="34" charset="0"/>
                <a:cs typeface="Arial" panose="020B0604020202020204" pitchFamily="34" charset="0"/>
                <a:hlinkClick r:id="rId6"/>
              </a:rPr>
              <a:t> Can</a:t>
            </a:r>
            <a:r>
              <a:rPr lang="en-US" sz="1600" dirty="0">
                <a:solidFill>
                  <a:srgbClr val="049BCE"/>
                </a:solidFill>
                <a:latin typeface="Arial" panose="020B0604020202020204" pitchFamily="34" charset="0"/>
                <a:cs typeface="Arial" panose="020B0604020202020204" pitchFamily="34" charset="0"/>
              </a:rPr>
              <a:t>”</a:t>
            </a:r>
            <a:r>
              <a:rPr lang="en-US" sz="1600" dirty="0">
                <a:solidFill>
                  <a:srgbClr val="8A8A8A"/>
                </a:solidFill>
                <a:latin typeface="Arial" panose="020B0604020202020204" pitchFamily="34" charset="0"/>
                <a:cs typeface="Arial" panose="020B0604020202020204" pitchFamily="34" charset="0"/>
              </a:rPr>
              <a:t> by </a:t>
            </a:r>
            <a:r>
              <a:rPr lang="en-US" sz="1600" dirty="0">
                <a:solidFill>
                  <a:srgbClr val="8A8A8A"/>
                </a:solidFill>
                <a:latin typeface="Arial" panose="020B0604020202020204" pitchFamily="34" charset="0"/>
                <a:cs typeface="Arial" panose="020B0604020202020204" pitchFamily="34" charset="0"/>
                <a:hlinkClick r:id="rId7"/>
              </a:rPr>
              <a:t>Tom </a:t>
            </a:r>
            <a:r>
              <a:rPr lang="en-US" sz="1600" dirty="0" err="1">
                <a:solidFill>
                  <a:srgbClr val="8A8A8A"/>
                </a:solidFill>
                <a:latin typeface="Arial" panose="020B0604020202020204" pitchFamily="34" charset="0"/>
                <a:cs typeface="Arial" panose="020B0604020202020204" pitchFamily="34" charset="0"/>
                <a:hlinkClick r:id="rId7"/>
              </a:rPr>
              <a:t>Magliery</a:t>
            </a:r>
            <a:r>
              <a:rPr lang="en-US" sz="1600" dirty="0">
                <a:solidFill>
                  <a:srgbClr val="8A8A8A"/>
                </a:solidFill>
                <a:latin typeface="Arial" panose="020B0604020202020204" pitchFamily="34" charset="0"/>
                <a:cs typeface="Arial" panose="020B0604020202020204" pitchFamily="34" charset="0"/>
              </a:rPr>
              <a:t> is licensed under </a:t>
            </a:r>
            <a:r>
              <a:rPr lang="en-US" sz="1600" dirty="0">
                <a:solidFill>
                  <a:srgbClr val="049BCE"/>
                </a:solidFill>
                <a:latin typeface="Arial" panose="020B0604020202020204" pitchFamily="34" charset="0"/>
                <a:cs typeface="Arial" panose="020B0604020202020204" pitchFamily="34" charset="0"/>
                <a:hlinkClick r:id="rId8"/>
              </a:rPr>
              <a:t>CC BY NC SA 2.0</a:t>
            </a:r>
            <a:r>
              <a:rPr lang="en-US" sz="1600" dirty="0">
                <a:solidFill>
                  <a:srgbClr val="049BCE"/>
                </a:solidFill>
                <a:latin typeface="Arial" panose="020B0604020202020204" pitchFamily="34" charset="0"/>
                <a:cs typeface="Arial" panose="020B0604020202020204" pitchFamily="34" charset="0"/>
              </a:rPr>
              <a:t>  </a:t>
            </a:r>
            <a:r>
              <a:rPr lang="en-US" sz="1600" dirty="0">
                <a:solidFill>
                  <a:srgbClr val="808694"/>
                </a:solidFill>
                <a:latin typeface="Arial" panose="020B0604020202020204" pitchFamily="34" charset="0"/>
                <a:cs typeface="Arial" panose="020B0604020202020204" pitchFamily="34" charset="0"/>
              </a:rPr>
              <a:t>| Banana: Pixabay.com</a:t>
            </a:r>
          </a:p>
        </p:txBody>
      </p:sp>
    </p:spTree>
    <p:extLst>
      <p:ext uri="{BB962C8B-B14F-4D97-AF65-F5344CB8AC3E}">
        <p14:creationId xmlns:p14="http://schemas.microsoft.com/office/powerpoint/2010/main" val="3648942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92301" y="2638737"/>
            <a:ext cx="4108173" cy="2751522"/>
          </a:xfrm>
        </p:spPr>
        <p:txBody>
          <a:bodyPr>
            <a:spAutoFit/>
          </a:bodyPr>
          <a:lstStyle/>
          <a:p>
            <a:r>
              <a:rPr lang="en-US" sz="9600" dirty="0">
                <a:solidFill>
                  <a:srgbClr val="CF0A2C"/>
                </a:solidFill>
              </a:rPr>
              <a:t>Money lost! </a:t>
            </a:r>
          </a:p>
        </p:txBody>
      </p:sp>
      <p:pic>
        <p:nvPicPr>
          <p:cNvPr id="5" name="Picture 4"/>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rot="20828907">
            <a:off x="809005" y="2269126"/>
            <a:ext cx="5075352" cy="2758481"/>
          </a:xfrm>
          <a:prstGeom prst="rect">
            <a:avLst/>
          </a:prstGeom>
        </p:spPr>
      </p:pic>
      <p:grpSp>
        <p:nvGrpSpPr>
          <p:cNvPr id="2" name="Group 1">
            <a:extLst>
              <a:ext uri="{FF2B5EF4-FFF2-40B4-BE49-F238E27FC236}">
                <a16:creationId xmlns:a16="http://schemas.microsoft.com/office/drawing/2014/main" id="{EFC4AEEA-7D13-4723-81AA-2F483DF08E82}"/>
              </a:ext>
            </a:extLst>
          </p:cNvPr>
          <p:cNvGrpSpPr/>
          <p:nvPr/>
        </p:nvGrpSpPr>
        <p:grpSpPr>
          <a:xfrm>
            <a:off x="388597" y="509379"/>
            <a:ext cx="5916168" cy="6311872"/>
            <a:chOff x="388597" y="509379"/>
            <a:chExt cx="5916168" cy="6311872"/>
          </a:xfrm>
        </p:grpSpPr>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597" y="509379"/>
              <a:ext cx="5916168" cy="5916168"/>
            </a:xfrm>
            <a:prstGeom prst="rect">
              <a:avLst/>
            </a:prstGeom>
          </p:spPr>
        </p:pic>
        <p:sp>
          <p:nvSpPr>
            <p:cNvPr id="6" name="Rectangle 5"/>
            <p:cNvSpPr/>
            <p:nvPr/>
          </p:nvSpPr>
          <p:spPr>
            <a:xfrm>
              <a:off x="1611630" y="6482697"/>
              <a:ext cx="3303270" cy="338554"/>
            </a:xfrm>
            <a:prstGeom prst="rect">
              <a:avLst/>
            </a:prstGeom>
          </p:spPr>
          <p:txBody>
            <a:bodyPr wrap="square">
              <a:spAutoFit/>
            </a:bodyPr>
            <a:lstStyle/>
            <a:p>
              <a:r>
                <a:rPr lang="en-US" sz="1600" dirty="0">
                  <a:solidFill>
                    <a:schemeClr val="bg1">
                      <a:lumMod val="50000"/>
                    </a:schemeClr>
                  </a:solidFill>
                  <a:latin typeface="Arial" panose="020B0604020202020204" pitchFamily="34" charset="0"/>
                  <a:cs typeface="Arial" panose="020B0604020202020204" pitchFamily="34" charset="0"/>
                </a:rPr>
                <a:t>Money photo credit</a:t>
              </a:r>
              <a:r>
                <a:rPr lang="en-US" sz="1600" dirty="0">
                  <a:solidFill>
                    <a:srgbClr val="049BCE"/>
                  </a:solidFill>
                  <a:latin typeface="Arial" panose="020B0604020202020204" pitchFamily="34" charset="0"/>
                  <a:cs typeface="Arial" panose="020B0604020202020204" pitchFamily="34" charset="0"/>
                </a:rPr>
                <a:t>: </a:t>
              </a:r>
              <a:r>
                <a:rPr lang="en-US" sz="1600" dirty="0">
                  <a:solidFill>
                    <a:srgbClr val="808694"/>
                  </a:solidFill>
                  <a:latin typeface="Arial" panose="020B0604020202020204" pitchFamily="34" charset="0"/>
                  <a:cs typeface="Arial" panose="020B0604020202020204" pitchFamily="34" charset="0"/>
                </a:rPr>
                <a:t>Pixabay.com</a:t>
              </a:r>
            </a:p>
          </p:txBody>
        </p:sp>
      </p:grpSp>
    </p:spTree>
    <p:extLst>
      <p:ext uri="{BB962C8B-B14F-4D97-AF65-F5344CB8AC3E}">
        <p14:creationId xmlns:p14="http://schemas.microsoft.com/office/powerpoint/2010/main" val="4202864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01336" y="1203933"/>
            <a:ext cx="3773347" cy="4154984"/>
          </a:xfrm>
          <a:prstGeom prst="rect">
            <a:avLst/>
          </a:prstGeom>
          <a:noFill/>
        </p:spPr>
        <p:txBody>
          <a:bodyPr wrap="square" rtlCol="0">
            <a:spAutoFit/>
          </a:bodyPr>
          <a:lstStyle/>
          <a:p>
            <a:r>
              <a:rPr lang="en-US" sz="4400" b="1" dirty="0">
                <a:solidFill>
                  <a:srgbClr val="CF0A2C"/>
                </a:solidFill>
                <a:latin typeface="Arial" panose="020B0604020202020204" pitchFamily="34" charset="0"/>
                <a:cs typeface="Arial" panose="020B0604020202020204" pitchFamily="34" charset="0"/>
              </a:rPr>
              <a:t>Tossed food costs consumers about $370 per person yearly </a:t>
            </a:r>
          </a:p>
        </p:txBody>
      </p:sp>
      <p:sp>
        <p:nvSpPr>
          <p:cNvPr id="6" name="Rectangle 5"/>
          <p:cNvSpPr/>
          <p:nvPr/>
        </p:nvSpPr>
        <p:spPr>
          <a:xfrm>
            <a:off x="4709982" y="6519446"/>
            <a:ext cx="2743200" cy="338554"/>
          </a:xfrm>
          <a:prstGeom prst="rect">
            <a:avLst/>
          </a:prstGeom>
        </p:spPr>
        <p:txBody>
          <a:bodyPr wrap="square">
            <a:spAutoFit/>
          </a:bodyPr>
          <a:lstStyle/>
          <a:p>
            <a:r>
              <a:rPr lang="en-US" sz="1600" dirty="0">
                <a:solidFill>
                  <a:schemeClr val="bg1">
                    <a:lumMod val="50000"/>
                  </a:schemeClr>
                </a:solidFill>
                <a:latin typeface="Arial" panose="020B0604020202020204" pitchFamily="34" charset="0"/>
                <a:cs typeface="Arial" panose="020B0604020202020204" pitchFamily="34" charset="0"/>
              </a:rPr>
              <a:t>Photo credit: Pixabay.com</a:t>
            </a:r>
            <a:endParaRPr lang="en-US" sz="16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440" y="1178615"/>
            <a:ext cx="7162800" cy="4775200"/>
          </a:xfrm>
          <a:prstGeom prst="rect">
            <a:avLst/>
          </a:prstGeom>
        </p:spPr>
      </p:pic>
    </p:spTree>
    <p:extLst>
      <p:ext uri="{BB962C8B-B14F-4D97-AF65-F5344CB8AC3E}">
        <p14:creationId xmlns:p14="http://schemas.microsoft.com/office/powerpoint/2010/main" val="1326303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12327038" cy="6858000"/>
            <a:chOff x="0" y="0"/>
            <a:chExt cx="12327038" cy="685800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7978" b="8564"/>
            <a:stretch/>
          </p:blipFill>
          <p:spPr>
            <a:xfrm flipH="1">
              <a:off x="0" y="0"/>
              <a:ext cx="12327038" cy="6858000"/>
            </a:xfrm>
            <a:prstGeom prst="rect">
              <a:avLst/>
            </a:prstGeom>
          </p:spPr>
        </p:pic>
        <p:pic>
          <p:nvPicPr>
            <p:cNvPr id="5" name="Picture 4"/>
            <p:cNvPicPr>
              <a:picLocks noChangeAspect="1"/>
            </p:cNvPicPr>
            <p:nvPr/>
          </p:nvPicPr>
          <p:blipFill rotWithShape="1">
            <a:blip r:embed="rId4"/>
            <a:srcRect t="2517" r="1788"/>
            <a:stretch/>
          </p:blipFill>
          <p:spPr>
            <a:xfrm>
              <a:off x="11041972" y="5823606"/>
              <a:ext cx="1285066" cy="1034394"/>
            </a:xfrm>
            <a:prstGeom prst="rect">
              <a:avLst/>
            </a:prstGeom>
          </p:spPr>
        </p:pic>
      </p:grpSp>
      <p:pic>
        <p:nvPicPr>
          <p:cNvPr id="6" name="Picture 5"/>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rot="20479985">
            <a:off x="2007086" y="1133297"/>
            <a:ext cx="6610513" cy="3592848"/>
          </a:xfrm>
          <a:prstGeom prst="rect">
            <a:avLst/>
          </a:prstGeom>
        </p:spPr>
      </p:pic>
      <p:sp>
        <p:nvSpPr>
          <p:cNvPr id="7" name="Title 6"/>
          <p:cNvSpPr>
            <a:spLocks noGrp="1"/>
          </p:cNvSpPr>
          <p:nvPr>
            <p:ph type="title"/>
          </p:nvPr>
        </p:nvSpPr>
        <p:spPr>
          <a:xfrm>
            <a:off x="437633" y="379639"/>
            <a:ext cx="11451772" cy="1325563"/>
          </a:xfrm>
        </p:spPr>
        <p:txBody>
          <a:bodyPr>
            <a:normAutofit/>
          </a:bodyPr>
          <a:lstStyle/>
          <a:p>
            <a:r>
              <a:rPr lang="en-US" sz="4000" dirty="0">
                <a:solidFill>
                  <a:srgbClr val="CF0A2C"/>
                </a:solidFill>
              </a:rPr>
              <a:t>Here’s how to save some of that money …. </a:t>
            </a:r>
          </a:p>
        </p:txBody>
      </p:sp>
      <p:sp>
        <p:nvSpPr>
          <p:cNvPr id="8" name="Rectangle 7">
            <a:extLst>
              <a:ext uri="{FF2B5EF4-FFF2-40B4-BE49-F238E27FC236}">
                <a16:creationId xmlns:a16="http://schemas.microsoft.com/office/drawing/2014/main" id="{ED9B1F1D-E0F6-4A5E-A556-BB9B3C1121D3}"/>
              </a:ext>
            </a:extLst>
          </p:cNvPr>
          <p:cNvSpPr/>
          <p:nvPr/>
        </p:nvSpPr>
        <p:spPr>
          <a:xfrm>
            <a:off x="5312342" y="6519446"/>
            <a:ext cx="2743200" cy="338554"/>
          </a:xfrm>
          <a:prstGeom prst="rect">
            <a:avLst/>
          </a:prstGeom>
        </p:spPr>
        <p:txBody>
          <a:bodyPr wrap="square">
            <a:spAutoFit/>
          </a:bodyPr>
          <a:lstStyle/>
          <a:p>
            <a:r>
              <a:rPr lang="en-US" sz="1600" dirty="0">
                <a:solidFill>
                  <a:schemeClr val="bg1">
                    <a:lumMod val="50000"/>
                  </a:schemeClr>
                </a:solidFill>
                <a:latin typeface="Arial" panose="020B0604020202020204" pitchFamily="34" charset="0"/>
                <a:cs typeface="Arial" panose="020B0604020202020204" pitchFamily="34" charset="0"/>
              </a:rPr>
              <a:t>Photo credits: Pixabay.com</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2740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sh is filled with food&#10;&#10;Description generated with very high confidence">
            <a:extLst>
              <a:ext uri="{FF2B5EF4-FFF2-40B4-BE49-F238E27FC236}">
                <a16:creationId xmlns:a16="http://schemas.microsoft.com/office/drawing/2014/main" id="{4F96DE1C-B853-479F-82FC-6E38DD767292}"/>
              </a:ext>
            </a:extLst>
          </p:cNvPr>
          <p:cNvPicPr>
            <a:picLocks noChangeAspect="1"/>
          </p:cNvPicPr>
          <p:nvPr/>
        </p:nvPicPr>
        <p:blipFill rotWithShape="1">
          <a:blip r:embed="rId2">
            <a:extLst>
              <a:ext uri="{28A0092B-C50C-407E-A947-70E740481C1C}">
                <a14:useLocalDpi xmlns:a14="http://schemas.microsoft.com/office/drawing/2010/main" val="0"/>
              </a:ext>
            </a:extLst>
          </a:blip>
          <a:srcRect l="22987" r="26318"/>
          <a:stretch/>
        </p:blipFill>
        <p:spPr>
          <a:xfrm>
            <a:off x="20" y="10"/>
            <a:ext cx="4635571" cy="6857990"/>
          </a:xfrm>
          <a:prstGeom prst="rect">
            <a:avLst/>
          </a:prstGeom>
          <a:effectLst/>
        </p:spPr>
      </p:pic>
      <p:cxnSp>
        <p:nvCxnSpPr>
          <p:cNvPr id="10" name="Straight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327028"/>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idx="1"/>
          </p:nvPr>
        </p:nvSpPr>
        <p:spPr>
          <a:xfrm>
            <a:off x="4822927" y="2377799"/>
            <a:ext cx="7052398" cy="4480201"/>
          </a:xfrm>
          <a:scene3d>
            <a:camera prst="orthographicFront"/>
            <a:lightRig rig="threePt" dir="t"/>
          </a:scene3d>
        </p:spPr>
        <p:txBody>
          <a:bodyPr wrap="square">
            <a:spAutoFit/>
          </a:bodyPr>
          <a:lstStyle/>
          <a:p>
            <a:pPr marL="0" indent="0">
              <a:buNone/>
            </a:pPr>
            <a:r>
              <a:rPr lang="en-US" dirty="0">
                <a:ln w="0"/>
              </a:rPr>
              <a:t>Alice Henneman, MS, RDN </a:t>
            </a:r>
          </a:p>
          <a:p>
            <a:pPr marL="0" indent="0">
              <a:buNone/>
            </a:pPr>
            <a:r>
              <a:rPr lang="en-US" dirty="0">
                <a:ln w="0"/>
              </a:rPr>
              <a:t>Carol Schwarz, MS, RD</a:t>
            </a:r>
          </a:p>
          <a:p>
            <a:pPr marL="0" indent="0">
              <a:buNone/>
            </a:pPr>
            <a:r>
              <a:rPr lang="en-US" dirty="0">
                <a:ln w="0"/>
              </a:rPr>
              <a:t>Cindy </a:t>
            </a:r>
            <a:r>
              <a:rPr lang="en-US" dirty="0" err="1">
                <a:ln w="0"/>
              </a:rPr>
              <a:t>Brison</a:t>
            </a:r>
            <a:r>
              <a:rPr lang="en-US" dirty="0">
                <a:ln w="0"/>
              </a:rPr>
              <a:t>, MS, RD</a:t>
            </a:r>
          </a:p>
          <a:p>
            <a:pPr marL="0" indent="0">
              <a:buNone/>
            </a:pPr>
            <a:r>
              <a:rPr lang="en-US" dirty="0">
                <a:ln w="0"/>
              </a:rPr>
              <a:t>Nancy </a:t>
            </a:r>
            <a:r>
              <a:rPr lang="en-US" dirty="0" err="1">
                <a:ln w="0"/>
              </a:rPr>
              <a:t>Frecks</a:t>
            </a:r>
            <a:r>
              <a:rPr lang="en-US" dirty="0">
                <a:ln w="0"/>
              </a:rPr>
              <a:t>, MS</a:t>
            </a:r>
          </a:p>
          <a:p>
            <a:pPr marL="0" indent="0">
              <a:buNone/>
            </a:pPr>
            <a:r>
              <a:rPr lang="en-US" dirty="0">
                <a:ln w="0"/>
              </a:rPr>
              <a:t>Amy Peterson, MS, RD </a:t>
            </a:r>
          </a:p>
          <a:p>
            <a:pPr marL="0" indent="0">
              <a:buNone/>
            </a:pPr>
            <a:r>
              <a:rPr lang="en-US" dirty="0">
                <a:ln w="0"/>
              </a:rPr>
              <a:t>University of Nebraska–Lincoln Extension</a:t>
            </a:r>
          </a:p>
          <a:p>
            <a:pPr marL="0" indent="0">
              <a:buNone/>
            </a:pPr>
            <a:r>
              <a:rPr lang="en-US" dirty="0">
                <a:ln w="0"/>
              </a:rPr>
              <a:t>For more information: </a:t>
            </a:r>
            <a:r>
              <a:rPr lang="en-US" dirty="0">
                <a:ln w="0"/>
                <a:hlinkClick r:id="rId3"/>
              </a:rPr>
              <a:t>ahenneman1@unl.edu</a:t>
            </a:r>
            <a:r>
              <a:rPr lang="en-US" dirty="0">
                <a:ln w="0"/>
              </a:rPr>
              <a:t> </a:t>
            </a:r>
            <a:r>
              <a:rPr lang="en-US" dirty="0">
                <a:ln w="0"/>
                <a:latin typeface="Times New Roman" panose="02020603050405020304" pitchFamily="18" charset="0"/>
                <a:cs typeface="Times New Roman" panose="02020603050405020304" pitchFamily="18" charset="0"/>
              </a:rPr>
              <a:t>• </a:t>
            </a:r>
            <a:r>
              <a:rPr lang="en-US" dirty="0">
                <a:ln w="0"/>
                <a:hlinkClick r:id="rId4"/>
              </a:rPr>
              <a:t>food.unl.edu</a:t>
            </a:r>
            <a:r>
              <a:rPr lang="en-US" dirty="0">
                <a:ln w="0"/>
              </a:rPr>
              <a:t> </a:t>
            </a:r>
          </a:p>
          <a:p>
            <a:endParaRPr lang="en-US" b="1" dirty="0"/>
          </a:p>
        </p:txBody>
      </p:sp>
    </p:spTree>
    <p:extLst>
      <p:ext uri="{BB962C8B-B14F-4D97-AF65-F5344CB8AC3E}">
        <p14:creationId xmlns:p14="http://schemas.microsoft.com/office/powerpoint/2010/main" val="657128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5347070" y="1297200"/>
            <a:ext cx="6569159" cy="4589974"/>
          </a:xfrm>
        </p:spPr>
        <p:txBody>
          <a:bodyPr wrap="square">
            <a:spAutoFit/>
          </a:bodyPr>
          <a:lstStyle/>
          <a:p>
            <a:pPr marL="0" indent="0">
              <a:buNone/>
            </a:pPr>
            <a:r>
              <a:rPr lang="en-US" sz="3200" dirty="0"/>
              <a:t>Resources used to produce uneaten food include:</a:t>
            </a:r>
            <a:br>
              <a:rPr lang="en-US" sz="3200" dirty="0"/>
            </a:br>
            <a:endParaRPr lang="en-US" sz="3200" dirty="0"/>
          </a:p>
          <a:p>
            <a:pPr lvl="1">
              <a:spcAft>
                <a:spcPts val="800"/>
              </a:spcAft>
            </a:pPr>
            <a:r>
              <a:rPr lang="en-US" sz="3200" dirty="0">
                <a:solidFill>
                  <a:srgbClr val="C00000"/>
                </a:solidFill>
              </a:rPr>
              <a:t>30% </a:t>
            </a:r>
            <a:r>
              <a:rPr lang="en-US" sz="3200" dirty="0"/>
              <a:t>of fertilizer</a:t>
            </a:r>
          </a:p>
          <a:p>
            <a:pPr lvl="1">
              <a:spcAft>
                <a:spcPts val="800"/>
              </a:spcAft>
            </a:pPr>
            <a:r>
              <a:rPr lang="en-US" sz="3200" dirty="0">
                <a:solidFill>
                  <a:srgbClr val="C00000"/>
                </a:solidFill>
              </a:rPr>
              <a:t>31% </a:t>
            </a:r>
            <a:r>
              <a:rPr lang="en-US" sz="3200" dirty="0"/>
              <a:t>of cropland</a:t>
            </a:r>
          </a:p>
          <a:p>
            <a:pPr lvl="1">
              <a:spcAft>
                <a:spcPts val="800"/>
              </a:spcAft>
            </a:pPr>
            <a:r>
              <a:rPr lang="en-US" sz="3200" dirty="0">
                <a:solidFill>
                  <a:srgbClr val="C00000"/>
                </a:solidFill>
              </a:rPr>
              <a:t>25% </a:t>
            </a:r>
            <a:r>
              <a:rPr lang="en-US" sz="3200" dirty="0"/>
              <a:t>of total fresh water consumption</a:t>
            </a:r>
          </a:p>
          <a:p>
            <a:pPr lvl="1">
              <a:spcAft>
                <a:spcPts val="800"/>
              </a:spcAft>
            </a:pPr>
            <a:r>
              <a:rPr lang="en-US" sz="3200" dirty="0">
                <a:solidFill>
                  <a:srgbClr val="C00000"/>
                </a:solidFill>
              </a:rPr>
              <a:t>2% </a:t>
            </a:r>
            <a:r>
              <a:rPr lang="en-US" sz="3200" dirty="0"/>
              <a:t>of total energy consumption</a:t>
            </a:r>
            <a:br>
              <a:rPr lang="en-US" b="1" dirty="0"/>
            </a:br>
            <a:endParaRPr lang="en-US" sz="2800" b="1" dirty="0"/>
          </a:p>
        </p:txBody>
      </p:sp>
      <p:sp>
        <p:nvSpPr>
          <p:cNvPr id="7" name="Title 6"/>
          <p:cNvSpPr>
            <a:spLocks noGrp="1"/>
          </p:cNvSpPr>
          <p:nvPr>
            <p:ph type="title"/>
          </p:nvPr>
        </p:nvSpPr>
        <p:spPr>
          <a:xfrm>
            <a:off x="304801" y="176439"/>
            <a:ext cx="11611428" cy="1325563"/>
          </a:xfrm>
          <a:noFill/>
        </p:spPr>
        <p:txBody>
          <a:bodyPr>
            <a:normAutofit/>
          </a:bodyPr>
          <a:lstStyle/>
          <a:p>
            <a:r>
              <a:rPr lang="en-US" sz="4000" dirty="0"/>
              <a:t>… and at the same time help the environment!</a:t>
            </a:r>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44814" b="14025"/>
          <a:stretch/>
        </p:blipFill>
        <p:spPr>
          <a:xfrm>
            <a:off x="362857" y="1398800"/>
            <a:ext cx="4830029" cy="5016514"/>
          </a:xfrm>
          <a:prstGeom prst="rect">
            <a:avLst/>
          </a:prstGeom>
        </p:spPr>
      </p:pic>
      <p:sp>
        <p:nvSpPr>
          <p:cNvPr id="2" name="TextBox 1"/>
          <p:cNvSpPr txBox="1"/>
          <p:nvPr/>
        </p:nvSpPr>
        <p:spPr>
          <a:xfrm>
            <a:off x="188687" y="6519446"/>
            <a:ext cx="10332050" cy="307777"/>
          </a:xfrm>
          <a:prstGeom prst="rect">
            <a:avLst/>
          </a:prstGeom>
          <a:noFill/>
        </p:spPr>
        <p:txBody>
          <a:bodyPr wrap="square" rtlCol="0">
            <a:spAutoFit/>
          </a:bodyPr>
          <a:lstStyle/>
          <a:p>
            <a:r>
              <a:rPr lang="en-US" sz="1400" dirty="0">
                <a:solidFill>
                  <a:srgbClr val="808694"/>
                </a:solidFill>
                <a:latin typeface="Arial" panose="020B0604020202020204" pitchFamily="34" charset="0"/>
                <a:cs typeface="Arial" panose="020B0604020202020204" pitchFamily="34" charset="0"/>
              </a:rPr>
              <a:t>Information source: </a:t>
            </a:r>
            <a:r>
              <a:rPr lang="en-US" sz="1400" dirty="0">
                <a:latin typeface="Arial" panose="020B0604020202020204" pitchFamily="34" charset="0"/>
                <a:cs typeface="Arial" panose="020B0604020202020204" pitchFamily="34" charset="0"/>
                <a:hlinkClick r:id="rId5"/>
              </a:rPr>
              <a:t>https://www3.epa.gov/region9/waste/features/foodtoenergy/food-waste.html </a:t>
            </a:r>
            <a:r>
              <a:rPr lang="en-US" sz="1400" dirty="0">
                <a:latin typeface="Arial" panose="020B0604020202020204" pitchFamily="34" charset="0"/>
                <a:cs typeface="Arial" panose="020B0604020202020204" pitchFamily="34" charset="0"/>
              </a:rPr>
              <a:t> </a:t>
            </a:r>
            <a:r>
              <a:rPr lang="en-US" sz="1400" dirty="0">
                <a:solidFill>
                  <a:schemeClr val="bg1">
                    <a:lumMod val="50000"/>
                  </a:schemeClr>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808694"/>
                </a:solidFill>
                <a:latin typeface="Arial" panose="020B0604020202020204" pitchFamily="34" charset="0"/>
                <a:cs typeface="Arial" panose="020B0604020202020204" pitchFamily="34" charset="0"/>
              </a:rPr>
              <a:t>Photo credit: </a:t>
            </a:r>
            <a:r>
              <a:rPr lang="en-US" sz="1400" dirty="0">
                <a:solidFill>
                  <a:srgbClr val="808694"/>
                </a:solidFill>
                <a:latin typeface="Arial" panose="020B0604020202020204" pitchFamily="34" charset="0"/>
                <a:cs typeface="Arial" panose="020B0604020202020204" pitchFamily="34" charset="0"/>
                <a:hlinkClick r:id="rId6"/>
              </a:rPr>
              <a:t>Pixabay.com </a:t>
            </a:r>
            <a:endParaRPr lang="en-US" sz="1400" dirty="0">
              <a:solidFill>
                <a:srgbClr val="80869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553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7489372" y="1721633"/>
            <a:ext cx="4325257" cy="3083921"/>
          </a:xfrm>
        </p:spPr>
        <p:txBody>
          <a:bodyPr>
            <a:spAutoFit/>
          </a:bodyPr>
          <a:lstStyle/>
          <a:p>
            <a:pPr marL="0" indent="0">
              <a:buNone/>
            </a:pPr>
            <a:r>
              <a:rPr lang="en-US" sz="3600" dirty="0"/>
              <a:t>Food waste is a major contributor to municipal waste and decomposes to methane, a potent greenhouse gas</a:t>
            </a:r>
          </a:p>
        </p:txBody>
      </p:sp>
      <p:sp>
        <p:nvSpPr>
          <p:cNvPr id="2" name="Rectangle 1"/>
          <p:cNvSpPr/>
          <p:nvPr/>
        </p:nvSpPr>
        <p:spPr>
          <a:xfrm>
            <a:off x="2450013" y="6172605"/>
            <a:ext cx="7319765" cy="338554"/>
          </a:xfrm>
          <a:prstGeom prst="rect">
            <a:avLst/>
          </a:prstGeom>
        </p:spPr>
        <p:txBody>
          <a:bodyPr wrap="square">
            <a:spAutoFit/>
          </a:bodyPr>
          <a:lstStyle/>
          <a:p>
            <a:r>
              <a:rPr lang="en-US" sz="1600" dirty="0">
                <a:solidFill>
                  <a:schemeClr val="bg1">
                    <a:lumMod val="50000"/>
                  </a:schemeClr>
                </a:solidFill>
                <a:latin typeface="Arial" panose="020B0604020202020204" pitchFamily="34" charset="0"/>
                <a:cs typeface="Arial" panose="020B0604020202020204" pitchFamily="34" charset="0"/>
              </a:rPr>
              <a:t>Photo credit</a:t>
            </a:r>
            <a:r>
              <a:rPr lang="en-US" sz="1600" dirty="0">
                <a:solidFill>
                  <a:srgbClr val="049BCE"/>
                </a:solidFill>
                <a:latin typeface="Arial" panose="020B0604020202020204" pitchFamily="34" charset="0"/>
                <a:cs typeface="Arial" panose="020B0604020202020204" pitchFamily="34" charset="0"/>
              </a:rPr>
              <a:t>: </a:t>
            </a:r>
            <a:r>
              <a:rPr lang="en-US" sz="1600" dirty="0">
                <a:solidFill>
                  <a:srgbClr val="049BCE"/>
                </a:solidFill>
                <a:latin typeface="Arial" panose="020B0604020202020204" pitchFamily="34" charset="0"/>
                <a:cs typeface="Arial" panose="020B0604020202020204" pitchFamily="34" charset="0"/>
                <a:hlinkClick r:id="rId3"/>
              </a:rPr>
              <a:t>“Food waste 2”</a:t>
            </a:r>
            <a:r>
              <a:rPr lang="en-US" sz="1600" dirty="0">
                <a:solidFill>
                  <a:srgbClr val="8A8A8A"/>
                </a:solidFill>
                <a:latin typeface="Arial" panose="020B0604020202020204" pitchFamily="34" charset="0"/>
                <a:cs typeface="Arial" panose="020B0604020202020204" pitchFamily="34" charset="0"/>
              </a:rPr>
              <a:t> by </a:t>
            </a:r>
            <a:r>
              <a:rPr lang="en-US" sz="1600" i="1" dirty="0">
                <a:solidFill>
                  <a:srgbClr val="049BCE"/>
                </a:solidFill>
                <a:latin typeface="Arial" panose="020B0604020202020204" pitchFamily="34" charset="0"/>
                <a:cs typeface="Arial" panose="020B0604020202020204" pitchFamily="34" charset="0"/>
                <a:hlinkClick r:id="rId4"/>
              </a:rPr>
              <a:t>Nick Saltmarsh</a:t>
            </a:r>
            <a:r>
              <a:rPr lang="en-US" sz="1600" dirty="0">
                <a:solidFill>
                  <a:srgbClr val="8A8A8A"/>
                </a:solidFill>
                <a:latin typeface="Arial" panose="020B0604020202020204" pitchFamily="34" charset="0"/>
                <a:cs typeface="Arial" panose="020B0604020202020204" pitchFamily="34" charset="0"/>
              </a:rPr>
              <a:t> is licensed under </a:t>
            </a:r>
            <a:r>
              <a:rPr lang="en-US" sz="1600" dirty="0">
                <a:solidFill>
                  <a:srgbClr val="049BCE"/>
                </a:solidFill>
                <a:latin typeface="Arial" panose="020B0604020202020204" pitchFamily="34" charset="0"/>
                <a:cs typeface="Arial" panose="020B0604020202020204" pitchFamily="34" charset="0"/>
                <a:hlinkClick r:id="rId5"/>
              </a:rPr>
              <a:t>CC BY 2.0</a:t>
            </a:r>
            <a:endParaRPr lang="en-US" sz="16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2905" y="1066800"/>
            <a:ext cx="6502980" cy="4877235"/>
          </a:xfrm>
          <a:prstGeom prst="rect">
            <a:avLst/>
          </a:prstGeom>
        </p:spPr>
      </p:pic>
      <p:sp>
        <p:nvSpPr>
          <p:cNvPr id="6" name="TextBox 5"/>
          <p:cNvSpPr txBox="1"/>
          <p:nvPr/>
        </p:nvSpPr>
        <p:spPr>
          <a:xfrm>
            <a:off x="1219200" y="6511159"/>
            <a:ext cx="9331316" cy="338554"/>
          </a:xfrm>
          <a:prstGeom prst="rect">
            <a:avLst/>
          </a:prstGeom>
          <a:noFill/>
        </p:spPr>
        <p:txBody>
          <a:bodyPr wrap="square" rtlCol="0">
            <a:spAutoFit/>
          </a:bodyPr>
          <a:lstStyle/>
          <a:p>
            <a:r>
              <a:rPr lang="en-US" sz="1600" dirty="0">
                <a:solidFill>
                  <a:schemeClr val="bg1">
                    <a:lumMod val="50000"/>
                  </a:schemeClr>
                </a:solidFill>
                <a:latin typeface="Arial" panose="020B0604020202020204" pitchFamily="34" charset="0"/>
                <a:cs typeface="Arial" panose="020B0604020202020204" pitchFamily="34" charset="0"/>
              </a:rPr>
              <a:t>Information source: </a:t>
            </a:r>
            <a:r>
              <a:rPr lang="en-US" sz="1600" dirty="0">
                <a:hlinkClick r:id="rId7"/>
              </a:rPr>
              <a:t>https://www3.epa.gov/region9/waste/features/foodtoenergy/food-waste.html</a:t>
            </a:r>
            <a:r>
              <a:rPr lang="en-US" sz="1600" dirty="0"/>
              <a:t> </a:t>
            </a:r>
          </a:p>
        </p:txBody>
      </p:sp>
    </p:spTree>
    <p:extLst>
      <p:ext uri="{BB962C8B-B14F-4D97-AF65-F5344CB8AC3E}">
        <p14:creationId xmlns:p14="http://schemas.microsoft.com/office/powerpoint/2010/main" val="1288566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DCAE54-74F9-477C-8C9C-681BDA6D44D7}"/>
              </a:ext>
            </a:extLst>
          </p:cNvPr>
          <p:cNvSpPr>
            <a:spLocks noGrp="1"/>
          </p:cNvSpPr>
          <p:nvPr>
            <p:ph type="body" idx="1"/>
          </p:nvPr>
        </p:nvSpPr>
        <p:spPr>
          <a:xfrm>
            <a:off x="5186746" y="233796"/>
            <a:ext cx="6720114" cy="1089529"/>
          </a:xfrm>
        </p:spPr>
        <p:txBody>
          <a:bodyPr wrap="square">
            <a:spAutoFit/>
          </a:bodyPr>
          <a:lstStyle/>
          <a:p>
            <a:r>
              <a:rPr lang="en-US" sz="3600" dirty="0"/>
              <a:t>Reducing food waste helps reduce food insecurity</a:t>
            </a:r>
          </a:p>
        </p:txBody>
      </p:sp>
      <p:sp>
        <p:nvSpPr>
          <p:cNvPr id="5" name="Content Placeholder 4"/>
          <p:cNvSpPr>
            <a:spLocks noGrp="1"/>
          </p:cNvSpPr>
          <p:nvPr>
            <p:ph sz="half" idx="2"/>
          </p:nvPr>
        </p:nvSpPr>
        <p:spPr>
          <a:xfrm>
            <a:off x="5364363" y="1482635"/>
            <a:ext cx="6542497" cy="4358116"/>
          </a:xfrm>
        </p:spPr>
        <p:txBody>
          <a:bodyPr wrap="square">
            <a:spAutoFit/>
          </a:bodyPr>
          <a:lstStyle/>
          <a:p>
            <a:pPr>
              <a:spcBef>
                <a:spcPts val="0"/>
              </a:spcBef>
            </a:pPr>
            <a:r>
              <a:rPr lang="en-US" dirty="0"/>
              <a:t>42 million Americans, including </a:t>
            </a:r>
            <a:br>
              <a:rPr lang="en-US" dirty="0"/>
            </a:br>
            <a:r>
              <a:rPr lang="en-US" dirty="0"/>
              <a:t>13 million children are food-insecure</a:t>
            </a:r>
            <a:br>
              <a:rPr lang="en-US" dirty="0"/>
            </a:br>
            <a:endParaRPr lang="en-US" dirty="0"/>
          </a:p>
          <a:p>
            <a:pPr>
              <a:spcBef>
                <a:spcPts val="0"/>
              </a:spcBef>
            </a:pPr>
            <a:r>
              <a:rPr lang="en-US" dirty="0"/>
              <a:t>Reducing food waste by 15% could feed more than 25 million Americans yearly. </a:t>
            </a:r>
            <a:br>
              <a:rPr lang="en-US" dirty="0"/>
            </a:br>
            <a:r>
              <a:rPr lang="en-US" dirty="0"/>
              <a:t> </a:t>
            </a:r>
          </a:p>
          <a:p>
            <a:pPr>
              <a:spcBef>
                <a:spcPts val="0"/>
              </a:spcBef>
            </a:pPr>
            <a:r>
              <a:rPr lang="en-US" dirty="0"/>
              <a:t>Reducing the amount of food wasted in the nation by 50% by 2030 is an initiative launched by USDA and EPA in 2015.</a:t>
            </a:r>
          </a:p>
        </p:txBody>
      </p:sp>
      <p:sp>
        <p:nvSpPr>
          <p:cNvPr id="7" name="TextBox 6"/>
          <p:cNvSpPr txBox="1"/>
          <p:nvPr/>
        </p:nvSpPr>
        <p:spPr>
          <a:xfrm>
            <a:off x="166255" y="6415931"/>
            <a:ext cx="10697159" cy="415498"/>
          </a:xfrm>
          <a:prstGeom prst="rect">
            <a:avLst/>
          </a:prstGeom>
          <a:noFill/>
        </p:spPr>
        <p:txBody>
          <a:bodyPr wrap="none" rtlCol="0">
            <a:spAutoFit/>
          </a:bodyPr>
          <a:lstStyle/>
          <a:p>
            <a:r>
              <a:rPr lang="en-US" sz="1050" dirty="0">
                <a:solidFill>
                  <a:srgbClr val="808694"/>
                </a:solidFill>
                <a:latin typeface="Arial" panose="020B0604020202020204" pitchFamily="34" charset="0"/>
                <a:cs typeface="Arial" panose="020B0604020202020204" pitchFamily="34" charset="0"/>
              </a:rPr>
              <a:t>Information source: Feeding America: </a:t>
            </a:r>
            <a:r>
              <a:rPr lang="en-US" sz="1050" dirty="0">
                <a:solidFill>
                  <a:srgbClr val="808694"/>
                </a:solidFill>
                <a:latin typeface="Arial" panose="020B0604020202020204" pitchFamily="34" charset="0"/>
                <a:cs typeface="Arial" panose="020B0604020202020204" pitchFamily="34" charset="0"/>
                <a:hlinkClick r:id="rId3"/>
              </a:rPr>
              <a:t>http://www.feedingamerica.org/hunger-in-america/news-and-updates/press-room/press-releases/usda-food-insecurity-report-reponse.html</a:t>
            </a:r>
            <a:endParaRPr lang="en-US" sz="1050" dirty="0">
              <a:solidFill>
                <a:srgbClr val="808694"/>
              </a:solidFill>
              <a:latin typeface="Arial" panose="020B0604020202020204" pitchFamily="34" charset="0"/>
              <a:cs typeface="Arial" panose="020B0604020202020204" pitchFamily="34" charset="0"/>
            </a:endParaRPr>
          </a:p>
          <a:p>
            <a:r>
              <a:rPr lang="en-US" sz="1050" dirty="0">
                <a:solidFill>
                  <a:srgbClr val="808694"/>
                </a:solidFill>
                <a:latin typeface="Arial" panose="020B0604020202020204" pitchFamily="34" charset="0"/>
                <a:cs typeface="Arial" panose="020B0604020202020204" pitchFamily="34" charset="0"/>
              </a:rPr>
              <a:t>                                 National Resources Defense Council: </a:t>
            </a:r>
            <a:r>
              <a:rPr lang="en-US" sz="1050" dirty="0">
                <a:solidFill>
                  <a:srgbClr val="808694"/>
                </a:solidFill>
                <a:latin typeface="Arial" panose="020B0604020202020204" pitchFamily="34" charset="0"/>
                <a:cs typeface="Arial" panose="020B0604020202020204" pitchFamily="34" charset="0"/>
                <a:hlinkClick r:id="rId4"/>
              </a:rPr>
              <a:t>https://www.nrdc.org/sites/default/files/wasted-food-IP.pdf</a:t>
            </a:r>
            <a:r>
              <a:rPr lang="en-US" sz="1050" dirty="0">
                <a:solidFill>
                  <a:srgbClr val="808694"/>
                </a:solidFill>
                <a:latin typeface="Arial" panose="020B0604020202020204" pitchFamily="34" charset="0"/>
                <a:cs typeface="Arial" panose="020B0604020202020204" pitchFamily="34" charset="0"/>
              </a:rPr>
              <a:t>  </a:t>
            </a:r>
          </a:p>
        </p:txBody>
      </p:sp>
      <p:grpSp>
        <p:nvGrpSpPr>
          <p:cNvPr id="2" name="Group 1">
            <a:extLst>
              <a:ext uri="{FF2B5EF4-FFF2-40B4-BE49-F238E27FC236}">
                <a16:creationId xmlns:a16="http://schemas.microsoft.com/office/drawing/2014/main" id="{77714785-F277-4345-8409-28A7DF8FBEF4}"/>
              </a:ext>
            </a:extLst>
          </p:cNvPr>
          <p:cNvGrpSpPr/>
          <p:nvPr/>
        </p:nvGrpSpPr>
        <p:grpSpPr>
          <a:xfrm>
            <a:off x="559096" y="233796"/>
            <a:ext cx="4449103" cy="6058215"/>
            <a:chOff x="559096" y="233796"/>
            <a:chExt cx="4449103" cy="6058215"/>
          </a:xfrm>
        </p:grpSpPr>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0800" y="233796"/>
              <a:ext cx="4335912" cy="5781216"/>
            </a:xfrm>
            <a:prstGeom prst="rect">
              <a:avLst/>
            </a:prstGeom>
          </p:spPr>
        </p:pic>
        <p:sp>
          <p:nvSpPr>
            <p:cNvPr id="15" name="Rectangle 14"/>
            <p:cNvSpPr/>
            <p:nvPr/>
          </p:nvSpPr>
          <p:spPr>
            <a:xfrm>
              <a:off x="559096" y="6015012"/>
              <a:ext cx="4449103" cy="276999"/>
            </a:xfrm>
            <a:prstGeom prst="rect">
              <a:avLst/>
            </a:prstGeom>
          </p:spPr>
          <p:txBody>
            <a:bodyPr wrap="none">
              <a:spAutoFit/>
            </a:bodyPr>
            <a:lstStyle/>
            <a:p>
              <a:r>
                <a:rPr lang="en-US" sz="1200" dirty="0">
                  <a:solidFill>
                    <a:srgbClr val="808694"/>
                  </a:solidFill>
                  <a:latin typeface="Arial" panose="020B0604020202020204" pitchFamily="34" charset="0"/>
                  <a:cs typeface="Arial" panose="020B0604020202020204" pitchFamily="34" charset="0"/>
                </a:rPr>
                <a:t>Photo credit: </a:t>
              </a:r>
              <a:r>
                <a:rPr lang="en-US" sz="1200" dirty="0">
                  <a:solidFill>
                    <a:srgbClr val="049BCE"/>
                  </a:solidFill>
                  <a:latin typeface="Arial" panose="020B0604020202020204" pitchFamily="34" charset="0"/>
                  <a:cs typeface="Arial" panose="020B0604020202020204" pitchFamily="34" charset="0"/>
                  <a:hlinkClick r:id="rId6"/>
                </a:rPr>
                <a:t>“Food waste”</a:t>
              </a:r>
              <a:r>
                <a:rPr lang="en-US" sz="1200" dirty="0">
                  <a:solidFill>
                    <a:srgbClr val="8A8A8A"/>
                  </a:solidFill>
                  <a:latin typeface="Arial" panose="020B0604020202020204" pitchFamily="34" charset="0"/>
                  <a:cs typeface="Arial" panose="020B0604020202020204" pitchFamily="34" charset="0"/>
                </a:rPr>
                <a:t> by </a:t>
              </a:r>
              <a:r>
                <a:rPr lang="en-US" sz="1200" dirty="0">
                  <a:solidFill>
                    <a:srgbClr val="049BCE"/>
                  </a:solidFill>
                  <a:latin typeface="Arial" panose="020B0604020202020204" pitchFamily="34" charset="0"/>
                  <a:cs typeface="Arial" panose="020B0604020202020204" pitchFamily="34" charset="0"/>
                  <a:hlinkClick r:id="rId7"/>
                </a:rPr>
                <a:t>Soli</a:t>
              </a:r>
              <a:r>
                <a:rPr lang="en-US" sz="1200" dirty="0">
                  <a:solidFill>
                    <a:srgbClr val="8A8A8A"/>
                  </a:solidFill>
                  <a:latin typeface="Arial" panose="020B0604020202020204" pitchFamily="34" charset="0"/>
                  <a:cs typeface="Arial" panose="020B0604020202020204" pitchFamily="34" charset="0"/>
                </a:rPr>
                <a:t> is licensed under </a:t>
              </a:r>
              <a:r>
                <a:rPr lang="en-US" sz="1200" dirty="0">
                  <a:solidFill>
                    <a:srgbClr val="049BCE"/>
                  </a:solidFill>
                  <a:latin typeface="Arial" panose="020B0604020202020204" pitchFamily="34" charset="0"/>
                  <a:cs typeface="Arial" panose="020B0604020202020204" pitchFamily="34" charset="0"/>
                  <a:hlinkClick r:id="rId8"/>
                </a:rPr>
                <a:t>CC BY 2.0</a:t>
              </a:r>
              <a:endParaRPr lang="en-US" sz="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0691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2C748D-757D-4B45-A9BE-09878191B0DD}"/>
              </a:ext>
            </a:extLst>
          </p:cNvPr>
          <p:cNvGrpSpPr/>
          <p:nvPr/>
        </p:nvGrpSpPr>
        <p:grpSpPr>
          <a:xfrm>
            <a:off x="72195" y="0"/>
            <a:ext cx="11887194" cy="6858000"/>
            <a:chOff x="72195" y="0"/>
            <a:chExt cx="11887194" cy="6858000"/>
          </a:xfrm>
        </p:grpSpPr>
        <p:sp>
          <p:nvSpPr>
            <p:cNvPr id="11" name="Speech Bubble: Rectangle with Corners Rounded 10"/>
            <p:cNvSpPr/>
            <p:nvPr/>
          </p:nvSpPr>
          <p:spPr>
            <a:xfrm>
              <a:off x="5532786" y="317746"/>
              <a:ext cx="6426603" cy="4052173"/>
            </a:xfrm>
            <a:prstGeom prst="wedgeRoundRectCallout">
              <a:avLst>
                <a:gd name="adj1" fmla="val -65577"/>
                <a:gd name="adj2" fmla="val 18556"/>
                <a:gd name="adj3" fmla="val 16667"/>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US" sz="3200" dirty="0">
                  <a:solidFill>
                    <a:schemeClr val="tx1"/>
                  </a:solidFill>
                  <a:latin typeface="Arial" panose="020B0604020202020204" pitchFamily="34" charset="0"/>
                  <a:cs typeface="Arial" panose="020B0604020202020204" pitchFamily="34" charset="0"/>
                </a:rPr>
                <a:t>The following tips and recipes will help reduce food waste at home. Plus, they’ll save you </a:t>
              </a:r>
              <a:r>
                <a:rPr lang="en-US" sz="3200" b="1" dirty="0">
                  <a:solidFill>
                    <a:srgbClr val="C00000"/>
                  </a:solidFill>
                  <a:latin typeface="Arial" panose="020B0604020202020204" pitchFamily="34" charset="0"/>
                  <a:cs typeface="Arial" panose="020B0604020202020204" pitchFamily="34" charset="0"/>
                </a:rPr>
                <a:t>money, </a:t>
              </a:r>
              <a:r>
                <a:rPr lang="en-US" sz="3200" dirty="0">
                  <a:solidFill>
                    <a:schemeClr val="tx1"/>
                  </a:solidFill>
                  <a:latin typeface="Arial" panose="020B0604020202020204" pitchFamily="34" charset="0"/>
                  <a:cs typeface="Arial" panose="020B0604020202020204" pitchFamily="34" charset="0"/>
                </a:rPr>
                <a:t>help the </a:t>
              </a:r>
              <a:r>
                <a:rPr lang="en-US" sz="3200" b="1" dirty="0">
                  <a:solidFill>
                    <a:srgbClr val="C00000"/>
                  </a:solidFill>
                  <a:latin typeface="Arial" panose="020B0604020202020204" pitchFamily="34" charset="0"/>
                  <a:cs typeface="Arial" panose="020B0604020202020204" pitchFamily="34" charset="0"/>
                </a:rPr>
                <a:t>environment </a:t>
              </a:r>
              <a:r>
                <a:rPr lang="en-US" sz="3200" dirty="0">
                  <a:solidFill>
                    <a:schemeClr val="tx1"/>
                  </a:solidFill>
                  <a:latin typeface="Arial" panose="020B0604020202020204" pitchFamily="34" charset="0"/>
                  <a:cs typeface="Arial" panose="020B0604020202020204" pitchFamily="34" charset="0"/>
                </a:rPr>
                <a:t>and aid in</a:t>
              </a:r>
              <a:r>
                <a:rPr lang="en-US" sz="3200" b="1" dirty="0">
                  <a:solidFill>
                    <a:srgbClr val="C00000"/>
                  </a:solidFill>
                  <a:latin typeface="Arial" panose="020B0604020202020204" pitchFamily="34" charset="0"/>
                  <a:cs typeface="Arial" panose="020B0604020202020204" pitchFamily="34" charset="0"/>
                </a:rPr>
                <a:t> food security! </a:t>
              </a:r>
            </a:p>
            <a:p>
              <a:pPr algn="ctr"/>
              <a:r>
                <a:rPr lang="en-US" sz="1200" b="1" dirty="0">
                  <a:solidFill>
                    <a:srgbClr val="C00000"/>
                  </a:solidFill>
                  <a:latin typeface="Arial Black" panose="020B0A04020102020204" pitchFamily="34" charset="0"/>
                  <a:cs typeface="Arial" panose="020B0604020202020204" pitchFamily="34" charset="0"/>
                </a:rPr>
                <a:t>   </a:t>
              </a:r>
              <a:br>
                <a:rPr lang="en-US" sz="4000" b="1" dirty="0">
                  <a:solidFill>
                    <a:srgbClr val="C00000"/>
                  </a:solidFill>
                  <a:latin typeface="Arial Black" panose="020B0A04020102020204" pitchFamily="34" charset="0"/>
                  <a:cs typeface="Arial" panose="020B0604020202020204" pitchFamily="34" charset="0"/>
                </a:rPr>
              </a:br>
              <a:r>
                <a:rPr lang="en-US" sz="6000" b="1" dirty="0">
                  <a:solidFill>
                    <a:srgbClr val="C00000"/>
                  </a:solidFill>
                  <a:latin typeface="Arial Black" panose="020B0A04020102020204" pitchFamily="34" charset="0"/>
                  <a:cs typeface="Arial" panose="020B0604020202020204" pitchFamily="34" charset="0"/>
                </a:rPr>
                <a:t>WOW!</a:t>
              </a:r>
              <a:endParaRPr lang="en-US" sz="4000" b="1" dirty="0">
                <a:solidFill>
                  <a:srgbClr val="C00000"/>
                </a:solidFill>
                <a:latin typeface="Arial Black" panose="020B0A04020102020204" pitchFamily="34" charset="0"/>
                <a:cs typeface="Arial" panose="020B0604020202020204" pitchFamily="34" charset="0"/>
              </a:endParaRPr>
            </a:p>
          </p:txBody>
        </p:sp>
        <p:pic>
          <p:nvPicPr>
            <p:cNvPr id="12" name="Picture 1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r="212"/>
            <a:stretch/>
          </p:blipFill>
          <p:spPr>
            <a:xfrm flipH="1">
              <a:off x="72195" y="0"/>
              <a:ext cx="7344028" cy="6858000"/>
            </a:xfrm>
            <a:prstGeom prst="rect">
              <a:avLst/>
            </a:prstGeom>
          </p:spPr>
        </p:pic>
      </p:grpSp>
      <p:sp>
        <p:nvSpPr>
          <p:cNvPr id="5" name="TextBox 4"/>
          <p:cNvSpPr txBox="1"/>
          <p:nvPr/>
        </p:nvSpPr>
        <p:spPr>
          <a:xfrm>
            <a:off x="7396942" y="6519446"/>
            <a:ext cx="2717596"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spTree>
    <p:extLst>
      <p:ext uri="{BB962C8B-B14F-4D97-AF65-F5344CB8AC3E}">
        <p14:creationId xmlns:p14="http://schemas.microsoft.com/office/powerpoint/2010/main" val="3190851439"/>
      </p:ext>
    </p:extLst>
  </p:cSld>
  <p:clrMapOvr>
    <a:masterClrMapping/>
  </p:clrMapOvr>
  <mc:AlternateContent xmlns:mc="http://schemas.openxmlformats.org/markup-compatibility/2006" xmlns:p14="http://schemas.microsoft.com/office/powerpoint/2010/main">
    <mc:Choice Requires="p14">
      <p:transition spd="slow" p14:dur="2000" advTm="8295"/>
    </mc:Choice>
    <mc:Fallback xmlns="">
      <p:transition spd="slow" advTm="829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914" y="797042"/>
            <a:ext cx="9405257" cy="5570756"/>
          </a:xfrm>
        </p:spPr>
        <p:txBody>
          <a:bodyPr wrap="square">
            <a:spAutoFit/>
          </a:bodyPr>
          <a:lstStyle/>
          <a:p>
            <a:pPr algn="ctr">
              <a:lnSpc>
                <a:spcPct val="100000"/>
              </a:lnSpc>
            </a:pPr>
            <a:r>
              <a:rPr lang="en-US" sz="8000" dirty="0">
                <a:solidFill>
                  <a:srgbClr val="CF0A2C"/>
                </a:solidFill>
              </a:rPr>
              <a:t>28 QUICK TRICKS TO ADD NEW LIFE TO LEFTOVERS</a:t>
            </a:r>
            <a:br>
              <a:rPr lang="en-US" sz="8000" dirty="0">
                <a:solidFill>
                  <a:srgbClr val="CF0A2C"/>
                </a:solidFill>
              </a:rPr>
            </a:br>
            <a:br>
              <a:rPr lang="en-US" sz="8000" dirty="0">
                <a:solidFill>
                  <a:srgbClr val="CF0A2C"/>
                </a:solidFill>
              </a:rPr>
            </a:br>
            <a:r>
              <a:rPr lang="en-US" sz="3600" i="1" dirty="0">
                <a:solidFill>
                  <a:srgbClr val="CF0A2C"/>
                </a:solidFill>
              </a:rPr>
              <a:t>Foods with * indicate a recipe is provided</a:t>
            </a:r>
            <a:endParaRPr lang="en-US" sz="8000" i="1" dirty="0">
              <a:solidFill>
                <a:srgbClr val="CF0A2C"/>
              </a:solidFill>
            </a:endParaRPr>
          </a:p>
        </p:txBody>
      </p:sp>
    </p:spTree>
    <p:extLst>
      <p:ext uri="{BB962C8B-B14F-4D97-AF65-F5344CB8AC3E}">
        <p14:creationId xmlns:p14="http://schemas.microsoft.com/office/powerpoint/2010/main" val="3530865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posing for the camera&#10;&#10;Description generated with very high confidence">
            <a:extLst>
              <a:ext uri="{FF2B5EF4-FFF2-40B4-BE49-F238E27FC236}">
                <a16:creationId xmlns:a16="http://schemas.microsoft.com/office/drawing/2014/main" id="{5F474191-81F0-4B7B-9551-F3D23DBFBE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5" name="Speech Bubble: Oval 4"/>
          <p:cNvSpPr/>
          <p:nvPr/>
        </p:nvSpPr>
        <p:spPr>
          <a:xfrm>
            <a:off x="5724212" y="706052"/>
            <a:ext cx="6104373" cy="4284643"/>
          </a:xfrm>
          <a:prstGeom prst="wedgeEllipseCallout">
            <a:avLst>
              <a:gd name="adj1" fmla="val -59547"/>
              <a:gd name="adj2" fmla="val 16620"/>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US" sz="3200" dirty="0">
                <a:solidFill>
                  <a:schemeClr val="tx1"/>
                </a:solidFill>
                <a:latin typeface="Arial" panose="020B0604020202020204" pitchFamily="34" charset="0"/>
                <a:cs typeface="Arial" panose="020B0604020202020204" pitchFamily="34" charset="0"/>
              </a:rPr>
              <a:t>And … everything includes basic ingredients so you don’t create new leftovers making over your leftovers! </a:t>
            </a:r>
          </a:p>
        </p:txBody>
      </p:sp>
      <p:sp>
        <p:nvSpPr>
          <p:cNvPr id="7" name="Rectangle 6">
            <a:extLst>
              <a:ext uri="{FF2B5EF4-FFF2-40B4-BE49-F238E27FC236}">
                <a16:creationId xmlns:a16="http://schemas.microsoft.com/office/drawing/2014/main" id="{EB4BCF65-6449-4DE4-A083-9AA59AB85E37}"/>
              </a:ext>
            </a:extLst>
          </p:cNvPr>
          <p:cNvSpPr/>
          <p:nvPr/>
        </p:nvSpPr>
        <p:spPr>
          <a:xfrm>
            <a:off x="6858000" y="6519446"/>
            <a:ext cx="2743200" cy="338554"/>
          </a:xfrm>
          <a:prstGeom prst="rect">
            <a:avLst/>
          </a:prstGeom>
        </p:spPr>
        <p:txBody>
          <a:bodyPr wrap="square">
            <a:spAutoFit/>
          </a:bodyPr>
          <a:lstStyle/>
          <a:p>
            <a:r>
              <a:rPr lang="en-US" sz="1600" dirty="0">
                <a:solidFill>
                  <a:schemeClr val="bg1">
                    <a:lumMod val="50000"/>
                  </a:schemeClr>
                </a:solidFill>
                <a:latin typeface="Arial" panose="020B0604020202020204" pitchFamily="34" charset="0"/>
                <a:cs typeface="Arial" panose="020B0604020202020204" pitchFamily="34" charset="0"/>
              </a:rPr>
              <a:t>Photo credit: Pixabay.com</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4912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54996" y="420913"/>
            <a:ext cx="10637004" cy="6437087"/>
            <a:chOff x="1554996" y="420913"/>
            <a:chExt cx="10637004" cy="6437087"/>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54996" y="420913"/>
              <a:ext cx="9438440" cy="6433870"/>
            </a:xfrm>
            <a:prstGeom prst="rect">
              <a:avLst/>
            </a:prstGeom>
          </p:spPr>
        </p:pic>
        <p:pic>
          <p:nvPicPr>
            <p:cNvPr id="6" name="Picture 5"/>
            <p:cNvPicPr>
              <a:picLocks noChangeAspect="1"/>
            </p:cNvPicPr>
            <p:nvPr/>
          </p:nvPicPr>
          <p:blipFill rotWithShape="1">
            <a:blip r:embed="rId4"/>
            <a:srcRect t="2517" r="1788"/>
            <a:stretch/>
          </p:blipFill>
          <p:spPr>
            <a:xfrm>
              <a:off x="10906934" y="5823606"/>
              <a:ext cx="1285066" cy="1034394"/>
            </a:xfrm>
            <a:prstGeom prst="rect">
              <a:avLst/>
            </a:prstGeom>
          </p:spPr>
        </p:pic>
      </p:grpSp>
      <p:sp>
        <p:nvSpPr>
          <p:cNvPr id="5" name="Title 4"/>
          <p:cNvSpPr>
            <a:spLocks noGrp="1"/>
          </p:cNvSpPr>
          <p:nvPr>
            <p:ph type="title"/>
          </p:nvPr>
        </p:nvSpPr>
        <p:spPr>
          <a:xfrm>
            <a:off x="0" y="0"/>
            <a:ext cx="4963886" cy="701731"/>
          </a:xfrm>
          <a:prstGeom prst="homePlate">
            <a:avLst/>
          </a:prstGeom>
          <a:solidFill>
            <a:srgbClr val="CF0A2C"/>
          </a:solidFill>
        </p:spPr>
        <p:txBody>
          <a:bodyPr wrap="square">
            <a:spAutoFit/>
          </a:bodyPr>
          <a:lstStyle/>
          <a:p>
            <a:pPr algn="ctr"/>
            <a:r>
              <a:rPr lang="en-US" dirty="0">
                <a:solidFill>
                  <a:schemeClr val="bg1"/>
                </a:solidFill>
              </a:rPr>
              <a:t>GRAINS</a:t>
            </a:r>
          </a:p>
        </p:txBody>
      </p:sp>
      <p:sp>
        <p:nvSpPr>
          <p:cNvPr id="7" name="TextBox 6">
            <a:extLst>
              <a:ext uri="{FF2B5EF4-FFF2-40B4-BE49-F238E27FC236}">
                <a16:creationId xmlns:a16="http://schemas.microsoft.com/office/drawing/2014/main" id="{5CD02FAC-AF9B-48F4-94F4-71D959ADA7A2}"/>
              </a:ext>
            </a:extLst>
          </p:cNvPr>
          <p:cNvSpPr txBox="1"/>
          <p:nvPr/>
        </p:nvSpPr>
        <p:spPr>
          <a:xfrm>
            <a:off x="2762033" y="6515054"/>
            <a:ext cx="6663321"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cs typeface="Arial" panose="020B0604020202020204" pitchFamily="34" charset="0"/>
              </a:rPr>
              <a:t> Source of photo: Used with permission by the Academy of Nutrition and Dietetics</a:t>
            </a:r>
          </a:p>
        </p:txBody>
      </p:sp>
    </p:spTree>
    <p:extLst>
      <p:ext uri="{BB962C8B-B14F-4D97-AF65-F5344CB8AC3E}">
        <p14:creationId xmlns:p14="http://schemas.microsoft.com/office/powerpoint/2010/main" val="1789325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750301" y="1194501"/>
            <a:ext cx="3109826" cy="4524315"/>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Use</a:t>
            </a:r>
            <a:r>
              <a:rPr lang="en-US" sz="3600" dirty="0"/>
              <a:t> older</a:t>
            </a:r>
          </a:p>
          <a:p>
            <a:r>
              <a:rPr lang="en-US" sz="3600" dirty="0"/>
              <a:t>bread to make</a:t>
            </a:r>
          </a:p>
          <a:p>
            <a:r>
              <a:rPr lang="en-US" sz="3600" dirty="0"/>
              <a:t>croutons,*</a:t>
            </a:r>
          </a:p>
          <a:p>
            <a:r>
              <a:rPr lang="en-US" sz="3600" dirty="0"/>
              <a:t>bread crumbs,*</a:t>
            </a:r>
          </a:p>
          <a:p>
            <a:r>
              <a:rPr lang="en-US" sz="3600" dirty="0"/>
              <a:t>bread</a:t>
            </a:r>
          </a:p>
          <a:p>
            <a:r>
              <a:rPr lang="en-US" sz="3600" dirty="0"/>
              <a:t>pudding,*</a:t>
            </a:r>
          </a:p>
          <a:p>
            <a:r>
              <a:rPr lang="en-US" sz="3600" dirty="0" err="1"/>
              <a:t>stratas</a:t>
            </a:r>
            <a:r>
              <a:rPr lang="en-US" sz="3600" dirty="0"/>
              <a:t> and</a:t>
            </a:r>
          </a:p>
          <a:p>
            <a:r>
              <a:rPr lang="en-US" sz="3600" dirty="0"/>
              <a:t>French toast*</a:t>
            </a:r>
            <a:endParaRPr lang="en-US" sz="9600" b="1"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16CA9CB-38C5-4A6A-9D4D-0FE82EB9D072}"/>
              </a:ext>
            </a:extLst>
          </p:cNvPr>
          <p:cNvGrpSpPr/>
          <p:nvPr/>
        </p:nvGrpSpPr>
        <p:grpSpPr>
          <a:xfrm>
            <a:off x="412823" y="494002"/>
            <a:ext cx="7900416" cy="6283709"/>
            <a:chOff x="412823" y="494002"/>
            <a:chExt cx="7900416" cy="6283709"/>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2823" y="494002"/>
              <a:ext cx="7900416" cy="5925312"/>
            </a:xfrm>
            <a:prstGeom prst="rect">
              <a:avLst/>
            </a:prstGeom>
          </p:spPr>
        </p:pic>
        <p:sp>
          <p:nvSpPr>
            <p:cNvPr id="4" name="TextBox 3"/>
            <p:cNvSpPr txBox="1"/>
            <p:nvPr/>
          </p:nvSpPr>
          <p:spPr>
            <a:xfrm>
              <a:off x="2613712" y="6439157"/>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
        <p:nvSpPr>
          <p:cNvPr id="2" name="Oval 1">
            <a:extLst>
              <a:ext uri="{FF2B5EF4-FFF2-40B4-BE49-F238E27FC236}">
                <a16:creationId xmlns:a16="http://schemas.microsoft.com/office/drawing/2014/main" id="{A32A8C95-D04D-4DF7-8DEE-8509BF916967}"/>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1</a:t>
            </a:r>
          </a:p>
        </p:txBody>
      </p:sp>
    </p:spTree>
    <p:extLst>
      <p:ext uri="{BB962C8B-B14F-4D97-AF65-F5344CB8AC3E}">
        <p14:creationId xmlns:p14="http://schemas.microsoft.com/office/powerpoint/2010/main" val="3911847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518072" y="1600901"/>
            <a:ext cx="3064328" cy="3785652"/>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Use leftover</a:t>
            </a:r>
          </a:p>
          <a:p>
            <a:r>
              <a:rPr lang="en-US" sz="4000" dirty="0">
                <a:latin typeface="Arial" panose="020B0604020202020204" pitchFamily="34" charset="0"/>
                <a:cs typeface="Arial" panose="020B0604020202020204" pitchFamily="34" charset="0"/>
              </a:rPr>
              <a:t>rice in stir-fried rice, rice pudding and rice bowls</a:t>
            </a:r>
            <a:endParaRPr lang="en-US" sz="28700" b="1"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A052B7E-824C-40B7-94BA-E9F979733F15}"/>
              </a:ext>
            </a:extLst>
          </p:cNvPr>
          <p:cNvGrpSpPr/>
          <p:nvPr/>
        </p:nvGrpSpPr>
        <p:grpSpPr>
          <a:xfrm>
            <a:off x="378505" y="443046"/>
            <a:ext cx="7920820" cy="6318027"/>
            <a:chOff x="378505" y="443046"/>
            <a:chExt cx="7920820" cy="6318027"/>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8505" y="443046"/>
              <a:ext cx="7920820" cy="5916168"/>
            </a:xfrm>
            <a:prstGeom prst="rect">
              <a:avLst/>
            </a:prstGeom>
          </p:spPr>
        </p:pic>
        <p:sp>
          <p:nvSpPr>
            <p:cNvPr id="4" name="TextBox 3"/>
            <p:cNvSpPr txBox="1"/>
            <p:nvPr/>
          </p:nvSpPr>
          <p:spPr>
            <a:xfrm>
              <a:off x="2820378" y="6422519"/>
              <a:ext cx="2764496"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grpSp>
      <p:sp>
        <p:nvSpPr>
          <p:cNvPr id="6" name="Oval 5">
            <a:extLst>
              <a:ext uri="{FF2B5EF4-FFF2-40B4-BE49-F238E27FC236}">
                <a16:creationId xmlns:a16="http://schemas.microsoft.com/office/drawing/2014/main" id="{209E5C4D-A6E6-4A07-A9B2-E53B502DE2CA}"/>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2</a:t>
            </a:r>
          </a:p>
        </p:txBody>
      </p:sp>
    </p:spTree>
    <p:extLst>
      <p:ext uri="{BB962C8B-B14F-4D97-AF65-F5344CB8AC3E}">
        <p14:creationId xmlns:p14="http://schemas.microsoft.com/office/powerpoint/2010/main" val="3460261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628290" y="1638273"/>
            <a:ext cx="3064328" cy="3970318"/>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Heat leftover pasta in a pan with some olive oil. Sprinkle with Parmesan</a:t>
            </a:r>
          </a:p>
          <a:p>
            <a:r>
              <a:rPr lang="en-US" sz="3600" dirty="0">
                <a:latin typeface="Arial" panose="020B0604020202020204" pitchFamily="34" charset="0"/>
                <a:cs typeface="Arial" panose="020B0604020202020204" pitchFamily="34" charset="0"/>
              </a:rPr>
              <a:t>cheese.</a:t>
            </a:r>
            <a:endParaRPr lang="en-US" sz="71400" b="1"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53FE709-5C43-4829-84A8-51B4A705C61B}"/>
              </a:ext>
            </a:extLst>
          </p:cNvPr>
          <p:cNvGrpSpPr/>
          <p:nvPr/>
        </p:nvGrpSpPr>
        <p:grpSpPr>
          <a:xfrm>
            <a:off x="420914" y="406400"/>
            <a:ext cx="7888224" cy="6354673"/>
            <a:chOff x="420914" y="406400"/>
            <a:chExt cx="7888224" cy="6354673"/>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0914" y="406400"/>
              <a:ext cx="7888224" cy="5916168"/>
            </a:xfrm>
            <a:prstGeom prst="rect">
              <a:avLst/>
            </a:prstGeom>
          </p:spPr>
        </p:pic>
        <p:sp>
          <p:nvSpPr>
            <p:cNvPr id="4" name="TextBox 3">
              <a:extLst>
                <a:ext uri="{FF2B5EF4-FFF2-40B4-BE49-F238E27FC236}">
                  <a16:creationId xmlns:a16="http://schemas.microsoft.com/office/drawing/2014/main" id="{F7C4396B-DC9C-4AED-B08B-D5B8B4246DA0}"/>
                </a:ext>
              </a:extLst>
            </p:cNvPr>
            <p:cNvSpPr txBox="1"/>
            <p:nvPr/>
          </p:nvSpPr>
          <p:spPr>
            <a:xfrm>
              <a:off x="2508738" y="6422519"/>
              <a:ext cx="3076136"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
        <p:nvSpPr>
          <p:cNvPr id="6" name="Oval 5">
            <a:extLst>
              <a:ext uri="{FF2B5EF4-FFF2-40B4-BE49-F238E27FC236}">
                <a16:creationId xmlns:a16="http://schemas.microsoft.com/office/drawing/2014/main" id="{A09ABD93-F037-48E0-889E-17B8DC618D7E}"/>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3</a:t>
            </a:r>
          </a:p>
        </p:txBody>
      </p:sp>
    </p:spTree>
    <p:extLst>
      <p:ext uri="{BB962C8B-B14F-4D97-AF65-F5344CB8AC3E}">
        <p14:creationId xmlns:p14="http://schemas.microsoft.com/office/powerpoint/2010/main" val="528780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 name="Picture 2" descr="A dish is filled with food&#10;&#10;Description generated with very high confidence">
            <a:extLst>
              <a:ext uri="{FF2B5EF4-FFF2-40B4-BE49-F238E27FC236}">
                <a16:creationId xmlns:a16="http://schemas.microsoft.com/office/drawing/2014/main" id="{8A60B75A-D58A-4DF7-A761-961F25F387FD}"/>
              </a:ext>
            </a:extLst>
          </p:cNvPr>
          <p:cNvPicPr>
            <a:picLocks noChangeAspect="1"/>
          </p:cNvPicPr>
          <p:nvPr/>
        </p:nvPicPr>
        <p:blipFill rotWithShape="1">
          <a:blip r:embed="rId2">
            <a:extLst>
              <a:ext uri="{28A0092B-C50C-407E-A947-70E740481C1C}">
                <a14:useLocalDpi xmlns:a14="http://schemas.microsoft.com/office/drawing/2010/main" val="0"/>
              </a:ext>
            </a:extLst>
          </a:blip>
          <a:srcRect l="13814" r="17145"/>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5" name="Content Placeholder 4"/>
          <p:cNvSpPr>
            <a:spLocks noGrp="1"/>
          </p:cNvSpPr>
          <p:nvPr>
            <p:ph idx="1"/>
          </p:nvPr>
        </p:nvSpPr>
        <p:spPr>
          <a:xfrm>
            <a:off x="655322" y="2575034"/>
            <a:ext cx="5223528" cy="2935162"/>
          </a:xfrm>
          <a:scene3d>
            <a:camera prst="orthographicFront"/>
            <a:lightRig rig="threePt" dir="t"/>
          </a:scene3d>
        </p:spPr>
        <p:txBody>
          <a:bodyPr wrap="square">
            <a:spAutoFit/>
          </a:bodyPr>
          <a:lstStyle/>
          <a:p>
            <a:pPr marL="0" indent="0">
              <a:buNone/>
            </a:pPr>
            <a:endParaRPr lang="en-US" b="1" dirty="0"/>
          </a:p>
          <a:p>
            <a:pPr marL="0" indent="0">
              <a:buNone/>
            </a:pPr>
            <a:r>
              <a:rPr lang="en-US" dirty="0">
                <a:ln w="0"/>
              </a:rPr>
              <a:t>Download the handout that goes with these slides and gives more information and recipes at:</a:t>
            </a:r>
            <a:br>
              <a:rPr lang="en-US" dirty="0">
                <a:ln w="0"/>
              </a:rPr>
            </a:br>
            <a:r>
              <a:rPr lang="en-US" dirty="0">
                <a:ln w="0"/>
                <a:hlinkClick r:id="rId3"/>
              </a:rPr>
              <a:t>http://bit.ly/recipes4leftovers</a:t>
            </a:r>
            <a:r>
              <a:rPr lang="en-US" dirty="0">
                <a:ln w="0"/>
              </a:rPr>
              <a:t> </a:t>
            </a:r>
            <a:br>
              <a:rPr lang="en-US" b="1" dirty="0"/>
            </a:br>
            <a:endParaRPr lang="en-US" b="1" dirty="0"/>
          </a:p>
        </p:txBody>
      </p:sp>
      <p:pic>
        <p:nvPicPr>
          <p:cNvPr id="6" name="Picture 5">
            <a:extLst>
              <a:ext uri="{FF2B5EF4-FFF2-40B4-BE49-F238E27FC236}">
                <a16:creationId xmlns:a16="http://schemas.microsoft.com/office/drawing/2014/main" id="{D52D12B2-5155-4C51-8056-9462B71D8664}"/>
              </a:ext>
            </a:extLst>
          </p:cNvPr>
          <p:cNvPicPr>
            <a:picLocks noChangeAspect="1"/>
          </p:cNvPicPr>
          <p:nvPr/>
        </p:nvPicPr>
        <p:blipFill rotWithShape="1">
          <a:blip r:embed="rId4"/>
          <a:srcRect t="2517" r="1788"/>
          <a:stretch/>
        </p:blipFill>
        <p:spPr>
          <a:xfrm>
            <a:off x="10906934" y="5823606"/>
            <a:ext cx="1285066" cy="1034394"/>
          </a:xfrm>
          <a:prstGeom prst="rect">
            <a:avLst/>
          </a:prstGeom>
        </p:spPr>
      </p:pic>
    </p:spTree>
    <p:extLst>
      <p:ext uri="{BB962C8B-B14F-4D97-AF65-F5344CB8AC3E}">
        <p14:creationId xmlns:p14="http://schemas.microsoft.com/office/powerpoint/2010/main" val="75825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67229" y="147411"/>
            <a:ext cx="10515600" cy="1325563"/>
          </a:xfrm>
        </p:spPr>
        <p:txBody>
          <a:bodyPr/>
          <a:lstStyle/>
          <a:p>
            <a:pPr algn="ctr"/>
            <a:r>
              <a:rPr lang="en-US" dirty="0">
                <a:solidFill>
                  <a:srgbClr val="D00000"/>
                </a:solidFill>
              </a:rPr>
              <a:t>Garnish for added pizazz!</a:t>
            </a:r>
          </a:p>
        </p:txBody>
      </p:sp>
      <p:grpSp>
        <p:nvGrpSpPr>
          <p:cNvPr id="9" name="Group 8">
            <a:extLst>
              <a:ext uri="{FF2B5EF4-FFF2-40B4-BE49-F238E27FC236}">
                <a16:creationId xmlns:a16="http://schemas.microsoft.com/office/drawing/2014/main" id="{C5B2691B-9864-47C0-9733-B49D5B5982B7}"/>
              </a:ext>
            </a:extLst>
          </p:cNvPr>
          <p:cNvGrpSpPr/>
          <p:nvPr/>
        </p:nvGrpSpPr>
        <p:grpSpPr>
          <a:xfrm>
            <a:off x="508001" y="1247815"/>
            <a:ext cx="11683999" cy="5610185"/>
            <a:chOff x="508001" y="1247815"/>
            <a:chExt cx="11683999" cy="5610185"/>
          </a:xfrm>
        </p:grpSpPr>
        <p:grpSp>
          <p:nvGrpSpPr>
            <p:cNvPr id="3" name="Group 2"/>
            <p:cNvGrpSpPr/>
            <p:nvPr/>
          </p:nvGrpSpPr>
          <p:grpSpPr>
            <a:xfrm>
              <a:off x="508001" y="1247815"/>
              <a:ext cx="11683999" cy="5610185"/>
              <a:chOff x="508001" y="1247815"/>
              <a:chExt cx="11683999" cy="5610185"/>
            </a:xfrm>
          </p:grpSpPr>
          <p:grpSp>
            <p:nvGrpSpPr>
              <p:cNvPr id="6" name="Group 5"/>
              <p:cNvGrpSpPr/>
              <p:nvPr/>
            </p:nvGrpSpPr>
            <p:grpSpPr>
              <a:xfrm>
                <a:off x="508001" y="1247815"/>
                <a:ext cx="11120936" cy="5233360"/>
                <a:chOff x="508001" y="1247815"/>
                <a:chExt cx="11120936" cy="523336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12699" r="11111"/>
                <a:stretch/>
              </p:blipFill>
              <p:spPr>
                <a:xfrm>
                  <a:off x="6328228" y="1248363"/>
                  <a:ext cx="5300709" cy="5217885"/>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l="11746" r="12540"/>
                <a:stretch/>
              </p:blipFill>
              <p:spPr>
                <a:xfrm>
                  <a:off x="508001" y="1247815"/>
                  <a:ext cx="5283200" cy="5233360"/>
                </a:xfrm>
                <a:prstGeom prst="rect">
                  <a:avLst/>
                </a:prstGeom>
              </p:spPr>
            </p:pic>
          </p:grpSp>
          <p:pic>
            <p:nvPicPr>
              <p:cNvPr id="7" name="Picture 6"/>
              <p:cNvPicPr>
                <a:picLocks noChangeAspect="1"/>
              </p:cNvPicPr>
              <p:nvPr/>
            </p:nvPicPr>
            <p:blipFill rotWithShape="1">
              <a:blip r:embed="rId5"/>
              <a:srcRect t="2517" r="1788"/>
              <a:stretch/>
            </p:blipFill>
            <p:spPr>
              <a:xfrm>
                <a:off x="10906934" y="5823606"/>
                <a:ext cx="1285066" cy="1034394"/>
              </a:xfrm>
              <a:prstGeom prst="rect">
                <a:avLst/>
              </a:prstGeom>
            </p:spPr>
          </p:pic>
        </p:grpSp>
        <p:sp>
          <p:nvSpPr>
            <p:cNvPr id="8" name="TextBox 7">
              <a:extLst>
                <a:ext uri="{FF2B5EF4-FFF2-40B4-BE49-F238E27FC236}">
                  <a16:creationId xmlns:a16="http://schemas.microsoft.com/office/drawing/2014/main" id="{243DC003-A58D-480B-B9B3-DD7034B7BBB1}"/>
                </a:ext>
              </a:extLst>
            </p:cNvPr>
            <p:cNvSpPr txBox="1"/>
            <p:nvPr/>
          </p:nvSpPr>
          <p:spPr>
            <a:xfrm>
              <a:off x="4719725" y="6519446"/>
              <a:ext cx="2944392"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Tree>
    <p:extLst>
      <p:ext uri="{BB962C8B-B14F-4D97-AF65-F5344CB8AC3E}">
        <p14:creationId xmlns:p14="http://schemas.microsoft.com/office/powerpoint/2010/main" val="2789464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12256" y="145143"/>
            <a:ext cx="11079744" cy="6712857"/>
            <a:chOff x="1112256" y="145143"/>
            <a:chExt cx="11079744" cy="6712857"/>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r="1155"/>
            <a:stretch/>
          </p:blipFill>
          <p:spPr>
            <a:xfrm>
              <a:off x="1112256" y="145143"/>
              <a:ext cx="9909618" cy="6712857"/>
            </a:xfrm>
            <a:prstGeom prst="rect">
              <a:avLst/>
            </a:prstGeom>
          </p:spPr>
        </p:pic>
        <p:pic>
          <p:nvPicPr>
            <p:cNvPr id="6" name="Picture 5"/>
            <p:cNvPicPr>
              <a:picLocks noChangeAspect="1"/>
            </p:cNvPicPr>
            <p:nvPr/>
          </p:nvPicPr>
          <p:blipFill rotWithShape="1">
            <a:blip r:embed="rId4"/>
            <a:srcRect t="2517" r="1788"/>
            <a:stretch/>
          </p:blipFill>
          <p:spPr>
            <a:xfrm>
              <a:off x="10906934" y="5823606"/>
              <a:ext cx="1285066" cy="1034394"/>
            </a:xfrm>
            <a:prstGeom prst="rect">
              <a:avLst/>
            </a:prstGeom>
          </p:spPr>
        </p:pic>
      </p:grpSp>
      <p:sp>
        <p:nvSpPr>
          <p:cNvPr id="5" name="Title 4"/>
          <p:cNvSpPr>
            <a:spLocks noGrp="1"/>
          </p:cNvSpPr>
          <p:nvPr>
            <p:ph type="title"/>
          </p:nvPr>
        </p:nvSpPr>
        <p:spPr>
          <a:xfrm>
            <a:off x="0" y="0"/>
            <a:ext cx="4963886" cy="701731"/>
          </a:xfrm>
          <a:prstGeom prst="homePlate">
            <a:avLst/>
          </a:prstGeom>
          <a:solidFill>
            <a:srgbClr val="CF0A2C"/>
          </a:solidFill>
        </p:spPr>
        <p:txBody>
          <a:bodyPr wrap="square">
            <a:spAutoFit/>
          </a:bodyPr>
          <a:lstStyle/>
          <a:p>
            <a:pPr algn="ctr"/>
            <a:r>
              <a:rPr lang="en-US" dirty="0">
                <a:solidFill>
                  <a:schemeClr val="bg1"/>
                </a:solidFill>
              </a:rPr>
              <a:t>FRUITS</a:t>
            </a:r>
          </a:p>
        </p:txBody>
      </p:sp>
      <p:sp>
        <p:nvSpPr>
          <p:cNvPr id="7" name="TextBox 6">
            <a:extLst>
              <a:ext uri="{FF2B5EF4-FFF2-40B4-BE49-F238E27FC236}">
                <a16:creationId xmlns:a16="http://schemas.microsoft.com/office/drawing/2014/main" id="{3C30AA9D-119B-426C-A3BE-128E9A51033E}"/>
              </a:ext>
            </a:extLst>
          </p:cNvPr>
          <p:cNvSpPr txBox="1"/>
          <p:nvPr/>
        </p:nvSpPr>
        <p:spPr>
          <a:xfrm>
            <a:off x="2762033" y="6515054"/>
            <a:ext cx="6663321"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cs typeface="Arial" panose="020B0604020202020204" pitchFamily="34" charset="0"/>
              </a:rPr>
              <a:t> Source of photo: Used with permission by the Academy of Nutrition and Dietetics</a:t>
            </a:r>
          </a:p>
        </p:txBody>
      </p:sp>
    </p:spTree>
    <p:extLst>
      <p:ext uri="{BB962C8B-B14F-4D97-AF65-F5344CB8AC3E}">
        <p14:creationId xmlns:p14="http://schemas.microsoft.com/office/powerpoint/2010/main" val="2166395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723086" y="1839941"/>
            <a:ext cx="3135086" cy="3416320"/>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Freeze extra lemon or lime juice in ice cube trays; use for flavored water</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3763" r="7099"/>
          <a:stretch/>
        </p:blipFill>
        <p:spPr>
          <a:xfrm>
            <a:off x="356979" y="466194"/>
            <a:ext cx="7910287" cy="5916168"/>
          </a:xfrm>
          <a:prstGeom prst="rect">
            <a:avLst/>
          </a:prstGeom>
        </p:spPr>
      </p:pic>
      <p:sp>
        <p:nvSpPr>
          <p:cNvPr id="4" name="TextBox 3">
            <a:extLst>
              <a:ext uri="{FF2B5EF4-FFF2-40B4-BE49-F238E27FC236}">
                <a16:creationId xmlns:a16="http://schemas.microsoft.com/office/drawing/2014/main" id="{7A3D95F4-FE34-4EA1-9032-364993191E63}"/>
              </a:ext>
            </a:extLst>
          </p:cNvPr>
          <p:cNvSpPr txBox="1"/>
          <p:nvPr/>
        </p:nvSpPr>
        <p:spPr>
          <a:xfrm>
            <a:off x="2820378" y="6422519"/>
            <a:ext cx="2764496"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sp>
        <p:nvSpPr>
          <p:cNvPr id="6" name="Oval 5">
            <a:extLst>
              <a:ext uri="{FF2B5EF4-FFF2-40B4-BE49-F238E27FC236}">
                <a16:creationId xmlns:a16="http://schemas.microsoft.com/office/drawing/2014/main" id="{BD6F5B11-800D-4298-8F01-A512DD072F9C}"/>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4</a:t>
            </a:r>
          </a:p>
        </p:txBody>
      </p:sp>
    </p:spTree>
    <p:extLst>
      <p:ext uri="{BB962C8B-B14F-4D97-AF65-F5344CB8AC3E}">
        <p14:creationId xmlns:p14="http://schemas.microsoft.com/office/powerpoint/2010/main" val="4112129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663215" y="1724011"/>
            <a:ext cx="3064328" cy="353943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Roll citrus fruits with your hand on a hard surface</a:t>
            </a:r>
          </a:p>
          <a:p>
            <a:r>
              <a:rPr lang="en-US" sz="3200" dirty="0">
                <a:latin typeface="Arial" panose="020B0604020202020204" pitchFamily="34" charset="0"/>
                <a:cs typeface="Arial" panose="020B0604020202020204" pitchFamily="34" charset="0"/>
              </a:rPr>
              <a:t>before juicing to get more juice from them</a:t>
            </a:r>
            <a:endParaRPr lang="en-US" sz="5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3024" y="535642"/>
            <a:ext cx="7888224" cy="5916168"/>
          </a:xfrm>
          <a:prstGeom prst="rect">
            <a:avLst/>
          </a:prstGeom>
        </p:spPr>
      </p:pic>
      <p:sp>
        <p:nvSpPr>
          <p:cNvPr id="4" name="TextBox 3">
            <a:extLst>
              <a:ext uri="{FF2B5EF4-FFF2-40B4-BE49-F238E27FC236}">
                <a16:creationId xmlns:a16="http://schemas.microsoft.com/office/drawing/2014/main" id="{698B7F90-9F4C-4CE8-9469-6343EF97A5AD}"/>
              </a:ext>
            </a:extLst>
          </p:cNvPr>
          <p:cNvSpPr txBox="1"/>
          <p:nvPr/>
        </p:nvSpPr>
        <p:spPr>
          <a:xfrm>
            <a:off x="2508738" y="6422519"/>
            <a:ext cx="3076136"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sp>
        <p:nvSpPr>
          <p:cNvPr id="6" name="Oval 5">
            <a:extLst>
              <a:ext uri="{FF2B5EF4-FFF2-40B4-BE49-F238E27FC236}">
                <a16:creationId xmlns:a16="http://schemas.microsoft.com/office/drawing/2014/main" id="{882AB412-31B4-4CF9-B71A-399D0EBE0DA7}"/>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5</a:t>
            </a:r>
          </a:p>
        </p:txBody>
      </p:sp>
    </p:spTree>
    <p:extLst>
      <p:ext uri="{BB962C8B-B14F-4D97-AF65-F5344CB8AC3E}">
        <p14:creationId xmlns:p14="http://schemas.microsoft.com/office/powerpoint/2010/main" val="1696250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476343" y="1892304"/>
            <a:ext cx="3396342" cy="255454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Refrigerate ripe</a:t>
            </a:r>
          </a:p>
          <a:p>
            <a:r>
              <a:rPr lang="en-US" sz="3200" dirty="0">
                <a:latin typeface="Arial" panose="020B0604020202020204" pitchFamily="34" charset="0"/>
                <a:cs typeface="Arial" panose="020B0604020202020204" pitchFamily="34" charset="0"/>
              </a:rPr>
              <a:t>bananas to</a:t>
            </a:r>
          </a:p>
          <a:p>
            <a:r>
              <a:rPr lang="en-US" sz="3200" dirty="0">
                <a:latin typeface="Arial" panose="020B0604020202020204" pitchFamily="34" charset="0"/>
                <a:cs typeface="Arial" panose="020B0604020202020204" pitchFamily="34" charset="0"/>
              </a:rPr>
              <a:t>make them last</a:t>
            </a:r>
          </a:p>
          <a:p>
            <a:r>
              <a:rPr lang="en-US" sz="3200" dirty="0">
                <a:latin typeface="Arial" panose="020B0604020202020204" pitchFamily="34" charset="0"/>
                <a:cs typeface="Arial" panose="020B0604020202020204" pitchFamily="34" charset="0"/>
              </a:rPr>
              <a:t>a few days</a:t>
            </a:r>
          </a:p>
          <a:p>
            <a:r>
              <a:rPr lang="en-US" sz="3200" dirty="0">
                <a:latin typeface="Arial" panose="020B0604020202020204" pitchFamily="34" charset="0"/>
                <a:cs typeface="Arial" panose="020B0604020202020204" pitchFamily="34" charset="0"/>
              </a:rPr>
              <a:t>longer</a:t>
            </a:r>
            <a:endParaRPr lang="en-US" sz="8800" b="1"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6AE4DE2-0C02-4C10-8514-065C492C9EAE}"/>
              </a:ext>
            </a:extLst>
          </p:cNvPr>
          <p:cNvGrpSpPr/>
          <p:nvPr/>
        </p:nvGrpSpPr>
        <p:grpSpPr>
          <a:xfrm>
            <a:off x="360106" y="457714"/>
            <a:ext cx="7855080" cy="6303359"/>
            <a:chOff x="360106" y="457714"/>
            <a:chExt cx="7855080" cy="6303359"/>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0106" y="457714"/>
              <a:ext cx="7855080" cy="5916168"/>
            </a:xfrm>
            <a:prstGeom prst="rect">
              <a:avLst/>
            </a:prstGeom>
          </p:spPr>
        </p:pic>
        <p:sp>
          <p:nvSpPr>
            <p:cNvPr id="4" name="TextBox 3">
              <a:extLst>
                <a:ext uri="{FF2B5EF4-FFF2-40B4-BE49-F238E27FC236}">
                  <a16:creationId xmlns:a16="http://schemas.microsoft.com/office/drawing/2014/main" id="{B49929FA-9494-4B49-9EC8-BCACCD34E495}"/>
                </a:ext>
              </a:extLst>
            </p:cNvPr>
            <p:cNvSpPr txBox="1"/>
            <p:nvPr/>
          </p:nvSpPr>
          <p:spPr>
            <a:xfrm>
              <a:off x="2508738" y="6422519"/>
              <a:ext cx="3076136"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
        <p:nvSpPr>
          <p:cNvPr id="6" name="Oval 5">
            <a:extLst>
              <a:ext uri="{FF2B5EF4-FFF2-40B4-BE49-F238E27FC236}">
                <a16:creationId xmlns:a16="http://schemas.microsoft.com/office/drawing/2014/main" id="{6E3F3BF7-0408-4AAB-A53E-A747CF253044}"/>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6</a:t>
            </a:r>
          </a:p>
        </p:txBody>
      </p:sp>
    </p:spTree>
    <p:extLst>
      <p:ext uri="{BB962C8B-B14F-4D97-AF65-F5344CB8AC3E}">
        <p14:creationId xmlns:p14="http://schemas.microsoft.com/office/powerpoint/2010/main" val="1306242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772545" y="2462674"/>
            <a:ext cx="2876115"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Freeze lemon</a:t>
            </a:r>
          </a:p>
          <a:p>
            <a:r>
              <a:rPr lang="en-US" sz="3200" dirty="0">
                <a:latin typeface="Arial" panose="020B0604020202020204" pitchFamily="34" charset="0"/>
                <a:cs typeface="Arial" panose="020B0604020202020204" pitchFamily="34" charset="0"/>
              </a:rPr>
              <a:t>slices in water</a:t>
            </a:r>
          </a:p>
          <a:p>
            <a:r>
              <a:rPr lang="en-US" sz="3200" dirty="0">
                <a:latin typeface="Arial" panose="020B0604020202020204" pitchFamily="34" charset="0"/>
                <a:cs typeface="Arial" panose="020B0604020202020204" pitchFamily="34" charset="0"/>
              </a:rPr>
              <a:t>in cupcake</a:t>
            </a:r>
          </a:p>
          <a:p>
            <a:r>
              <a:rPr lang="en-US" sz="3200" dirty="0">
                <a:latin typeface="Arial" panose="020B0604020202020204" pitchFamily="34" charset="0"/>
                <a:cs typeface="Arial" panose="020B0604020202020204" pitchFamily="34" charset="0"/>
              </a:rPr>
              <a:t>pans for …</a:t>
            </a:r>
            <a:endParaRPr lang="en-US" sz="8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7306" y="535641"/>
            <a:ext cx="7888224" cy="5916168"/>
          </a:xfrm>
          <a:prstGeom prst="rect">
            <a:avLst/>
          </a:prstGeom>
        </p:spPr>
      </p:pic>
      <p:sp>
        <p:nvSpPr>
          <p:cNvPr id="4" name="TextBox 3">
            <a:extLst>
              <a:ext uri="{FF2B5EF4-FFF2-40B4-BE49-F238E27FC236}">
                <a16:creationId xmlns:a16="http://schemas.microsoft.com/office/drawing/2014/main" id="{B6D3769E-7572-4C36-A039-1DAB8A133FCC}"/>
              </a:ext>
            </a:extLst>
          </p:cNvPr>
          <p:cNvSpPr txBox="1"/>
          <p:nvPr/>
        </p:nvSpPr>
        <p:spPr>
          <a:xfrm>
            <a:off x="2508738" y="6422519"/>
            <a:ext cx="3076136"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sp>
        <p:nvSpPr>
          <p:cNvPr id="6" name="Oval 5">
            <a:extLst>
              <a:ext uri="{FF2B5EF4-FFF2-40B4-BE49-F238E27FC236}">
                <a16:creationId xmlns:a16="http://schemas.microsoft.com/office/drawing/2014/main" id="{9BF222F8-0450-4359-8916-A1460D2549BD}"/>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7</a:t>
            </a:r>
          </a:p>
        </p:txBody>
      </p:sp>
    </p:spTree>
    <p:extLst>
      <p:ext uri="{BB962C8B-B14F-4D97-AF65-F5344CB8AC3E}">
        <p14:creationId xmlns:p14="http://schemas.microsoft.com/office/powerpoint/2010/main" val="2185985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993529" y="2512370"/>
            <a:ext cx="2774402" cy="1754326"/>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 large, </a:t>
            </a:r>
          </a:p>
          <a:p>
            <a:r>
              <a:rPr lang="en-US" sz="3600" dirty="0">
                <a:latin typeface="Arial" panose="020B0604020202020204" pitchFamily="34" charset="0"/>
                <a:cs typeface="Arial" panose="020B0604020202020204" pitchFamily="34" charset="0"/>
              </a:rPr>
              <a:t>flavored ice cubes</a:t>
            </a:r>
            <a:endParaRPr lang="en-US" sz="880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DF76BB0-98C7-4F5F-87B5-D903B4C0BFB5}"/>
              </a:ext>
            </a:extLst>
          </p:cNvPr>
          <p:cNvGrpSpPr/>
          <p:nvPr/>
        </p:nvGrpSpPr>
        <p:grpSpPr>
          <a:xfrm>
            <a:off x="409759" y="431449"/>
            <a:ext cx="7888224" cy="6329624"/>
            <a:chOff x="409759" y="431449"/>
            <a:chExt cx="7888224" cy="6329624"/>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9759" y="431449"/>
              <a:ext cx="7888224" cy="5916168"/>
            </a:xfrm>
            <a:prstGeom prst="rect">
              <a:avLst/>
            </a:prstGeom>
          </p:spPr>
        </p:pic>
        <p:sp>
          <p:nvSpPr>
            <p:cNvPr id="4" name="TextBox 3">
              <a:extLst>
                <a:ext uri="{FF2B5EF4-FFF2-40B4-BE49-F238E27FC236}">
                  <a16:creationId xmlns:a16="http://schemas.microsoft.com/office/drawing/2014/main" id="{6D58A854-29F2-4E63-AAD3-7F307DCA3C6E}"/>
                </a:ext>
              </a:extLst>
            </p:cNvPr>
            <p:cNvSpPr txBox="1"/>
            <p:nvPr/>
          </p:nvSpPr>
          <p:spPr>
            <a:xfrm>
              <a:off x="2665154" y="6422519"/>
              <a:ext cx="3076136"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Tree>
    <p:extLst>
      <p:ext uri="{BB962C8B-B14F-4D97-AF65-F5344CB8AC3E}">
        <p14:creationId xmlns:p14="http://schemas.microsoft.com/office/powerpoint/2010/main" val="1879143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592457" y="2423458"/>
            <a:ext cx="3294742"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Freeze washed, peeled, bite-size pieces of fruit for smoothies*</a:t>
            </a:r>
            <a:endParaRPr lang="en-US" sz="8800" b="1"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7C84386-D593-484D-B29F-E164FD3EDB6E}"/>
              </a:ext>
            </a:extLst>
          </p:cNvPr>
          <p:cNvGrpSpPr/>
          <p:nvPr/>
        </p:nvGrpSpPr>
        <p:grpSpPr>
          <a:xfrm>
            <a:off x="354589" y="496426"/>
            <a:ext cx="7888224" cy="6264647"/>
            <a:chOff x="354589" y="496426"/>
            <a:chExt cx="7888224" cy="6264647"/>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4589" y="496426"/>
              <a:ext cx="7888224" cy="5916168"/>
            </a:xfrm>
            <a:prstGeom prst="rect">
              <a:avLst/>
            </a:prstGeom>
          </p:spPr>
        </p:pic>
        <p:sp>
          <p:nvSpPr>
            <p:cNvPr id="4" name="TextBox 3">
              <a:extLst>
                <a:ext uri="{FF2B5EF4-FFF2-40B4-BE49-F238E27FC236}">
                  <a16:creationId xmlns:a16="http://schemas.microsoft.com/office/drawing/2014/main" id="{6E7B3C2F-C6D1-4EAA-9D34-BF7DB4BF01E6}"/>
                </a:ext>
              </a:extLst>
            </p:cNvPr>
            <p:cNvSpPr txBox="1"/>
            <p:nvPr/>
          </p:nvSpPr>
          <p:spPr>
            <a:xfrm>
              <a:off x="2701250" y="6422519"/>
              <a:ext cx="3076136"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
        <p:nvSpPr>
          <p:cNvPr id="6" name="Oval 5">
            <a:extLst>
              <a:ext uri="{FF2B5EF4-FFF2-40B4-BE49-F238E27FC236}">
                <a16:creationId xmlns:a16="http://schemas.microsoft.com/office/drawing/2014/main" id="{DFF76B1F-C5A5-4C72-BF0C-1EE60DF8834E}"/>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8</a:t>
            </a:r>
          </a:p>
        </p:txBody>
      </p:sp>
    </p:spTree>
    <p:extLst>
      <p:ext uri="{BB962C8B-B14F-4D97-AF65-F5344CB8AC3E}">
        <p14:creationId xmlns:p14="http://schemas.microsoft.com/office/powerpoint/2010/main" val="2531197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62745" y="203200"/>
            <a:ext cx="10929255" cy="6654800"/>
            <a:chOff x="1262745" y="203200"/>
            <a:chExt cx="10929255" cy="665480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62745" y="203200"/>
              <a:ext cx="9938717" cy="6654800"/>
            </a:xfrm>
            <a:prstGeom prst="rect">
              <a:avLst/>
            </a:prstGeom>
          </p:spPr>
        </p:pic>
        <p:pic>
          <p:nvPicPr>
            <p:cNvPr id="6" name="Picture 5"/>
            <p:cNvPicPr>
              <a:picLocks noChangeAspect="1"/>
            </p:cNvPicPr>
            <p:nvPr/>
          </p:nvPicPr>
          <p:blipFill rotWithShape="1">
            <a:blip r:embed="rId4"/>
            <a:srcRect t="2517" r="1788"/>
            <a:stretch/>
          </p:blipFill>
          <p:spPr>
            <a:xfrm>
              <a:off x="10906934" y="5823606"/>
              <a:ext cx="1285066" cy="1034394"/>
            </a:xfrm>
            <a:prstGeom prst="rect">
              <a:avLst/>
            </a:prstGeom>
          </p:spPr>
        </p:pic>
      </p:grpSp>
      <p:sp>
        <p:nvSpPr>
          <p:cNvPr id="5" name="Title 4"/>
          <p:cNvSpPr>
            <a:spLocks noGrp="1"/>
          </p:cNvSpPr>
          <p:nvPr>
            <p:ph type="title"/>
          </p:nvPr>
        </p:nvSpPr>
        <p:spPr>
          <a:xfrm>
            <a:off x="0" y="0"/>
            <a:ext cx="5849257" cy="701731"/>
          </a:xfrm>
          <a:prstGeom prst="homePlate">
            <a:avLst/>
          </a:prstGeom>
          <a:solidFill>
            <a:srgbClr val="CF0A2C"/>
          </a:solidFill>
        </p:spPr>
        <p:txBody>
          <a:bodyPr wrap="square">
            <a:spAutoFit/>
          </a:bodyPr>
          <a:lstStyle/>
          <a:p>
            <a:pPr algn="ctr"/>
            <a:r>
              <a:rPr lang="en-US" dirty="0">
                <a:solidFill>
                  <a:schemeClr val="bg1"/>
                </a:solidFill>
              </a:rPr>
              <a:t>PROTEIN FOODS</a:t>
            </a:r>
          </a:p>
        </p:txBody>
      </p:sp>
      <p:sp>
        <p:nvSpPr>
          <p:cNvPr id="7" name="TextBox 6">
            <a:extLst>
              <a:ext uri="{FF2B5EF4-FFF2-40B4-BE49-F238E27FC236}">
                <a16:creationId xmlns:a16="http://schemas.microsoft.com/office/drawing/2014/main" id="{5E5CAE20-5A0E-4E25-992A-3317EF7BBD1E}"/>
              </a:ext>
            </a:extLst>
          </p:cNvPr>
          <p:cNvSpPr txBox="1"/>
          <p:nvPr/>
        </p:nvSpPr>
        <p:spPr>
          <a:xfrm>
            <a:off x="2762033" y="6515054"/>
            <a:ext cx="6663321"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cs typeface="Arial" panose="020B0604020202020204" pitchFamily="34" charset="0"/>
              </a:rPr>
              <a:t> Source of photo: Used with permission by the Academy of Nutrition and Dietetics</a:t>
            </a:r>
          </a:p>
        </p:txBody>
      </p:sp>
    </p:spTree>
    <p:extLst>
      <p:ext uri="{BB962C8B-B14F-4D97-AF65-F5344CB8AC3E}">
        <p14:creationId xmlns:p14="http://schemas.microsoft.com/office/powerpoint/2010/main" val="1299807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7918" y="491001"/>
            <a:ext cx="7888224" cy="5916168"/>
          </a:xfrm>
          <a:prstGeom prst="rect">
            <a:avLst/>
          </a:prstGeom>
        </p:spPr>
      </p:pic>
      <p:sp>
        <p:nvSpPr>
          <p:cNvPr id="5" name="Content Placeholder 4"/>
          <p:cNvSpPr>
            <a:spLocks noGrp="1"/>
          </p:cNvSpPr>
          <p:nvPr>
            <p:ph sz="half" idx="2"/>
          </p:nvPr>
        </p:nvSpPr>
        <p:spPr>
          <a:xfrm>
            <a:off x="8538567" y="1526357"/>
            <a:ext cx="3523736" cy="4351338"/>
          </a:xfrm>
        </p:spPr>
        <p:txBody>
          <a:bodyPr/>
          <a:lstStyle/>
          <a:p>
            <a:pPr marL="0" indent="0">
              <a:buNone/>
            </a:pPr>
            <a:r>
              <a:rPr lang="en-US" sz="3200" dirty="0"/>
              <a:t>Help prevent “warmed over</a:t>
            </a:r>
            <a:br>
              <a:rPr lang="en-US" sz="3200" dirty="0"/>
            </a:br>
            <a:r>
              <a:rPr lang="en-US" sz="3200" dirty="0"/>
              <a:t>meat” flavor:</a:t>
            </a:r>
          </a:p>
          <a:p>
            <a:pPr lvl="1">
              <a:buSzPct val="75000"/>
            </a:pPr>
            <a:r>
              <a:rPr lang="en-US" sz="3200" dirty="0"/>
              <a:t>Use leftover meats in flavorful foods</a:t>
            </a:r>
          </a:p>
          <a:p>
            <a:pPr lvl="1">
              <a:buSzPct val="75000"/>
            </a:pPr>
            <a:r>
              <a:rPr lang="en-US" sz="3200" dirty="0"/>
              <a:t>Cover with liquids, sauce or gravy </a:t>
            </a:r>
          </a:p>
          <a:p>
            <a:endParaRPr lang="en-US" dirty="0"/>
          </a:p>
        </p:txBody>
      </p:sp>
      <p:sp>
        <p:nvSpPr>
          <p:cNvPr id="4" name="TextBox 3">
            <a:extLst>
              <a:ext uri="{FF2B5EF4-FFF2-40B4-BE49-F238E27FC236}">
                <a16:creationId xmlns:a16="http://schemas.microsoft.com/office/drawing/2014/main" id="{1A1089D7-EA7C-4AAE-98CC-750D3B5C1F27}"/>
              </a:ext>
            </a:extLst>
          </p:cNvPr>
          <p:cNvSpPr txBox="1"/>
          <p:nvPr/>
        </p:nvSpPr>
        <p:spPr>
          <a:xfrm>
            <a:off x="2508738" y="6422519"/>
            <a:ext cx="3076136"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sp>
        <p:nvSpPr>
          <p:cNvPr id="7" name="Oval 6">
            <a:extLst>
              <a:ext uri="{FF2B5EF4-FFF2-40B4-BE49-F238E27FC236}">
                <a16:creationId xmlns:a16="http://schemas.microsoft.com/office/drawing/2014/main" id="{6D1E0D96-55A4-4CC7-9151-28D5807A0162}"/>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9</a:t>
            </a:r>
          </a:p>
        </p:txBody>
      </p:sp>
    </p:spTree>
    <p:extLst>
      <p:ext uri="{BB962C8B-B14F-4D97-AF65-F5344CB8AC3E}">
        <p14:creationId xmlns:p14="http://schemas.microsoft.com/office/powerpoint/2010/main" val="4210386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7329714" y="546827"/>
            <a:ext cx="4506177" cy="5320431"/>
          </a:xfrm>
        </p:spPr>
        <p:txBody>
          <a:bodyPr wrap="square">
            <a:spAutoFit/>
          </a:bodyPr>
          <a:lstStyle/>
          <a:p>
            <a:pPr>
              <a:lnSpc>
                <a:spcPct val="110000"/>
              </a:lnSpc>
            </a:pPr>
            <a:r>
              <a:rPr lang="en-US" sz="2800" dirty="0"/>
              <a:t>“Leftovers make you feel good twice. First, when you put it away, you feel thrifty and intelligent: </a:t>
            </a:r>
            <a:r>
              <a:rPr lang="en-US" sz="2800" b="1" dirty="0"/>
              <a:t>‘I’m saving food!’</a:t>
            </a:r>
            <a:r>
              <a:rPr lang="en-US" sz="2800" b="1" dirty="0">
                <a:effectLst>
                  <a:outerShdw blurRad="38100" dist="38100" dir="2700000" algn="tl">
                    <a:srgbClr val="000000">
                      <a:alpha val="43137"/>
                    </a:srgbClr>
                  </a:outerShdw>
                </a:effectLst>
              </a:rPr>
              <a:t> </a:t>
            </a:r>
            <a:r>
              <a:rPr lang="en-US" sz="2800" dirty="0"/>
              <a:t>Then a month later when blue hair is growing out of the ham, and you throw it away, you feel really  intelligent</a:t>
            </a:r>
            <a:r>
              <a:rPr lang="en-US" sz="2800" b="1" dirty="0"/>
              <a:t>: ‘I’m saving my life!’ </a:t>
            </a:r>
            <a:r>
              <a:rPr lang="en-US" sz="2800" dirty="0"/>
              <a:t>”</a:t>
            </a:r>
            <a:r>
              <a:rPr lang="en-US" sz="2800" b="1" dirty="0"/>
              <a:t> </a:t>
            </a:r>
          </a:p>
          <a:p>
            <a:r>
              <a:rPr lang="en-US" sz="2600" dirty="0"/>
              <a:t>    </a:t>
            </a:r>
            <a:r>
              <a:rPr lang="en-US" sz="2000" dirty="0"/>
              <a:t>- George Carlin, comedian</a:t>
            </a:r>
            <a:endParaRPr lang="en-US" sz="2600" dirty="0"/>
          </a:p>
        </p:txBody>
      </p:sp>
      <p:grpSp>
        <p:nvGrpSpPr>
          <p:cNvPr id="3" name="Group 2">
            <a:extLst>
              <a:ext uri="{FF2B5EF4-FFF2-40B4-BE49-F238E27FC236}">
                <a16:creationId xmlns:a16="http://schemas.microsoft.com/office/drawing/2014/main" id="{EF4EF9F1-B2DB-4E98-B969-E371A9F3493E}"/>
              </a:ext>
            </a:extLst>
          </p:cNvPr>
          <p:cNvGrpSpPr/>
          <p:nvPr/>
        </p:nvGrpSpPr>
        <p:grpSpPr>
          <a:xfrm>
            <a:off x="400519" y="391884"/>
            <a:ext cx="6647543" cy="6365643"/>
            <a:chOff x="400519" y="391884"/>
            <a:chExt cx="6647543" cy="6365643"/>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14426" t="4229" r="8271" b="4178"/>
            <a:stretch/>
          </p:blipFill>
          <p:spPr>
            <a:xfrm>
              <a:off x="400519" y="391884"/>
              <a:ext cx="6647543" cy="5907315"/>
            </a:xfrm>
            <a:prstGeom prst="rect">
              <a:avLst/>
            </a:prstGeom>
          </p:spPr>
        </p:pic>
        <p:sp>
          <p:nvSpPr>
            <p:cNvPr id="4" name="TextBox 3">
              <a:extLst>
                <a:ext uri="{FF2B5EF4-FFF2-40B4-BE49-F238E27FC236}">
                  <a16:creationId xmlns:a16="http://schemas.microsoft.com/office/drawing/2014/main" id="{07EF2C85-C69E-42A4-B25D-59691D408655}"/>
                </a:ext>
              </a:extLst>
            </p:cNvPr>
            <p:cNvSpPr txBox="1"/>
            <p:nvPr/>
          </p:nvSpPr>
          <p:spPr>
            <a:xfrm>
              <a:off x="2177924" y="6418973"/>
              <a:ext cx="2717596"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grpSp>
    </p:spTree>
    <p:extLst>
      <p:ext uri="{BB962C8B-B14F-4D97-AF65-F5344CB8AC3E}">
        <p14:creationId xmlns:p14="http://schemas.microsoft.com/office/powerpoint/2010/main" val="13998591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81929" y="380163"/>
            <a:ext cx="10510071" cy="6466115"/>
            <a:chOff x="1681929" y="391886"/>
            <a:chExt cx="10510071" cy="6466115"/>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81929" y="391886"/>
              <a:ext cx="9656923" cy="6466115"/>
            </a:xfrm>
            <a:prstGeom prst="rect">
              <a:avLst/>
            </a:prstGeom>
          </p:spPr>
        </p:pic>
        <p:pic>
          <p:nvPicPr>
            <p:cNvPr id="6" name="Picture 5"/>
            <p:cNvPicPr>
              <a:picLocks noChangeAspect="1"/>
            </p:cNvPicPr>
            <p:nvPr/>
          </p:nvPicPr>
          <p:blipFill rotWithShape="1">
            <a:blip r:embed="rId4"/>
            <a:srcRect t="2517" r="1788"/>
            <a:stretch/>
          </p:blipFill>
          <p:spPr>
            <a:xfrm>
              <a:off x="10906934" y="5823606"/>
              <a:ext cx="1285066" cy="1034394"/>
            </a:xfrm>
            <a:prstGeom prst="rect">
              <a:avLst/>
            </a:prstGeom>
          </p:spPr>
        </p:pic>
      </p:grpSp>
      <p:sp>
        <p:nvSpPr>
          <p:cNvPr id="5" name="Title 4"/>
          <p:cNvSpPr>
            <a:spLocks noGrp="1"/>
          </p:cNvSpPr>
          <p:nvPr>
            <p:ph type="title"/>
          </p:nvPr>
        </p:nvSpPr>
        <p:spPr>
          <a:xfrm>
            <a:off x="0" y="0"/>
            <a:ext cx="4963886" cy="701731"/>
          </a:xfrm>
          <a:prstGeom prst="homePlate">
            <a:avLst/>
          </a:prstGeom>
          <a:solidFill>
            <a:srgbClr val="CF0A2C"/>
          </a:solidFill>
        </p:spPr>
        <p:txBody>
          <a:bodyPr wrap="square">
            <a:spAutoFit/>
          </a:bodyPr>
          <a:lstStyle/>
          <a:p>
            <a:pPr algn="ctr"/>
            <a:r>
              <a:rPr lang="en-US" dirty="0">
                <a:solidFill>
                  <a:schemeClr val="bg1"/>
                </a:solidFill>
              </a:rPr>
              <a:t>VEGETABLES</a:t>
            </a:r>
          </a:p>
        </p:txBody>
      </p:sp>
      <p:sp>
        <p:nvSpPr>
          <p:cNvPr id="4" name="TextBox 3"/>
          <p:cNvSpPr txBox="1"/>
          <p:nvPr/>
        </p:nvSpPr>
        <p:spPr>
          <a:xfrm>
            <a:off x="2762033" y="6515054"/>
            <a:ext cx="6663321"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cs typeface="Arial" panose="020B0604020202020204" pitchFamily="34" charset="0"/>
              </a:rPr>
              <a:t> Source of photo: Used with permission by the Academy of Nutrition and Dietetics</a:t>
            </a:r>
          </a:p>
        </p:txBody>
      </p:sp>
    </p:spTree>
    <p:extLst>
      <p:ext uri="{BB962C8B-B14F-4D97-AF65-F5344CB8AC3E}">
        <p14:creationId xmlns:p14="http://schemas.microsoft.com/office/powerpoint/2010/main" val="4210815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809933" y="2768018"/>
            <a:ext cx="2779928" cy="2062103"/>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Add chopped,</a:t>
            </a:r>
          </a:p>
          <a:p>
            <a:r>
              <a:rPr lang="en-US" sz="3200" dirty="0">
                <a:latin typeface="Arial" panose="020B0604020202020204" pitchFamily="34" charset="0"/>
                <a:cs typeface="Arial" panose="020B0604020202020204" pitchFamily="34" charset="0"/>
              </a:rPr>
              <a:t>mature onions</a:t>
            </a:r>
          </a:p>
          <a:p>
            <a:r>
              <a:rPr lang="en-US" sz="3200" dirty="0">
                <a:latin typeface="Arial" panose="020B0604020202020204" pitchFamily="34" charset="0"/>
                <a:cs typeface="Arial" panose="020B0604020202020204" pitchFamily="34" charset="0"/>
              </a:rPr>
              <a:t>directly to a</a:t>
            </a:r>
          </a:p>
          <a:p>
            <a:r>
              <a:rPr lang="en-US" sz="3200" dirty="0">
                <a:latin typeface="Arial" panose="020B0604020202020204" pitchFamily="34" charset="0"/>
                <a:cs typeface="Arial" panose="020B0604020202020204" pitchFamily="34" charset="0"/>
              </a:rPr>
              <a:t>freezer bag</a:t>
            </a:r>
          </a:p>
        </p:txBody>
      </p:sp>
      <p:grpSp>
        <p:nvGrpSpPr>
          <p:cNvPr id="3" name="Group 2">
            <a:extLst>
              <a:ext uri="{FF2B5EF4-FFF2-40B4-BE49-F238E27FC236}">
                <a16:creationId xmlns:a16="http://schemas.microsoft.com/office/drawing/2014/main" id="{771CD5F4-8F2B-4EE2-B6E7-FCD3120E9693}"/>
              </a:ext>
            </a:extLst>
          </p:cNvPr>
          <p:cNvGrpSpPr/>
          <p:nvPr/>
        </p:nvGrpSpPr>
        <p:grpSpPr>
          <a:xfrm>
            <a:off x="346108" y="521868"/>
            <a:ext cx="7888224" cy="6239205"/>
            <a:chOff x="346108" y="521868"/>
            <a:chExt cx="7888224" cy="6239205"/>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6108" y="521868"/>
              <a:ext cx="7888224" cy="5916168"/>
            </a:xfrm>
            <a:prstGeom prst="rect">
              <a:avLst/>
            </a:prstGeom>
          </p:spPr>
        </p:pic>
        <p:sp>
          <p:nvSpPr>
            <p:cNvPr id="4" name="TextBox 3">
              <a:extLst>
                <a:ext uri="{FF2B5EF4-FFF2-40B4-BE49-F238E27FC236}">
                  <a16:creationId xmlns:a16="http://schemas.microsoft.com/office/drawing/2014/main" id="{D6AD2E5E-A29B-4D12-9215-A752D1D32071}"/>
                </a:ext>
              </a:extLst>
            </p:cNvPr>
            <p:cNvSpPr txBox="1"/>
            <p:nvPr/>
          </p:nvSpPr>
          <p:spPr>
            <a:xfrm>
              <a:off x="2725314" y="6422519"/>
              <a:ext cx="3076136"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
        <p:nvSpPr>
          <p:cNvPr id="6" name="Oval 5">
            <a:extLst>
              <a:ext uri="{FF2B5EF4-FFF2-40B4-BE49-F238E27FC236}">
                <a16:creationId xmlns:a16="http://schemas.microsoft.com/office/drawing/2014/main" id="{0E50AB60-D81F-4BF9-87A2-29A60C44F6C7}"/>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10</a:t>
            </a:r>
          </a:p>
        </p:txBody>
      </p:sp>
    </p:spTree>
    <p:extLst>
      <p:ext uri="{BB962C8B-B14F-4D97-AF65-F5344CB8AC3E}">
        <p14:creationId xmlns:p14="http://schemas.microsoft.com/office/powerpoint/2010/main" val="3540073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750300" y="1894995"/>
            <a:ext cx="2775119" cy="2862322"/>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Freeze extra</a:t>
            </a:r>
          </a:p>
          <a:p>
            <a:r>
              <a:rPr lang="en-US" sz="3600" dirty="0">
                <a:latin typeface="Arial" panose="020B0604020202020204" pitchFamily="34" charset="0"/>
                <a:cs typeface="Arial" panose="020B0604020202020204" pitchFamily="34" charset="0"/>
              </a:rPr>
              <a:t>bell peppers</a:t>
            </a:r>
          </a:p>
          <a:p>
            <a:r>
              <a:rPr lang="en-US" sz="3600" dirty="0">
                <a:latin typeface="Arial" panose="020B0604020202020204" pitchFamily="34" charset="0"/>
                <a:cs typeface="Arial" panose="020B0604020202020204" pitchFamily="34" charset="0"/>
              </a:rPr>
              <a:t>in shapes </a:t>
            </a:r>
          </a:p>
          <a:p>
            <a:r>
              <a:rPr lang="en-US" sz="3600" dirty="0">
                <a:latin typeface="Arial" panose="020B0604020202020204" pitchFamily="34" charset="0"/>
                <a:cs typeface="Arial" panose="020B0604020202020204" pitchFamily="34" charset="0"/>
              </a:rPr>
              <a:t>needed for</a:t>
            </a:r>
          </a:p>
          <a:p>
            <a:r>
              <a:rPr lang="en-US" sz="3600" dirty="0">
                <a:latin typeface="Arial" panose="020B0604020202020204" pitchFamily="34" charset="0"/>
                <a:cs typeface="Arial" panose="020B0604020202020204" pitchFamily="34" charset="0"/>
              </a:rPr>
              <a:t>recipes</a:t>
            </a:r>
          </a:p>
        </p:txBody>
      </p:sp>
      <p:grpSp>
        <p:nvGrpSpPr>
          <p:cNvPr id="2" name="Group 1">
            <a:extLst>
              <a:ext uri="{FF2B5EF4-FFF2-40B4-BE49-F238E27FC236}">
                <a16:creationId xmlns:a16="http://schemas.microsoft.com/office/drawing/2014/main" id="{6C96231C-4BF4-481A-BA6B-021DFF6B51F8}"/>
              </a:ext>
            </a:extLst>
          </p:cNvPr>
          <p:cNvGrpSpPr/>
          <p:nvPr/>
        </p:nvGrpSpPr>
        <p:grpSpPr>
          <a:xfrm>
            <a:off x="406992" y="484260"/>
            <a:ext cx="7888224" cy="6276813"/>
            <a:chOff x="406992" y="484260"/>
            <a:chExt cx="7888224" cy="6276813"/>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6992" y="484260"/>
              <a:ext cx="7888224" cy="5916168"/>
            </a:xfrm>
            <a:prstGeom prst="rect">
              <a:avLst/>
            </a:prstGeom>
          </p:spPr>
        </p:pic>
        <p:sp>
          <p:nvSpPr>
            <p:cNvPr id="4" name="TextBox 3">
              <a:extLst>
                <a:ext uri="{FF2B5EF4-FFF2-40B4-BE49-F238E27FC236}">
                  <a16:creationId xmlns:a16="http://schemas.microsoft.com/office/drawing/2014/main" id="{803E9C63-29CF-439C-A089-1A3272A7EBEC}"/>
                </a:ext>
              </a:extLst>
            </p:cNvPr>
            <p:cNvSpPr txBox="1"/>
            <p:nvPr/>
          </p:nvSpPr>
          <p:spPr>
            <a:xfrm>
              <a:off x="2737346" y="6422519"/>
              <a:ext cx="3076136"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
        <p:nvSpPr>
          <p:cNvPr id="6" name="Oval 5">
            <a:extLst>
              <a:ext uri="{FF2B5EF4-FFF2-40B4-BE49-F238E27FC236}">
                <a16:creationId xmlns:a16="http://schemas.microsoft.com/office/drawing/2014/main" id="{0EDCBFB3-F25A-430E-8EC7-712DFB1514C3}"/>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11</a:t>
            </a:r>
          </a:p>
        </p:txBody>
      </p:sp>
    </p:spTree>
    <p:extLst>
      <p:ext uri="{BB962C8B-B14F-4D97-AF65-F5344CB8AC3E}">
        <p14:creationId xmlns:p14="http://schemas.microsoft.com/office/powerpoint/2010/main" val="78675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616043" y="1252739"/>
            <a:ext cx="3461657" cy="353943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What was the</a:t>
            </a:r>
          </a:p>
          <a:p>
            <a:r>
              <a:rPr lang="en-US" sz="3200" dirty="0">
                <a:latin typeface="Arial" panose="020B0604020202020204" pitchFamily="34" charset="0"/>
                <a:cs typeface="Arial" panose="020B0604020202020204" pitchFamily="34" charset="0"/>
              </a:rPr>
              <a:t> “secret</a:t>
            </a:r>
          </a:p>
          <a:p>
            <a:r>
              <a:rPr lang="en-US" sz="3200" dirty="0">
                <a:latin typeface="Arial" panose="020B0604020202020204" pitchFamily="34" charset="0"/>
                <a:cs typeface="Arial" panose="020B0604020202020204" pitchFamily="34" charset="0"/>
              </a:rPr>
              <a:t>ingredient,” languishing in the refrigerator, that was added to this pasta sauce?</a:t>
            </a:r>
          </a:p>
        </p:txBody>
      </p:sp>
      <p:grpSp>
        <p:nvGrpSpPr>
          <p:cNvPr id="2" name="Group 1">
            <a:extLst>
              <a:ext uri="{FF2B5EF4-FFF2-40B4-BE49-F238E27FC236}">
                <a16:creationId xmlns:a16="http://schemas.microsoft.com/office/drawing/2014/main" id="{F37A7752-692F-4C9F-9DED-B1C6CCD89290}"/>
              </a:ext>
            </a:extLst>
          </p:cNvPr>
          <p:cNvGrpSpPr/>
          <p:nvPr/>
        </p:nvGrpSpPr>
        <p:grpSpPr>
          <a:xfrm>
            <a:off x="382125" y="446691"/>
            <a:ext cx="7888224" cy="6314382"/>
            <a:chOff x="382125" y="446691"/>
            <a:chExt cx="7888224" cy="6314382"/>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2125" y="446691"/>
              <a:ext cx="7888224" cy="5916168"/>
            </a:xfrm>
            <a:prstGeom prst="rect">
              <a:avLst/>
            </a:prstGeom>
          </p:spPr>
        </p:pic>
        <p:sp>
          <p:nvSpPr>
            <p:cNvPr id="4" name="TextBox 3">
              <a:extLst>
                <a:ext uri="{FF2B5EF4-FFF2-40B4-BE49-F238E27FC236}">
                  <a16:creationId xmlns:a16="http://schemas.microsoft.com/office/drawing/2014/main" id="{4C7B5D6C-1864-4308-978F-8DD7BD6B2831}"/>
                </a:ext>
              </a:extLst>
            </p:cNvPr>
            <p:cNvSpPr txBox="1"/>
            <p:nvPr/>
          </p:nvSpPr>
          <p:spPr>
            <a:xfrm>
              <a:off x="2725314" y="6422519"/>
              <a:ext cx="3076136"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
        <p:nvSpPr>
          <p:cNvPr id="5" name="Oval 4">
            <a:extLst>
              <a:ext uri="{FF2B5EF4-FFF2-40B4-BE49-F238E27FC236}">
                <a16:creationId xmlns:a16="http://schemas.microsoft.com/office/drawing/2014/main" id="{3C41F3D3-7937-4B68-B3A0-E05746478BDA}"/>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12</a:t>
            </a:r>
          </a:p>
        </p:txBody>
      </p:sp>
    </p:spTree>
    <p:extLst>
      <p:ext uri="{BB962C8B-B14F-4D97-AF65-F5344CB8AC3E}">
        <p14:creationId xmlns:p14="http://schemas.microsoft.com/office/powerpoint/2010/main" val="1974559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930516" y="542207"/>
            <a:ext cx="4328159" cy="600164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Purée extra vegetables in a blender or food</a:t>
            </a:r>
          </a:p>
          <a:p>
            <a:r>
              <a:rPr lang="en-US" sz="3200" dirty="0">
                <a:latin typeface="Arial" panose="020B0604020202020204" pitchFamily="34" charset="0"/>
                <a:cs typeface="Arial" panose="020B0604020202020204" pitchFamily="34" charset="0"/>
              </a:rPr>
              <a:t>processor (about 1/2 cup per serving) and heat with pasta sauce. Possible additional</a:t>
            </a:r>
          </a:p>
          <a:p>
            <a:r>
              <a:rPr lang="en-US" sz="3200" dirty="0">
                <a:latin typeface="Arial" panose="020B0604020202020204" pitchFamily="34" charset="0"/>
                <a:cs typeface="Arial" panose="020B0604020202020204" pitchFamily="34" charset="0"/>
              </a:rPr>
              <a:t>vegetables include carrots, butternut squash, red</a:t>
            </a:r>
          </a:p>
          <a:p>
            <a:r>
              <a:rPr lang="en-US" sz="3200" dirty="0">
                <a:latin typeface="Arial" panose="020B0604020202020204" pitchFamily="34" charset="0"/>
                <a:cs typeface="Arial" panose="020B0604020202020204" pitchFamily="34" charset="0"/>
              </a:rPr>
              <a:t>bell peppers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and zucchini.</a:t>
            </a:r>
            <a:endParaRPr lang="en-US" sz="8000" dirty="0">
              <a:latin typeface="Arial" panose="020B0604020202020204" pitchFamily="34" charset="0"/>
              <a:cs typeface="Arial" panose="020B0604020202020204" pitchFamily="34" charset="0"/>
            </a:endParaRPr>
          </a:p>
        </p:txBody>
      </p:sp>
      <p:sp>
        <p:nvSpPr>
          <p:cNvPr id="3" name="TextBox 2"/>
          <p:cNvSpPr txBox="1"/>
          <p:nvPr/>
        </p:nvSpPr>
        <p:spPr>
          <a:xfrm rot="21030421">
            <a:off x="3799469" y="2378876"/>
            <a:ext cx="3603679" cy="1015663"/>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6000" b="1" dirty="0">
                <a:ln/>
                <a:solidFill>
                  <a:srgbClr val="FE833E"/>
                </a:solidFill>
                <a:latin typeface="Arial Black" panose="020B0A04020102020204" pitchFamily="34" charset="0"/>
                <a:cs typeface="Arial" panose="020B0604020202020204" pitchFamily="34" charset="0"/>
              </a:rPr>
              <a:t>Carrots!</a:t>
            </a:r>
          </a:p>
        </p:txBody>
      </p:sp>
      <p:grpSp>
        <p:nvGrpSpPr>
          <p:cNvPr id="4" name="Group 3">
            <a:extLst>
              <a:ext uri="{FF2B5EF4-FFF2-40B4-BE49-F238E27FC236}">
                <a16:creationId xmlns:a16="http://schemas.microsoft.com/office/drawing/2014/main" id="{7D7433B2-9B80-4EE7-AFC8-F2BE72BF3E31}"/>
              </a:ext>
            </a:extLst>
          </p:cNvPr>
          <p:cNvGrpSpPr/>
          <p:nvPr/>
        </p:nvGrpSpPr>
        <p:grpSpPr>
          <a:xfrm>
            <a:off x="326776" y="668695"/>
            <a:ext cx="7459847" cy="6032124"/>
            <a:chOff x="193426" y="745587"/>
            <a:chExt cx="7459847" cy="6032124"/>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3426" y="745587"/>
              <a:ext cx="7459847" cy="5594885"/>
            </a:xfrm>
            <a:prstGeom prst="rect">
              <a:avLst/>
            </a:prstGeom>
          </p:spPr>
        </p:pic>
        <p:sp>
          <p:nvSpPr>
            <p:cNvPr id="5" name="TextBox 4"/>
            <p:cNvSpPr txBox="1"/>
            <p:nvPr/>
          </p:nvSpPr>
          <p:spPr>
            <a:xfrm>
              <a:off x="2529488" y="6439157"/>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Tree>
    <p:extLst>
      <p:ext uri="{BB962C8B-B14F-4D97-AF65-F5344CB8AC3E}">
        <p14:creationId xmlns:p14="http://schemas.microsoft.com/office/powerpoint/2010/main" val="1686871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416471" y="1516486"/>
            <a:ext cx="3543300" cy="3970318"/>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Freeze extra</a:t>
            </a:r>
          </a:p>
          <a:p>
            <a:r>
              <a:rPr lang="en-US" sz="3600" dirty="0">
                <a:latin typeface="Arial" panose="020B0604020202020204" pitchFamily="34" charset="0"/>
                <a:cs typeface="Arial" panose="020B0604020202020204" pitchFamily="34" charset="0"/>
              </a:rPr>
              <a:t>tomato paste in</a:t>
            </a:r>
          </a:p>
          <a:p>
            <a:r>
              <a:rPr lang="en-US" sz="3600" dirty="0">
                <a:latin typeface="Arial" panose="020B0604020202020204" pitchFamily="34" charset="0"/>
                <a:cs typeface="Arial" panose="020B0604020202020204" pitchFamily="34" charset="0"/>
              </a:rPr>
              <a:t>tablespoon-size</a:t>
            </a:r>
          </a:p>
          <a:p>
            <a:r>
              <a:rPr lang="en-US" sz="3600" dirty="0">
                <a:latin typeface="Arial" panose="020B0604020202020204" pitchFamily="34" charset="0"/>
                <a:cs typeface="Arial" panose="020B0604020202020204" pitchFamily="34" charset="0"/>
              </a:rPr>
              <a:t>portions in an</a:t>
            </a:r>
          </a:p>
          <a:p>
            <a:r>
              <a:rPr lang="en-US" sz="3600" dirty="0">
                <a:latin typeface="Arial" panose="020B0604020202020204" pitchFamily="34" charset="0"/>
                <a:cs typeface="Arial" panose="020B0604020202020204" pitchFamily="34" charset="0"/>
              </a:rPr>
              <a:t>ice cube tray.</a:t>
            </a:r>
          </a:p>
          <a:p>
            <a:r>
              <a:rPr lang="en-US" sz="3600" dirty="0">
                <a:latin typeface="Arial" panose="020B0604020202020204" pitchFamily="34" charset="0"/>
                <a:cs typeface="Arial" panose="020B0604020202020204" pitchFamily="34" charset="0"/>
              </a:rPr>
              <a:t>Transfer to a</a:t>
            </a:r>
          </a:p>
          <a:p>
            <a:r>
              <a:rPr lang="en-US" sz="3600" dirty="0">
                <a:latin typeface="Arial" panose="020B0604020202020204" pitchFamily="34" charset="0"/>
                <a:cs typeface="Arial" panose="020B0604020202020204" pitchFamily="34" charset="0"/>
              </a:rPr>
              <a:t>freezer bag.</a:t>
            </a:r>
          </a:p>
        </p:txBody>
      </p:sp>
      <p:grpSp>
        <p:nvGrpSpPr>
          <p:cNvPr id="3" name="Group 2">
            <a:extLst>
              <a:ext uri="{FF2B5EF4-FFF2-40B4-BE49-F238E27FC236}">
                <a16:creationId xmlns:a16="http://schemas.microsoft.com/office/drawing/2014/main" id="{247198A2-63D1-4EF2-A990-336C805B4232}"/>
              </a:ext>
            </a:extLst>
          </p:cNvPr>
          <p:cNvGrpSpPr/>
          <p:nvPr/>
        </p:nvGrpSpPr>
        <p:grpSpPr>
          <a:xfrm>
            <a:off x="393700" y="517003"/>
            <a:ext cx="7888224" cy="6260708"/>
            <a:chOff x="393700" y="517003"/>
            <a:chExt cx="7888224" cy="6260708"/>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3700" y="517003"/>
              <a:ext cx="7888224" cy="5916168"/>
            </a:xfrm>
            <a:prstGeom prst="rect">
              <a:avLst/>
            </a:prstGeom>
          </p:spPr>
        </p:pic>
        <p:sp>
          <p:nvSpPr>
            <p:cNvPr id="4" name="TextBox 3">
              <a:extLst>
                <a:ext uri="{FF2B5EF4-FFF2-40B4-BE49-F238E27FC236}">
                  <a16:creationId xmlns:a16="http://schemas.microsoft.com/office/drawing/2014/main" id="{AF4C896B-132E-4C42-B2BD-B17B425C5CFF}"/>
                </a:ext>
              </a:extLst>
            </p:cNvPr>
            <p:cNvSpPr txBox="1"/>
            <p:nvPr/>
          </p:nvSpPr>
          <p:spPr>
            <a:xfrm>
              <a:off x="2806224" y="6439157"/>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
        <p:nvSpPr>
          <p:cNvPr id="6" name="Oval 5">
            <a:extLst>
              <a:ext uri="{FF2B5EF4-FFF2-40B4-BE49-F238E27FC236}">
                <a16:creationId xmlns:a16="http://schemas.microsoft.com/office/drawing/2014/main" id="{678FBA81-B937-44F9-8C31-6A841A7E217C}"/>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13</a:t>
            </a:r>
          </a:p>
        </p:txBody>
      </p:sp>
    </p:spTree>
    <p:extLst>
      <p:ext uri="{BB962C8B-B14F-4D97-AF65-F5344CB8AC3E}">
        <p14:creationId xmlns:p14="http://schemas.microsoft.com/office/powerpoint/2010/main" val="1610231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708" y="728472"/>
            <a:ext cx="6129528" cy="6129528"/>
          </a:xfrm>
          <a:prstGeom prst="rect">
            <a:avLst/>
          </a:prstGeom>
        </p:spPr>
      </p:pic>
      <p:sp>
        <p:nvSpPr>
          <p:cNvPr id="5" name="Speech Bubble: Oval 4"/>
          <p:cNvSpPr/>
          <p:nvPr/>
        </p:nvSpPr>
        <p:spPr>
          <a:xfrm>
            <a:off x="6044650" y="379020"/>
            <a:ext cx="5944151" cy="3938409"/>
          </a:xfrm>
          <a:prstGeom prst="wedgeEllipseCallout">
            <a:avLst>
              <a:gd name="adj1" fmla="val -79799"/>
              <a:gd name="adj2" fmla="val 11786"/>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spAutoFit/>
          </a:bodyPr>
          <a:lstStyle/>
          <a:p>
            <a:pPr algn="ctr"/>
            <a:r>
              <a:rPr lang="en-US" sz="4400" dirty="0">
                <a:solidFill>
                  <a:schemeClr val="tx1"/>
                </a:solidFill>
                <a:latin typeface="Arial" panose="020B0604020202020204" pitchFamily="34" charset="0"/>
                <a:cs typeface="Arial" panose="020B0604020202020204" pitchFamily="34" charset="0"/>
              </a:rPr>
              <a:t>What a great way to get my kids to eat more veggies!</a:t>
            </a:r>
          </a:p>
        </p:txBody>
      </p:sp>
      <p:sp>
        <p:nvSpPr>
          <p:cNvPr id="4" name="TextBox 3">
            <a:extLst>
              <a:ext uri="{FF2B5EF4-FFF2-40B4-BE49-F238E27FC236}">
                <a16:creationId xmlns:a16="http://schemas.microsoft.com/office/drawing/2014/main" id="{9D1B4F36-5909-4D85-94C5-7A5B22AFB5A3}"/>
              </a:ext>
            </a:extLst>
          </p:cNvPr>
          <p:cNvSpPr txBox="1"/>
          <p:nvPr/>
        </p:nvSpPr>
        <p:spPr>
          <a:xfrm>
            <a:off x="4732699" y="6403988"/>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spTree>
    <p:extLst>
      <p:ext uri="{BB962C8B-B14F-4D97-AF65-F5344CB8AC3E}">
        <p14:creationId xmlns:p14="http://schemas.microsoft.com/office/powerpoint/2010/main" val="74079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547543" y="1451676"/>
            <a:ext cx="3170912" cy="440120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Use a melon baller or measuring spoon to scrape just the seeds from cucumbers and zucchini and the  membrane from peppers when using these foods in recipes</a:t>
            </a:r>
          </a:p>
        </p:txBody>
      </p:sp>
      <p:grpSp>
        <p:nvGrpSpPr>
          <p:cNvPr id="3" name="Group 2">
            <a:extLst>
              <a:ext uri="{FF2B5EF4-FFF2-40B4-BE49-F238E27FC236}">
                <a16:creationId xmlns:a16="http://schemas.microsoft.com/office/drawing/2014/main" id="{B390DEAF-5994-4D42-8548-4C93A803C001}"/>
              </a:ext>
            </a:extLst>
          </p:cNvPr>
          <p:cNvGrpSpPr/>
          <p:nvPr/>
        </p:nvGrpSpPr>
        <p:grpSpPr>
          <a:xfrm>
            <a:off x="401830" y="518983"/>
            <a:ext cx="7888224" cy="6258728"/>
            <a:chOff x="401830" y="518983"/>
            <a:chExt cx="7888224" cy="6258728"/>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1830" y="518983"/>
              <a:ext cx="7888224" cy="5916168"/>
            </a:xfrm>
            <a:prstGeom prst="rect">
              <a:avLst/>
            </a:prstGeom>
          </p:spPr>
        </p:pic>
        <p:sp>
          <p:nvSpPr>
            <p:cNvPr id="4" name="TextBox 3">
              <a:extLst>
                <a:ext uri="{FF2B5EF4-FFF2-40B4-BE49-F238E27FC236}">
                  <a16:creationId xmlns:a16="http://schemas.microsoft.com/office/drawing/2014/main" id="{78CD127D-14E8-4DE2-BB99-190C2F941485}"/>
                </a:ext>
              </a:extLst>
            </p:cNvPr>
            <p:cNvSpPr txBox="1"/>
            <p:nvPr/>
          </p:nvSpPr>
          <p:spPr>
            <a:xfrm>
              <a:off x="2941956" y="6439157"/>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
        <p:nvSpPr>
          <p:cNvPr id="5" name="Oval 4">
            <a:extLst>
              <a:ext uri="{FF2B5EF4-FFF2-40B4-BE49-F238E27FC236}">
                <a16:creationId xmlns:a16="http://schemas.microsoft.com/office/drawing/2014/main" id="{A621684F-6A78-4CBF-9760-8037956C940F}"/>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14</a:t>
            </a:r>
          </a:p>
        </p:txBody>
      </p:sp>
    </p:spTree>
    <p:extLst>
      <p:ext uri="{BB962C8B-B14F-4D97-AF65-F5344CB8AC3E}">
        <p14:creationId xmlns:p14="http://schemas.microsoft.com/office/powerpoint/2010/main" val="25363279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702925" y="2771901"/>
            <a:ext cx="3114825" cy="156966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Freeze</a:t>
            </a:r>
          </a:p>
          <a:p>
            <a:r>
              <a:rPr lang="en-US" sz="3200" dirty="0">
                <a:latin typeface="Arial" panose="020B0604020202020204" pitchFamily="34" charset="0"/>
                <a:cs typeface="Arial" panose="020B0604020202020204" pitchFamily="34" charset="0"/>
              </a:rPr>
              <a:t>chopped fresh</a:t>
            </a:r>
          </a:p>
          <a:p>
            <a:r>
              <a:rPr lang="en-US" sz="3200" dirty="0">
                <a:latin typeface="Arial" panose="020B0604020202020204" pitchFamily="34" charset="0"/>
                <a:cs typeface="Arial" panose="020B0604020202020204" pitchFamily="34" charset="0"/>
              </a:rPr>
              <a:t>herbs in olive oil</a:t>
            </a:r>
            <a:endParaRPr lang="en-US" sz="8800" b="1"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466FEF3F-5BC1-4467-AA7E-81D78CB3C830}"/>
              </a:ext>
            </a:extLst>
          </p:cNvPr>
          <p:cNvGrpSpPr/>
          <p:nvPr/>
        </p:nvGrpSpPr>
        <p:grpSpPr>
          <a:xfrm>
            <a:off x="421093" y="507998"/>
            <a:ext cx="7900416" cy="6269713"/>
            <a:chOff x="421093" y="507998"/>
            <a:chExt cx="7900416" cy="6269713"/>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l="429" t="32594" r="1385" b="17296"/>
            <a:stretch/>
          </p:blipFill>
          <p:spPr>
            <a:xfrm>
              <a:off x="421093" y="507998"/>
              <a:ext cx="7900416" cy="5901735"/>
            </a:xfrm>
            <a:prstGeom prst="rect">
              <a:avLst/>
            </a:prstGeom>
          </p:spPr>
        </p:pic>
        <p:sp>
          <p:nvSpPr>
            <p:cNvPr id="4" name="TextBox 3">
              <a:extLst>
                <a:ext uri="{FF2B5EF4-FFF2-40B4-BE49-F238E27FC236}">
                  <a16:creationId xmlns:a16="http://schemas.microsoft.com/office/drawing/2014/main" id="{E17B8F7E-9345-4E7E-BC7A-FF508400DB0E}"/>
                </a:ext>
              </a:extLst>
            </p:cNvPr>
            <p:cNvSpPr txBox="1"/>
            <p:nvPr/>
          </p:nvSpPr>
          <p:spPr>
            <a:xfrm>
              <a:off x="2941956" y="6439157"/>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
        <p:nvSpPr>
          <p:cNvPr id="5" name="Oval 4">
            <a:extLst>
              <a:ext uri="{FF2B5EF4-FFF2-40B4-BE49-F238E27FC236}">
                <a16:creationId xmlns:a16="http://schemas.microsoft.com/office/drawing/2014/main" id="{F5CE7FBC-6E44-4F34-A1AF-CE163FD31EB5}"/>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15</a:t>
            </a:r>
          </a:p>
        </p:txBody>
      </p:sp>
    </p:spTree>
    <p:extLst>
      <p:ext uri="{BB962C8B-B14F-4D97-AF65-F5344CB8AC3E}">
        <p14:creationId xmlns:p14="http://schemas.microsoft.com/office/powerpoint/2010/main" val="2421770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704162" y="2300814"/>
            <a:ext cx="3136739" cy="353943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Revive French fries by heating in a small amount of oil in a heavy skillet over medium heat</a:t>
            </a:r>
          </a:p>
        </p:txBody>
      </p:sp>
      <p:grpSp>
        <p:nvGrpSpPr>
          <p:cNvPr id="3" name="Group 2">
            <a:extLst>
              <a:ext uri="{FF2B5EF4-FFF2-40B4-BE49-F238E27FC236}">
                <a16:creationId xmlns:a16="http://schemas.microsoft.com/office/drawing/2014/main" id="{C593AFE9-172E-4BF7-9DF6-0EE4AC6A6E6A}"/>
              </a:ext>
            </a:extLst>
          </p:cNvPr>
          <p:cNvGrpSpPr/>
          <p:nvPr/>
        </p:nvGrpSpPr>
        <p:grpSpPr>
          <a:xfrm>
            <a:off x="337625" y="518983"/>
            <a:ext cx="7888224" cy="6258728"/>
            <a:chOff x="337625" y="518983"/>
            <a:chExt cx="7888224" cy="6258728"/>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7625" y="518983"/>
              <a:ext cx="7888224" cy="5916168"/>
            </a:xfrm>
            <a:prstGeom prst="rect">
              <a:avLst/>
            </a:prstGeom>
          </p:spPr>
        </p:pic>
        <p:sp>
          <p:nvSpPr>
            <p:cNvPr id="4" name="TextBox 3">
              <a:extLst>
                <a:ext uri="{FF2B5EF4-FFF2-40B4-BE49-F238E27FC236}">
                  <a16:creationId xmlns:a16="http://schemas.microsoft.com/office/drawing/2014/main" id="{7A1D8678-765A-45DA-B1B8-27D57A92BFFD}"/>
                </a:ext>
              </a:extLst>
            </p:cNvPr>
            <p:cNvSpPr txBox="1"/>
            <p:nvPr/>
          </p:nvSpPr>
          <p:spPr>
            <a:xfrm>
              <a:off x="2734032" y="6439157"/>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
        <p:nvSpPr>
          <p:cNvPr id="5" name="Oval 4">
            <a:extLst>
              <a:ext uri="{FF2B5EF4-FFF2-40B4-BE49-F238E27FC236}">
                <a16:creationId xmlns:a16="http://schemas.microsoft.com/office/drawing/2014/main" id="{C57606BB-41A9-4EB5-B3E7-713CBE64BB91}"/>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16</a:t>
            </a:r>
          </a:p>
        </p:txBody>
      </p:sp>
    </p:spTree>
    <p:extLst>
      <p:ext uri="{BB962C8B-B14F-4D97-AF65-F5344CB8AC3E}">
        <p14:creationId xmlns:p14="http://schemas.microsoft.com/office/powerpoint/2010/main" val="2419022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21491" y="1137616"/>
            <a:ext cx="2284759" cy="3970318"/>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About 90 billion pounds of edible food goes uneaten each year in the United States</a:t>
            </a:r>
          </a:p>
        </p:txBody>
      </p:sp>
      <p:grpSp>
        <p:nvGrpSpPr>
          <p:cNvPr id="2" name="Group 1">
            <a:extLst>
              <a:ext uri="{FF2B5EF4-FFF2-40B4-BE49-F238E27FC236}">
                <a16:creationId xmlns:a16="http://schemas.microsoft.com/office/drawing/2014/main" id="{3E1961D0-2FC5-4B01-90F9-181CA5AE29FF}"/>
              </a:ext>
            </a:extLst>
          </p:cNvPr>
          <p:cNvGrpSpPr/>
          <p:nvPr/>
        </p:nvGrpSpPr>
        <p:grpSpPr>
          <a:xfrm>
            <a:off x="410999" y="532754"/>
            <a:ext cx="8877521" cy="6325246"/>
            <a:chOff x="410999" y="532754"/>
            <a:chExt cx="8877521" cy="6325246"/>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0999" y="532754"/>
              <a:ext cx="8877521" cy="5916168"/>
            </a:xfrm>
            <a:prstGeom prst="rect">
              <a:avLst/>
            </a:prstGeom>
          </p:spPr>
        </p:pic>
        <p:sp>
          <p:nvSpPr>
            <p:cNvPr id="5" name="TextBox 4"/>
            <p:cNvSpPr txBox="1"/>
            <p:nvPr/>
          </p:nvSpPr>
          <p:spPr>
            <a:xfrm>
              <a:off x="3962938" y="6519446"/>
              <a:ext cx="1962397" cy="338554"/>
            </a:xfrm>
            <a:prstGeom prst="rect">
              <a:avLst/>
            </a:prstGeom>
            <a:noFill/>
          </p:spPr>
          <p:txBody>
            <a:bodyPr wrap="none" rtlCol="0">
              <a:spAutoFit/>
            </a:bodyPr>
            <a:lstStyle/>
            <a:p>
              <a:r>
                <a:rPr lang="en-US" sz="1600" dirty="0">
                  <a:solidFill>
                    <a:srgbClr val="808694"/>
                  </a:solidFill>
                  <a:latin typeface="Arial" panose="020B0604020202020204" pitchFamily="34" charset="0"/>
                  <a:cs typeface="Arial" panose="020B0604020202020204" pitchFamily="34" charset="0"/>
                </a:rPr>
                <a:t>Photo credit: USDA</a:t>
              </a:r>
            </a:p>
          </p:txBody>
        </p:sp>
      </p:grpSp>
    </p:spTree>
    <p:extLst>
      <p:ext uri="{BB962C8B-B14F-4D97-AF65-F5344CB8AC3E}">
        <p14:creationId xmlns:p14="http://schemas.microsoft.com/office/powerpoint/2010/main" val="29916355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3698" y="1603088"/>
            <a:ext cx="5491909" cy="411893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30109" y="1573854"/>
            <a:ext cx="5514393" cy="4135795"/>
          </a:xfrm>
          <a:prstGeom prst="rect">
            <a:avLst/>
          </a:prstGeom>
        </p:spPr>
      </p:pic>
      <p:sp>
        <p:nvSpPr>
          <p:cNvPr id="5" name="Title 4"/>
          <p:cNvSpPr>
            <a:spLocks noGrp="1"/>
          </p:cNvSpPr>
          <p:nvPr>
            <p:ph type="title"/>
          </p:nvPr>
        </p:nvSpPr>
        <p:spPr/>
        <p:txBody>
          <a:bodyPr/>
          <a:lstStyle/>
          <a:p>
            <a:pPr algn="ctr"/>
            <a:r>
              <a:rPr lang="en-US" dirty="0">
                <a:solidFill>
                  <a:srgbClr val="CF0A2C"/>
                </a:solidFill>
              </a:rPr>
              <a:t>Which leftover fry would you eat?</a:t>
            </a:r>
          </a:p>
        </p:txBody>
      </p:sp>
      <p:sp>
        <p:nvSpPr>
          <p:cNvPr id="6" name="TextBox 5">
            <a:extLst>
              <a:ext uri="{FF2B5EF4-FFF2-40B4-BE49-F238E27FC236}">
                <a16:creationId xmlns:a16="http://schemas.microsoft.com/office/drawing/2014/main" id="{799BE140-5C4D-4A98-A068-116BE87DCC60}"/>
              </a:ext>
            </a:extLst>
          </p:cNvPr>
          <p:cNvSpPr txBox="1"/>
          <p:nvPr/>
        </p:nvSpPr>
        <p:spPr>
          <a:xfrm>
            <a:off x="4623076" y="6427434"/>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spTree>
    <p:extLst>
      <p:ext uri="{BB962C8B-B14F-4D97-AF65-F5344CB8AC3E}">
        <p14:creationId xmlns:p14="http://schemas.microsoft.com/office/powerpoint/2010/main" val="353700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401417" y="1344944"/>
            <a:ext cx="3552689" cy="452431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Sauté chopped cabbage </a:t>
            </a:r>
          </a:p>
          <a:p>
            <a:r>
              <a:rPr lang="en-US" sz="3200" dirty="0">
                <a:latin typeface="Arial" panose="020B0604020202020204" pitchFamily="34" charset="0"/>
                <a:cs typeface="Arial" panose="020B0604020202020204" pitchFamily="34" charset="0"/>
              </a:rPr>
              <a:t>and onion in olive oil, margarine or butter over medium heat  until tender; season with salt and pepper</a:t>
            </a:r>
          </a:p>
        </p:txBody>
      </p:sp>
      <p:grpSp>
        <p:nvGrpSpPr>
          <p:cNvPr id="2" name="Group 1">
            <a:extLst>
              <a:ext uri="{FF2B5EF4-FFF2-40B4-BE49-F238E27FC236}">
                <a16:creationId xmlns:a16="http://schemas.microsoft.com/office/drawing/2014/main" id="{9D1D68C0-EDAB-40C1-8BED-FE58141252DA}"/>
              </a:ext>
            </a:extLst>
          </p:cNvPr>
          <p:cNvGrpSpPr/>
          <p:nvPr/>
        </p:nvGrpSpPr>
        <p:grpSpPr>
          <a:xfrm>
            <a:off x="562709" y="633046"/>
            <a:ext cx="7471508" cy="6130107"/>
            <a:chOff x="562709" y="633046"/>
            <a:chExt cx="7471508" cy="6130107"/>
          </a:xfrm>
        </p:grpSpPr>
        <p:sp>
          <p:nvSpPr>
            <p:cNvPr id="3" name="Rectangle 2">
              <a:extLst>
                <a:ext uri="{FF2B5EF4-FFF2-40B4-BE49-F238E27FC236}">
                  <a16:creationId xmlns:a16="http://schemas.microsoft.com/office/drawing/2014/main" id="{A56E92D2-76D8-42E1-B33B-976421D01265}"/>
                </a:ext>
              </a:extLst>
            </p:cNvPr>
            <p:cNvSpPr/>
            <p:nvPr/>
          </p:nvSpPr>
          <p:spPr>
            <a:xfrm>
              <a:off x="562709" y="6486154"/>
              <a:ext cx="7268308" cy="276999"/>
            </a:xfrm>
            <a:prstGeom prst="rect">
              <a:avLst/>
            </a:prstGeom>
          </p:spPr>
          <p:txBody>
            <a:bodyPr wrap="square">
              <a:spAutoFit/>
            </a:bodyPr>
            <a:lstStyle/>
            <a:p>
              <a:r>
                <a:rPr lang="en-US" sz="1200" dirty="0">
                  <a:solidFill>
                    <a:schemeClr val="bg1">
                      <a:lumMod val="50000"/>
                    </a:schemeClr>
                  </a:solidFill>
                  <a:latin typeface="Arial" panose="020B0604020202020204" pitchFamily="34" charset="0"/>
                  <a:cs typeface="Arial" panose="020B0604020202020204" pitchFamily="34" charset="0"/>
                </a:rPr>
                <a:t>Photo source: </a:t>
              </a:r>
              <a:r>
                <a:rPr lang="en-US" sz="1200" dirty="0">
                  <a:solidFill>
                    <a:srgbClr val="049BCE"/>
                  </a:solidFill>
                  <a:latin typeface="Arial" panose="020B0604020202020204" pitchFamily="34" charset="0"/>
                  <a:cs typeface="Arial" panose="020B0604020202020204" pitchFamily="34" charset="0"/>
                  <a:hlinkClick r:id="rId3"/>
                </a:rPr>
                <a:t>“Cabbage </a:t>
              </a:r>
              <a:r>
                <a:rPr lang="en-US" sz="1200" dirty="0" err="1">
                  <a:solidFill>
                    <a:srgbClr val="049BCE"/>
                  </a:solidFill>
                  <a:latin typeface="Arial" panose="020B0604020202020204" pitchFamily="34" charset="0"/>
                  <a:cs typeface="Arial" panose="020B0604020202020204" pitchFamily="34" charset="0"/>
                  <a:hlinkClick r:id="rId3"/>
                </a:rPr>
                <a:t>thoran</a:t>
              </a:r>
              <a:r>
                <a:rPr lang="en-US" sz="1200" dirty="0">
                  <a:solidFill>
                    <a:srgbClr val="049BCE"/>
                  </a:solidFill>
                  <a:latin typeface="Arial" panose="020B0604020202020204" pitchFamily="34" charset="0"/>
                  <a:cs typeface="Arial" panose="020B0604020202020204" pitchFamily="34" charset="0"/>
                  <a:hlinkClick r:id="rId3"/>
                </a:rPr>
                <a:t>”</a:t>
              </a:r>
              <a:r>
                <a:rPr lang="en-US" sz="1200" dirty="0">
                  <a:solidFill>
                    <a:srgbClr val="8A8A8A"/>
                  </a:solidFill>
                  <a:latin typeface="Arial" panose="020B0604020202020204" pitchFamily="34" charset="0"/>
                  <a:cs typeface="Arial" panose="020B0604020202020204" pitchFamily="34" charset="0"/>
                </a:rPr>
                <a:t> by </a:t>
              </a:r>
              <a:r>
                <a:rPr lang="en-US" sz="1200" i="1" dirty="0" err="1">
                  <a:solidFill>
                    <a:srgbClr val="049BCE"/>
                  </a:solidFill>
                  <a:latin typeface="Arial" panose="020B0604020202020204" pitchFamily="34" charset="0"/>
                  <a:cs typeface="Arial" panose="020B0604020202020204" pitchFamily="34" charset="0"/>
                  <a:hlinkClick r:id="rId4"/>
                </a:rPr>
                <a:t>goblinbox</a:t>
              </a:r>
              <a:r>
                <a:rPr lang="en-US" sz="1200" i="1" dirty="0">
                  <a:solidFill>
                    <a:srgbClr val="049BCE"/>
                  </a:solidFill>
                  <a:latin typeface="Arial" panose="020B0604020202020204" pitchFamily="34" charset="0"/>
                  <a:cs typeface="Arial" panose="020B0604020202020204" pitchFamily="34" charset="0"/>
                  <a:hlinkClick r:id="rId4"/>
                </a:rPr>
                <a:t>_(</a:t>
              </a:r>
              <a:r>
                <a:rPr lang="en-US" sz="1200" i="1" dirty="0" err="1">
                  <a:solidFill>
                    <a:srgbClr val="049BCE"/>
                  </a:solidFill>
                  <a:latin typeface="Arial" panose="020B0604020202020204" pitchFamily="34" charset="0"/>
                  <a:cs typeface="Arial" panose="020B0604020202020204" pitchFamily="34" charset="0"/>
                  <a:hlinkClick r:id="rId4"/>
                </a:rPr>
                <a:t>queen_of_ad_hoc_bento</a:t>
              </a:r>
              <a:r>
                <a:rPr lang="en-US" sz="1200" i="1" dirty="0">
                  <a:solidFill>
                    <a:srgbClr val="049BCE"/>
                  </a:solidFill>
                  <a:latin typeface="Arial" panose="020B0604020202020204" pitchFamily="34" charset="0"/>
                  <a:cs typeface="Arial" panose="020B0604020202020204" pitchFamily="34" charset="0"/>
                  <a:hlinkClick r:id="rId4"/>
                </a:rPr>
                <a:t>)</a:t>
              </a:r>
              <a:r>
                <a:rPr lang="en-US" sz="1200" i="1" dirty="0">
                  <a:solidFill>
                    <a:srgbClr val="8A8A8A"/>
                  </a:solidFill>
                  <a:latin typeface="Arial" panose="020B0604020202020204" pitchFamily="34" charset="0"/>
                  <a:cs typeface="Arial" panose="020B0604020202020204" pitchFamily="34" charset="0"/>
                </a:rPr>
                <a:t> </a:t>
              </a:r>
              <a:r>
                <a:rPr lang="en-US" sz="1200" dirty="0">
                  <a:solidFill>
                    <a:srgbClr val="8A8A8A"/>
                  </a:solidFill>
                  <a:latin typeface="Arial" panose="020B0604020202020204" pitchFamily="34" charset="0"/>
                  <a:cs typeface="Arial" panose="020B0604020202020204" pitchFamily="34" charset="0"/>
                </a:rPr>
                <a:t>is licensed under </a:t>
              </a:r>
              <a:r>
                <a:rPr lang="en-US" sz="1200" dirty="0">
                  <a:solidFill>
                    <a:srgbClr val="049BCE"/>
                  </a:solidFill>
                  <a:latin typeface="Arial" panose="020B0604020202020204" pitchFamily="34" charset="0"/>
                  <a:cs typeface="Arial" panose="020B0604020202020204" pitchFamily="34" charset="0"/>
                  <a:hlinkClick r:id="rId5"/>
                </a:rPr>
                <a:t>CC BY 2.0</a:t>
              </a:r>
              <a:endParaRPr lang="en-US" sz="1200" dirty="0">
                <a:latin typeface="Arial" panose="020B0604020202020204" pitchFamily="34" charset="0"/>
                <a:cs typeface="Arial" panose="020B0604020202020204" pitchFamily="34" charset="0"/>
              </a:endParaRPr>
            </a:p>
          </p:txBody>
        </p:sp>
        <p:pic>
          <p:nvPicPr>
            <p:cNvPr id="5" name="Picture 4" descr="A pan of food on a plate&#10;&#10;Description generated with very high confidence">
              <a:extLst>
                <a:ext uri="{FF2B5EF4-FFF2-40B4-BE49-F238E27FC236}">
                  <a16:creationId xmlns:a16="http://schemas.microsoft.com/office/drawing/2014/main" id="{3868A1FC-A363-4D03-B32D-3BA105F261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2709" y="633046"/>
              <a:ext cx="7471508" cy="5603631"/>
            </a:xfrm>
            <a:prstGeom prst="rect">
              <a:avLst/>
            </a:prstGeom>
          </p:spPr>
        </p:pic>
      </p:grpSp>
      <p:sp>
        <p:nvSpPr>
          <p:cNvPr id="6" name="Oval 5">
            <a:extLst>
              <a:ext uri="{FF2B5EF4-FFF2-40B4-BE49-F238E27FC236}">
                <a16:creationId xmlns:a16="http://schemas.microsoft.com/office/drawing/2014/main" id="{836C2F2E-7304-4325-8B7D-BF4567DCF210}"/>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17</a:t>
            </a:r>
          </a:p>
        </p:txBody>
      </p:sp>
    </p:spTree>
    <p:extLst>
      <p:ext uri="{BB962C8B-B14F-4D97-AF65-F5344CB8AC3E}">
        <p14:creationId xmlns:p14="http://schemas.microsoft.com/office/powerpoint/2010/main" val="36592733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46628" y="1"/>
            <a:ext cx="11032312" cy="6858000"/>
            <a:chOff x="1146628" y="1"/>
            <a:chExt cx="11032312" cy="685800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b="1420"/>
            <a:stretch/>
          </p:blipFill>
          <p:spPr>
            <a:xfrm>
              <a:off x="1146628" y="1"/>
              <a:ext cx="10389779" cy="6858000"/>
            </a:xfrm>
            <a:prstGeom prst="rect">
              <a:avLst/>
            </a:prstGeom>
          </p:spPr>
        </p:pic>
        <p:pic>
          <p:nvPicPr>
            <p:cNvPr id="6" name="Picture 5"/>
            <p:cNvPicPr>
              <a:picLocks noChangeAspect="1"/>
            </p:cNvPicPr>
            <p:nvPr/>
          </p:nvPicPr>
          <p:blipFill rotWithShape="1">
            <a:blip r:embed="rId4"/>
            <a:srcRect t="2517" r="1788"/>
            <a:stretch/>
          </p:blipFill>
          <p:spPr>
            <a:xfrm>
              <a:off x="10893874" y="5823606"/>
              <a:ext cx="1285066" cy="1034394"/>
            </a:xfrm>
            <a:prstGeom prst="rect">
              <a:avLst/>
            </a:prstGeom>
          </p:spPr>
        </p:pic>
      </p:grpSp>
      <p:sp>
        <p:nvSpPr>
          <p:cNvPr id="5" name="Title 4"/>
          <p:cNvSpPr>
            <a:spLocks noGrp="1"/>
          </p:cNvSpPr>
          <p:nvPr>
            <p:ph type="title"/>
          </p:nvPr>
        </p:nvSpPr>
        <p:spPr>
          <a:xfrm>
            <a:off x="0" y="0"/>
            <a:ext cx="4963886" cy="701731"/>
          </a:xfrm>
          <a:prstGeom prst="homePlate">
            <a:avLst/>
          </a:prstGeom>
          <a:solidFill>
            <a:srgbClr val="CF0A2C"/>
          </a:solidFill>
        </p:spPr>
        <p:txBody>
          <a:bodyPr wrap="square">
            <a:spAutoFit/>
          </a:bodyPr>
          <a:lstStyle/>
          <a:p>
            <a:pPr algn="ctr"/>
            <a:r>
              <a:rPr lang="en-US" dirty="0">
                <a:solidFill>
                  <a:schemeClr val="bg1"/>
                </a:solidFill>
              </a:rPr>
              <a:t>DAIRY</a:t>
            </a:r>
          </a:p>
        </p:txBody>
      </p:sp>
      <p:sp>
        <p:nvSpPr>
          <p:cNvPr id="4" name="TextBox 3"/>
          <p:cNvSpPr txBox="1"/>
          <p:nvPr/>
        </p:nvSpPr>
        <p:spPr>
          <a:xfrm>
            <a:off x="2517064" y="6550223"/>
            <a:ext cx="7191589"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cs typeface="Arial" panose="020B0604020202020204" pitchFamily="34" charset="0"/>
              </a:rPr>
              <a:t> Source of photo: Used with permission by the Academy of Nutrition and Dietetics</a:t>
            </a:r>
          </a:p>
        </p:txBody>
      </p:sp>
    </p:spTree>
    <p:extLst>
      <p:ext uri="{BB962C8B-B14F-4D97-AF65-F5344CB8AC3E}">
        <p14:creationId xmlns:p14="http://schemas.microsoft.com/office/powerpoint/2010/main" val="37317246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553690" y="2135184"/>
            <a:ext cx="3379809" cy="255454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Freeze Parmesan rinds and add (frozen) to a soup or stew for extra flavor</a:t>
            </a:r>
            <a:endParaRPr lang="en-US" sz="1380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D1AC418C-AFD4-4162-8257-DD375CA2225A}"/>
              </a:ext>
            </a:extLst>
          </p:cNvPr>
          <p:cNvGrpSpPr/>
          <p:nvPr/>
        </p:nvGrpSpPr>
        <p:grpSpPr>
          <a:xfrm>
            <a:off x="441860" y="454373"/>
            <a:ext cx="7895771" cy="6285334"/>
            <a:chOff x="441860" y="454373"/>
            <a:chExt cx="7895771" cy="6285334"/>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1398" r="9630"/>
            <a:stretch/>
          </p:blipFill>
          <p:spPr>
            <a:xfrm>
              <a:off x="441860" y="454373"/>
              <a:ext cx="7895771" cy="5916168"/>
            </a:xfrm>
            <a:prstGeom prst="rect">
              <a:avLst/>
            </a:prstGeom>
          </p:spPr>
        </p:pic>
        <p:sp>
          <p:nvSpPr>
            <p:cNvPr id="4" name="Rectangle 3">
              <a:extLst>
                <a:ext uri="{FF2B5EF4-FFF2-40B4-BE49-F238E27FC236}">
                  <a16:creationId xmlns:a16="http://schemas.microsoft.com/office/drawing/2014/main" id="{6B5778B2-0D4B-450F-8744-345EEA3E5432}"/>
                </a:ext>
              </a:extLst>
            </p:cNvPr>
            <p:cNvSpPr/>
            <p:nvPr/>
          </p:nvSpPr>
          <p:spPr>
            <a:xfrm>
              <a:off x="1723295" y="6462708"/>
              <a:ext cx="5615352" cy="276999"/>
            </a:xfrm>
            <a:prstGeom prst="rect">
              <a:avLst/>
            </a:prstGeom>
          </p:spPr>
          <p:txBody>
            <a:bodyPr wrap="square">
              <a:spAutoFit/>
            </a:bodyPr>
            <a:lstStyle/>
            <a:p>
              <a:r>
                <a:rPr lang="en-US" sz="1200" dirty="0">
                  <a:solidFill>
                    <a:schemeClr val="bg1">
                      <a:lumMod val="50000"/>
                    </a:schemeClr>
                  </a:solidFill>
                  <a:latin typeface="Arial" panose="020B0604020202020204" pitchFamily="34" charset="0"/>
                  <a:cs typeface="Arial" panose="020B0604020202020204" pitchFamily="34" charset="0"/>
                </a:rPr>
                <a:t>Photo source: </a:t>
              </a:r>
              <a:r>
                <a:rPr lang="en-US" sz="1200" dirty="0">
                  <a:solidFill>
                    <a:srgbClr val="049BCE"/>
                  </a:solidFill>
                  <a:latin typeface="Arial" panose="020B0604020202020204" pitchFamily="34" charset="0"/>
                  <a:cs typeface="Arial" panose="020B0604020202020204" pitchFamily="34" charset="0"/>
                  <a:hlinkClick r:id="rId4"/>
                </a:rPr>
                <a:t>“Cheese”</a:t>
              </a:r>
              <a:r>
                <a:rPr lang="en-US" sz="1200" dirty="0">
                  <a:solidFill>
                    <a:srgbClr val="8A8A8A"/>
                  </a:solidFill>
                  <a:latin typeface="Arial" panose="020B0604020202020204" pitchFamily="34" charset="0"/>
                  <a:cs typeface="Arial" panose="020B0604020202020204" pitchFamily="34" charset="0"/>
                </a:rPr>
                <a:t> by </a:t>
              </a:r>
              <a:r>
                <a:rPr lang="en-US" sz="1200" dirty="0">
                  <a:solidFill>
                    <a:srgbClr val="8A8A8A"/>
                  </a:solidFill>
                  <a:latin typeface="Arial" panose="020B0604020202020204" pitchFamily="34" charset="0"/>
                  <a:cs typeface="Arial" panose="020B0604020202020204" pitchFamily="34" charset="0"/>
                  <a:hlinkClick r:id="rId5"/>
                </a:rPr>
                <a:t>Quinn Dombrowski</a:t>
              </a:r>
              <a:r>
                <a:rPr lang="en-US" sz="1200" i="1" dirty="0">
                  <a:solidFill>
                    <a:srgbClr val="8A8A8A"/>
                  </a:solidFill>
                  <a:latin typeface="Arial" panose="020B0604020202020204" pitchFamily="34" charset="0"/>
                  <a:cs typeface="Arial" panose="020B0604020202020204" pitchFamily="34" charset="0"/>
                </a:rPr>
                <a:t> </a:t>
              </a:r>
              <a:r>
                <a:rPr lang="en-US" sz="1200" dirty="0">
                  <a:solidFill>
                    <a:srgbClr val="8A8A8A"/>
                  </a:solidFill>
                  <a:latin typeface="Arial" panose="020B0604020202020204" pitchFamily="34" charset="0"/>
                  <a:cs typeface="Arial" panose="020B0604020202020204" pitchFamily="34" charset="0"/>
                </a:rPr>
                <a:t>is licensed under </a:t>
              </a:r>
              <a:r>
                <a:rPr lang="en-US" sz="1200" dirty="0">
                  <a:solidFill>
                    <a:srgbClr val="049BCE"/>
                  </a:solidFill>
                  <a:latin typeface="Arial" panose="020B0604020202020204" pitchFamily="34" charset="0"/>
                  <a:cs typeface="Arial" panose="020B0604020202020204" pitchFamily="34" charset="0"/>
                  <a:hlinkClick r:id="rId6"/>
                </a:rPr>
                <a:t>CC SA 2.0</a:t>
              </a:r>
              <a:endParaRPr lang="en-US" sz="1200" dirty="0">
                <a:latin typeface="Arial" panose="020B0604020202020204" pitchFamily="34" charset="0"/>
                <a:cs typeface="Arial" panose="020B0604020202020204" pitchFamily="34" charset="0"/>
              </a:endParaRPr>
            </a:p>
          </p:txBody>
        </p:sp>
      </p:grpSp>
      <p:sp>
        <p:nvSpPr>
          <p:cNvPr id="5" name="Oval 4">
            <a:extLst>
              <a:ext uri="{FF2B5EF4-FFF2-40B4-BE49-F238E27FC236}">
                <a16:creationId xmlns:a16="http://schemas.microsoft.com/office/drawing/2014/main" id="{1024DC9E-ECA5-4591-B593-D4B5560335FE}"/>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18</a:t>
            </a:r>
          </a:p>
        </p:txBody>
      </p:sp>
    </p:spTree>
    <p:extLst>
      <p:ext uri="{BB962C8B-B14F-4D97-AF65-F5344CB8AC3E}">
        <p14:creationId xmlns:p14="http://schemas.microsoft.com/office/powerpoint/2010/main" val="36774348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968" y="167640"/>
            <a:ext cx="6690360" cy="6690360"/>
          </a:xfrm>
          <a:prstGeom prst="rect">
            <a:avLst/>
          </a:prstGeom>
        </p:spPr>
      </p:pic>
      <p:sp>
        <p:nvSpPr>
          <p:cNvPr id="5" name="Speech Bubble: Oval 4"/>
          <p:cNvSpPr/>
          <p:nvPr/>
        </p:nvSpPr>
        <p:spPr>
          <a:xfrm>
            <a:off x="5984112" y="1114766"/>
            <a:ext cx="5486399" cy="2466915"/>
          </a:xfrm>
          <a:prstGeom prst="wedgeEllipseCallout">
            <a:avLst>
              <a:gd name="adj1" fmla="val -88757"/>
              <a:gd name="adj2" fmla="val 11786"/>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US" sz="5400" dirty="0">
                <a:solidFill>
                  <a:schemeClr val="tx1"/>
                </a:solidFill>
                <a:latin typeface="Arial" panose="020B0604020202020204" pitchFamily="34" charset="0"/>
                <a:cs typeface="Arial" panose="020B0604020202020204" pitchFamily="34" charset="0"/>
              </a:rPr>
              <a:t>Has anyone tried that? </a:t>
            </a:r>
          </a:p>
        </p:txBody>
      </p:sp>
      <p:sp>
        <p:nvSpPr>
          <p:cNvPr id="4" name="TextBox 3">
            <a:extLst>
              <a:ext uri="{FF2B5EF4-FFF2-40B4-BE49-F238E27FC236}">
                <a16:creationId xmlns:a16="http://schemas.microsoft.com/office/drawing/2014/main" id="{813F1C51-3502-40B0-BB31-C609EA012D28}"/>
              </a:ext>
            </a:extLst>
          </p:cNvPr>
          <p:cNvSpPr txBox="1"/>
          <p:nvPr/>
        </p:nvSpPr>
        <p:spPr>
          <a:xfrm>
            <a:off x="6394187" y="6519446"/>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spTree>
    <p:extLst>
      <p:ext uri="{BB962C8B-B14F-4D97-AF65-F5344CB8AC3E}">
        <p14:creationId xmlns:p14="http://schemas.microsoft.com/office/powerpoint/2010/main" val="3809879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534802" y="1529644"/>
            <a:ext cx="3540822" cy="3970318"/>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Make a cheese</a:t>
            </a:r>
          </a:p>
          <a:p>
            <a:r>
              <a:rPr lang="en-US" sz="3600" dirty="0">
                <a:latin typeface="Arial" panose="020B0604020202020204" pitchFamily="34" charset="0"/>
                <a:cs typeface="Arial" panose="020B0604020202020204" pitchFamily="34" charset="0"/>
              </a:rPr>
              <a:t>spread with odds and ends of cheese, mayo and foods like chopped olives and walnuts </a:t>
            </a:r>
          </a:p>
        </p:txBody>
      </p:sp>
      <p:grpSp>
        <p:nvGrpSpPr>
          <p:cNvPr id="2" name="Group 1">
            <a:extLst>
              <a:ext uri="{FF2B5EF4-FFF2-40B4-BE49-F238E27FC236}">
                <a16:creationId xmlns:a16="http://schemas.microsoft.com/office/drawing/2014/main" id="{A5CBE761-9B84-49AF-954B-184E221AAC63}"/>
              </a:ext>
            </a:extLst>
          </p:cNvPr>
          <p:cNvGrpSpPr/>
          <p:nvPr/>
        </p:nvGrpSpPr>
        <p:grpSpPr>
          <a:xfrm>
            <a:off x="338651" y="681273"/>
            <a:ext cx="7891272" cy="6026100"/>
            <a:chOff x="338651" y="681273"/>
            <a:chExt cx="7891272" cy="602610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l="8700" r="11200"/>
            <a:stretch/>
          </p:blipFill>
          <p:spPr>
            <a:xfrm>
              <a:off x="338651" y="681273"/>
              <a:ext cx="7891272" cy="5418476"/>
            </a:xfrm>
            <a:prstGeom prst="rect">
              <a:avLst/>
            </a:prstGeom>
          </p:spPr>
        </p:pic>
        <p:sp>
          <p:nvSpPr>
            <p:cNvPr id="4" name="TextBox 3">
              <a:extLst>
                <a:ext uri="{FF2B5EF4-FFF2-40B4-BE49-F238E27FC236}">
                  <a16:creationId xmlns:a16="http://schemas.microsoft.com/office/drawing/2014/main" id="{DC9753C5-4074-4C32-B00A-2E0716D0C5DA}"/>
                </a:ext>
              </a:extLst>
            </p:cNvPr>
            <p:cNvSpPr txBox="1"/>
            <p:nvPr/>
          </p:nvSpPr>
          <p:spPr>
            <a:xfrm>
              <a:off x="2766814" y="6368819"/>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
        <p:nvSpPr>
          <p:cNvPr id="5" name="Oval 4">
            <a:extLst>
              <a:ext uri="{FF2B5EF4-FFF2-40B4-BE49-F238E27FC236}">
                <a16:creationId xmlns:a16="http://schemas.microsoft.com/office/drawing/2014/main" id="{14521F21-D4B5-4167-A001-8E217051B95F}"/>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19</a:t>
            </a:r>
          </a:p>
        </p:txBody>
      </p:sp>
    </p:spTree>
    <p:extLst>
      <p:ext uri="{BB962C8B-B14F-4D97-AF65-F5344CB8AC3E}">
        <p14:creationId xmlns:p14="http://schemas.microsoft.com/office/powerpoint/2010/main" val="30106056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0" y="99588"/>
            <a:ext cx="8692661" cy="6758412"/>
          </a:xfrm>
        </p:spPr>
      </p:pic>
      <p:sp>
        <p:nvSpPr>
          <p:cNvPr id="6" name="Speech Bubble: Oval 5"/>
          <p:cNvSpPr/>
          <p:nvPr/>
        </p:nvSpPr>
        <p:spPr>
          <a:xfrm>
            <a:off x="5419809" y="353115"/>
            <a:ext cx="6545704" cy="4024967"/>
          </a:xfrm>
          <a:prstGeom prst="wedgeEllipseCallout">
            <a:avLst>
              <a:gd name="adj1" fmla="val -76236"/>
              <a:gd name="adj2" fmla="val -1156"/>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US" sz="3600" dirty="0">
                <a:solidFill>
                  <a:schemeClr val="tx1"/>
                </a:solidFill>
                <a:latin typeface="Arial" panose="020B0604020202020204" pitchFamily="34" charset="0"/>
                <a:cs typeface="Arial" panose="020B0604020202020204" pitchFamily="34" charset="0"/>
              </a:rPr>
              <a:t>Or, toss that cheese on a recipe that needs a little something extra to make it tasty!</a:t>
            </a:r>
          </a:p>
        </p:txBody>
      </p:sp>
      <p:sp>
        <p:nvSpPr>
          <p:cNvPr id="5" name="TextBox 4">
            <a:extLst>
              <a:ext uri="{FF2B5EF4-FFF2-40B4-BE49-F238E27FC236}">
                <a16:creationId xmlns:a16="http://schemas.microsoft.com/office/drawing/2014/main" id="{252AEE31-A4BF-4CB4-8F2C-318E4AAA43F9}"/>
              </a:ext>
            </a:extLst>
          </p:cNvPr>
          <p:cNvSpPr txBox="1"/>
          <p:nvPr/>
        </p:nvSpPr>
        <p:spPr>
          <a:xfrm>
            <a:off x="4858464" y="6519446"/>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spTree>
    <p:extLst>
      <p:ext uri="{BB962C8B-B14F-4D97-AF65-F5344CB8AC3E}">
        <p14:creationId xmlns:p14="http://schemas.microsoft.com/office/powerpoint/2010/main" val="28865042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81335" y="1063828"/>
            <a:ext cx="5248625" cy="5262979"/>
          </a:xfrm>
          <a:prstGeom prst="rect">
            <a:avLst/>
          </a:prstGeom>
          <a:noFill/>
        </p:spPr>
        <p:txBody>
          <a:bodyPr wrap="square" rtlCol="0">
            <a:spAutoFit/>
          </a:bodyPr>
          <a:lstStyle/>
          <a:p>
            <a:pPr marL="228600" indent="-228600">
              <a:buFont typeface="Arial" panose="020B0604020202020204" pitchFamily="34" charset="0"/>
              <a:buChar char="•"/>
            </a:pPr>
            <a:r>
              <a:rPr lang="en-US" sz="2400" dirty="0">
                <a:solidFill>
                  <a:srgbClr val="D00000"/>
                </a:solidFill>
                <a:latin typeface="Arial" panose="020B0604020202020204" pitchFamily="34" charset="0"/>
                <a:cs typeface="Arial" panose="020B0604020202020204" pitchFamily="34" charset="0"/>
              </a:rPr>
              <a:t>Need a cheese lower in sodium – try Swiss cheese …</a:t>
            </a:r>
          </a:p>
          <a:p>
            <a:pPr marL="742950" lvl="1"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54 mg sodium/ounce – about 1/3 the amount of sodium in 1 slice of bread </a:t>
            </a:r>
            <a:br>
              <a:rPr lang="en-US" sz="2400" dirty="0">
                <a:latin typeface="Arial" panose="020B0604020202020204" pitchFamily="34" charset="0"/>
                <a:cs typeface="Arial" panose="020B0604020202020204" pitchFamily="34" charset="0"/>
              </a:rPr>
            </a:br>
            <a:endParaRPr lang="en-US" sz="2400" dirty="0">
              <a:solidFill>
                <a:srgbClr val="D00000"/>
              </a:solidFill>
              <a:latin typeface="Arial" panose="020B0604020202020204" pitchFamily="34" charset="0"/>
              <a:cs typeface="Arial" panose="020B0604020202020204" pitchFamily="34" charset="0"/>
            </a:endParaRPr>
          </a:p>
          <a:p>
            <a:pPr marL="228600" indent="-228600">
              <a:buFont typeface="Arial" panose="020B0604020202020204" pitchFamily="34" charset="0"/>
              <a:buChar char="•"/>
            </a:pPr>
            <a:r>
              <a:rPr lang="en-US" sz="2400" dirty="0">
                <a:solidFill>
                  <a:srgbClr val="D00000"/>
                </a:solidFill>
                <a:latin typeface="Arial" panose="020B0604020202020204" pitchFamily="34" charset="0"/>
                <a:cs typeface="Arial" panose="020B0604020202020204" pitchFamily="34" charset="0"/>
              </a:rPr>
              <a:t>Want a lower fat cheese – </a:t>
            </a:r>
            <a:br>
              <a:rPr lang="en-US" sz="2400" dirty="0">
                <a:solidFill>
                  <a:srgbClr val="D00000"/>
                </a:solidFill>
                <a:latin typeface="Arial" panose="020B0604020202020204" pitchFamily="34" charset="0"/>
                <a:cs typeface="Arial" panose="020B0604020202020204" pitchFamily="34" charset="0"/>
              </a:rPr>
            </a:br>
            <a:r>
              <a:rPr lang="en-US" sz="2400" dirty="0">
                <a:solidFill>
                  <a:srgbClr val="D00000"/>
                </a:solidFill>
                <a:latin typeface="Arial" panose="020B0604020202020204" pitchFamily="34" charset="0"/>
                <a:cs typeface="Arial" panose="020B0604020202020204" pitchFamily="34" charset="0"/>
              </a:rPr>
              <a:t>try part-skim Mozzarella …</a:t>
            </a:r>
          </a:p>
          <a:p>
            <a:pPr marL="742950" lvl="1"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4.5 gm fat /ounce – a teaspoon of butter or margarine has about 3.5 gm fat</a:t>
            </a:r>
          </a:p>
          <a:p>
            <a:pPr marL="742950" lvl="1" indent="-285750">
              <a:buFont typeface="Wingdings" panose="05000000000000000000" pitchFamily="2" charset="2"/>
              <a:buChar char="§"/>
            </a:pPr>
            <a:r>
              <a:rPr lang="en-US" sz="2400" dirty="0">
                <a:latin typeface="Arial" panose="020B0604020202020204" pitchFamily="34" charset="0"/>
                <a:cs typeface="Arial" panose="020B0604020202020204" pitchFamily="34" charset="0"/>
              </a:rPr>
              <a:t>Also, check out other forms of “reduced-fat” or “low-fat” cheeses</a:t>
            </a:r>
          </a:p>
        </p:txBody>
      </p:sp>
      <p:grpSp>
        <p:nvGrpSpPr>
          <p:cNvPr id="2" name="Group 1">
            <a:extLst>
              <a:ext uri="{FF2B5EF4-FFF2-40B4-BE49-F238E27FC236}">
                <a16:creationId xmlns:a16="http://schemas.microsoft.com/office/drawing/2014/main" id="{00C57CA9-7251-47EE-B536-D6E61CD718A1}"/>
              </a:ext>
            </a:extLst>
          </p:cNvPr>
          <p:cNvGrpSpPr/>
          <p:nvPr/>
        </p:nvGrpSpPr>
        <p:grpSpPr>
          <a:xfrm>
            <a:off x="409980" y="1063828"/>
            <a:ext cx="6171795" cy="5413438"/>
            <a:chOff x="371880" y="1264286"/>
            <a:chExt cx="6352305" cy="5501702"/>
          </a:xfrm>
        </p:grpSpPr>
        <p:sp>
          <p:nvSpPr>
            <p:cNvPr id="4" name="TextBox 3">
              <a:extLst>
                <a:ext uri="{FF2B5EF4-FFF2-40B4-BE49-F238E27FC236}">
                  <a16:creationId xmlns:a16="http://schemas.microsoft.com/office/drawing/2014/main" id="{F8A31FCC-B1BC-4A9C-8548-D512864C46D9}"/>
                </a:ext>
              </a:extLst>
            </p:cNvPr>
            <p:cNvSpPr txBox="1"/>
            <p:nvPr/>
          </p:nvSpPr>
          <p:spPr>
            <a:xfrm>
              <a:off x="2029496" y="6427434"/>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pic>
          <p:nvPicPr>
            <p:cNvPr id="8" name="Picture 7" descr="A close up of a bowl of food&#10;&#10;Description generated with very high confidence">
              <a:extLst>
                <a:ext uri="{FF2B5EF4-FFF2-40B4-BE49-F238E27FC236}">
                  <a16:creationId xmlns:a16="http://schemas.microsoft.com/office/drawing/2014/main" id="{AE5A4FBB-0617-4E2D-821F-58E58D689F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739" r="10611"/>
            <a:stretch/>
          </p:blipFill>
          <p:spPr>
            <a:xfrm>
              <a:off x="371880" y="1264286"/>
              <a:ext cx="6352305" cy="5062521"/>
            </a:xfrm>
            <a:prstGeom prst="rect">
              <a:avLst/>
            </a:prstGeom>
          </p:spPr>
        </p:pic>
      </p:grpSp>
      <p:sp>
        <p:nvSpPr>
          <p:cNvPr id="3" name="TextBox 2">
            <a:extLst>
              <a:ext uri="{FF2B5EF4-FFF2-40B4-BE49-F238E27FC236}">
                <a16:creationId xmlns:a16="http://schemas.microsoft.com/office/drawing/2014/main" id="{D83286EF-584F-4284-980E-84F6986F6CD5}"/>
              </a:ext>
            </a:extLst>
          </p:cNvPr>
          <p:cNvSpPr txBox="1"/>
          <p:nvPr/>
        </p:nvSpPr>
        <p:spPr>
          <a:xfrm>
            <a:off x="143686" y="128518"/>
            <a:ext cx="11816055" cy="677108"/>
          </a:xfrm>
          <a:prstGeom prst="rect">
            <a:avLst/>
          </a:prstGeom>
          <a:noFill/>
        </p:spPr>
        <p:txBody>
          <a:bodyPr wrap="none" rtlCol="0">
            <a:spAutoFit/>
          </a:bodyPr>
          <a:lstStyle/>
          <a:p>
            <a:pPr algn="ctr"/>
            <a:r>
              <a:rPr lang="en-US" sz="3800" b="1" dirty="0">
                <a:solidFill>
                  <a:srgbClr val="CF0A2C"/>
                </a:solidFill>
                <a:latin typeface="Arial" panose="020B0604020202020204" pitchFamily="34" charset="0"/>
                <a:cs typeface="Arial" panose="020B0604020202020204" pitchFamily="34" charset="0"/>
              </a:rPr>
              <a:t>If you feel adding cheese won’t fit into your diet …</a:t>
            </a:r>
          </a:p>
        </p:txBody>
      </p:sp>
    </p:spTree>
    <p:extLst>
      <p:ext uri="{BB962C8B-B14F-4D97-AF65-F5344CB8AC3E}">
        <p14:creationId xmlns:p14="http://schemas.microsoft.com/office/powerpoint/2010/main" val="360929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564742" y="2184189"/>
            <a:ext cx="3238500" cy="255454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Use vanilla</a:t>
            </a:r>
          </a:p>
          <a:p>
            <a:r>
              <a:rPr lang="en-US" sz="3200" dirty="0">
                <a:latin typeface="Arial" panose="020B0604020202020204" pitchFamily="34" charset="0"/>
                <a:cs typeface="Arial" panose="020B0604020202020204" pitchFamily="34" charset="0"/>
              </a:rPr>
              <a:t>and fruit-</a:t>
            </a:r>
          </a:p>
          <a:p>
            <a:r>
              <a:rPr lang="en-US" sz="3200" dirty="0">
                <a:latin typeface="Arial" panose="020B0604020202020204" pitchFamily="34" charset="0"/>
                <a:cs typeface="Arial" panose="020B0604020202020204" pitchFamily="34" charset="0"/>
              </a:rPr>
              <a:t>flavored yogurts</a:t>
            </a:r>
          </a:p>
          <a:p>
            <a:r>
              <a:rPr lang="en-US" sz="3200" dirty="0">
                <a:latin typeface="Arial" panose="020B0604020202020204" pitchFamily="34" charset="0"/>
                <a:cs typeface="Arial" panose="020B0604020202020204" pitchFamily="34" charset="0"/>
              </a:rPr>
              <a:t>as a dressing for fruit salads</a:t>
            </a:r>
          </a:p>
        </p:txBody>
      </p:sp>
      <p:grpSp>
        <p:nvGrpSpPr>
          <p:cNvPr id="2" name="Group 1">
            <a:extLst>
              <a:ext uri="{FF2B5EF4-FFF2-40B4-BE49-F238E27FC236}">
                <a16:creationId xmlns:a16="http://schemas.microsoft.com/office/drawing/2014/main" id="{0250F9E8-1359-406E-A5FD-073C9C496A88}"/>
              </a:ext>
            </a:extLst>
          </p:cNvPr>
          <p:cNvGrpSpPr/>
          <p:nvPr/>
        </p:nvGrpSpPr>
        <p:grpSpPr>
          <a:xfrm>
            <a:off x="387029" y="503378"/>
            <a:ext cx="7888224" cy="6254722"/>
            <a:chOff x="387029" y="503378"/>
            <a:chExt cx="7888224" cy="6254722"/>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7029" y="503378"/>
              <a:ext cx="7888224" cy="5916168"/>
            </a:xfrm>
            <a:prstGeom prst="rect">
              <a:avLst/>
            </a:prstGeom>
          </p:spPr>
        </p:pic>
        <p:sp>
          <p:nvSpPr>
            <p:cNvPr id="4" name="TextBox 3">
              <a:extLst>
                <a:ext uri="{FF2B5EF4-FFF2-40B4-BE49-F238E27FC236}">
                  <a16:creationId xmlns:a16="http://schemas.microsoft.com/office/drawing/2014/main" id="{000CFB24-975F-4E12-8F3F-A693E9032F74}"/>
                </a:ext>
              </a:extLst>
            </p:cNvPr>
            <p:cNvSpPr txBox="1"/>
            <p:nvPr/>
          </p:nvSpPr>
          <p:spPr>
            <a:xfrm>
              <a:off x="2851038" y="6419546"/>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
        <p:nvSpPr>
          <p:cNvPr id="5" name="Oval 4">
            <a:extLst>
              <a:ext uri="{FF2B5EF4-FFF2-40B4-BE49-F238E27FC236}">
                <a16:creationId xmlns:a16="http://schemas.microsoft.com/office/drawing/2014/main" id="{0900DCBB-4FB1-41AF-9DD7-99CB25D2AF64}"/>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20</a:t>
            </a:r>
          </a:p>
        </p:txBody>
      </p:sp>
    </p:spTree>
    <p:extLst>
      <p:ext uri="{BB962C8B-B14F-4D97-AF65-F5344CB8AC3E}">
        <p14:creationId xmlns:p14="http://schemas.microsoft.com/office/powerpoint/2010/main" val="19261649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1378861"/>
            <a:ext cx="12192001" cy="5479139"/>
            <a:chOff x="-1" y="1378861"/>
            <a:chExt cx="12192001" cy="5479139"/>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l="3138" t="33108" r="1597" b="5325"/>
            <a:stretch/>
          </p:blipFill>
          <p:spPr>
            <a:xfrm>
              <a:off x="-1" y="1378861"/>
              <a:ext cx="12192001" cy="5275944"/>
            </a:xfrm>
            <a:prstGeom prst="rect">
              <a:avLst/>
            </a:prstGeom>
          </p:spPr>
        </p:pic>
        <p:pic>
          <p:nvPicPr>
            <p:cNvPr id="6" name="Picture 5"/>
            <p:cNvPicPr>
              <a:picLocks noChangeAspect="1"/>
            </p:cNvPicPr>
            <p:nvPr/>
          </p:nvPicPr>
          <p:blipFill rotWithShape="1">
            <a:blip r:embed="rId4"/>
            <a:srcRect t="2517" r="1788"/>
            <a:stretch/>
          </p:blipFill>
          <p:spPr>
            <a:xfrm>
              <a:off x="10906934" y="5823606"/>
              <a:ext cx="1285066" cy="1034394"/>
            </a:xfrm>
            <a:prstGeom prst="rect">
              <a:avLst/>
            </a:prstGeom>
          </p:spPr>
        </p:pic>
      </p:grpSp>
      <p:sp>
        <p:nvSpPr>
          <p:cNvPr id="5" name="Title 4"/>
          <p:cNvSpPr>
            <a:spLocks noGrp="1"/>
          </p:cNvSpPr>
          <p:nvPr>
            <p:ph type="title"/>
          </p:nvPr>
        </p:nvSpPr>
        <p:spPr>
          <a:xfrm>
            <a:off x="0" y="0"/>
            <a:ext cx="7968343" cy="701731"/>
          </a:xfrm>
          <a:prstGeom prst="homePlate">
            <a:avLst/>
          </a:prstGeom>
          <a:solidFill>
            <a:srgbClr val="CF0A2C"/>
          </a:solidFill>
        </p:spPr>
        <p:txBody>
          <a:bodyPr wrap="square">
            <a:spAutoFit/>
          </a:bodyPr>
          <a:lstStyle/>
          <a:p>
            <a:pPr algn="ctr"/>
            <a:r>
              <a:rPr lang="en-US" dirty="0">
                <a:solidFill>
                  <a:schemeClr val="bg1"/>
                </a:solidFill>
              </a:rPr>
              <a:t>COMBINATIONS OF FOODS</a:t>
            </a:r>
          </a:p>
        </p:txBody>
      </p:sp>
      <p:sp>
        <p:nvSpPr>
          <p:cNvPr id="4" name="TextBox 3"/>
          <p:cNvSpPr txBox="1"/>
          <p:nvPr/>
        </p:nvSpPr>
        <p:spPr>
          <a:xfrm>
            <a:off x="2740527" y="6503331"/>
            <a:ext cx="6710943"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cs typeface="Arial" panose="020B0604020202020204" pitchFamily="34" charset="0"/>
              </a:rPr>
              <a:t> Source of photo: Used with permission by the Academy of Nutrition and Dietetics</a:t>
            </a:r>
          </a:p>
        </p:txBody>
      </p:sp>
    </p:spTree>
    <p:extLst>
      <p:ext uri="{BB962C8B-B14F-4D97-AF65-F5344CB8AC3E}">
        <p14:creationId xmlns:p14="http://schemas.microsoft.com/office/powerpoint/2010/main" val="3481374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0488" y="327991"/>
            <a:ext cx="8647043" cy="5863144"/>
          </a:xfrm>
          <a:prstGeom prst="rect">
            <a:avLst/>
          </a:prstGeom>
          <a:noFill/>
        </p:spPr>
        <p:txBody>
          <a:bodyPr wrap="square" rtlCol="0">
            <a:spAutoFit/>
          </a:bodyPr>
          <a:lstStyle/>
          <a:p>
            <a:pPr algn="ctr"/>
            <a:r>
              <a:rPr lang="en-US" sz="12500" b="1" dirty="0">
                <a:solidFill>
                  <a:srgbClr val="CF0A2C"/>
                </a:solidFill>
                <a:latin typeface="Arial" panose="020B0604020202020204" pitchFamily="34" charset="0"/>
                <a:cs typeface="Arial" panose="020B0604020202020204" pitchFamily="34" charset="0"/>
              </a:rPr>
              <a:t>That amount equals…</a:t>
            </a:r>
          </a:p>
        </p:txBody>
      </p:sp>
    </p:spTree>
    <p:extLst>
      <p:ext uri="{BB962C8B-B14F-4D97-AF65-F5344CB8AC3E}">
        <p14:creationId xmlns:p14="http://schemas.microsoft.com/office/powerpoint/2010/main" val="35735512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428892" y="1819305"/>
            <a:ext cx="3408624" cy="304698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Make a chopped salad* with small amounts of extra </a:t>
            </a:r>
            <a:r>
              <a:rPr lang="fr-FR" sz="3200" dirty="0">
                <a:latin typeface="Arial" panose="020B0604020202020204" pitchFamily="34" charset="0"/>
                <a:cs typeface="Arial" panose="020B0604020202020204" pitchFamily="34" charset="0"/>
              </a:rPr>
              <a:t>fruits, </a:t>
            </a:r>
            <a:r>
              <a:rPr lang="fr-FR" sz="3200" dirty="0" err="1">
                <a:latin typeface="Arial" panose="020B0604020202020204" pitchFamily="34" charset="0"/>
                <a:cs typeface="Arial" panose="020B0604020202020204" pitchFamily="34" charset="0"/>
              </a:rPr>
              <a:t>vegetables</a:t>
            </a:r>
            <a:r>
              <a:rPr lang="fr-FR" sz="3200" dirty="0">
                <a:latin typeface="Arial" panose="020B0604020202020204" pitchFamily="34" charset="0"/>
                <a:cs typeface="Arial" panose="020B0604020202020204" pitchFamily="34" charset="0"/>
              </a:rPr>
              <a:t>, nuts, cooked eggs, etc.</a:t>
            </a:r>
            <a:endParaRPr lang="en-US" sz="5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2857" y="459522"/>
            <a:ext cx="7888224" cy="5916168"/>
          </a:xfrm>
          <a:prstGeom prst="rect">
            <a:avLst/>
          </a:prstGeom>
        </p:spPr>
      </p:pic>
      <p:sp>
        <p:nvSpPr>
          <p:cNvPr id="4" name="TextBox 3">
            <a:extLst>
              <a:ext uri="{FF2B5EF4-FFF2-40B4-BE49-F238E27FC236}">
                <a16:creationId xmlns:a16="http://schemas.microsoft.com/office/drawing/2014/main" id="{54F1B04A-3FA4-4F0B-9923-E129863C3EE5}"/>
              </a:ext>
            </a:extLst>
          </p:cNvPr>
          <p:cNvSpPr txBox="1"/>
          <p:nvPr/>
        </p:nvSpPr>
        <p:spPr>
          <a:xfrm>
            <a:off x="2959326" y="6419546"/>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sp>
        <p:nvSpPr>
          <p:cNvPr id="5" name="Oval 4">
            <a:extLst>
              <a:ext uri="{FF2B5EF4-FFF2-40B4-BE49-F238E27FC236}">
                <a16:creationId xmlns:a16="http://schemas.microsoft.com/office/drawing/2014/main" id="{4B2FFA73-B2AD-4428-A6D3-43524CC0B0E5}"/>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21</a:t>
            </a:r>
          </a:p>
        </p:txBody>
      </p:sp>
    </p:spTree>
    <p:extLst>
      <p:ext uri="{BB962C8B-B14F-4D97-AF65-F5344CB8AC3E}">
        <p14:creationId xmlns:p14="http://schemas.microsoft.com/office/powerpoint/2010/main" val="39437381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760175" y="1655508"/>
            <a:ext cx="3090075" cy="353943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Combine leftover pasta with other foods; mix with your favorite oil and vinegar salad dressing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269" y="467139"/>
            <a:ext cx="7888224" cy="5916168"/>
          </a:xfrm>
          <a:prstGeom prst="rect">
            <a:avLst/>
          </a:prstGeom>
        </p:spPr>
      </p:pic>
      <p:sp>
        <p:nvSpPr>
          <p:cNvPr id="4" name="TextBox 3">
            <a:extLst>
              <a:ext uri="{FF2B5EF4-FFF2-40B4-BE49-F238E27FC236}">
                <a16:creationId xmlns:a16="http://schemas.microsoft.com/office/drawing/2014/main" id="{42EBE7E3-12DF-4EAB-9DAF-0B55435FF79C}"/>
              </a:ext>
            </a:extLst>
          </p:cNvPr>
          <p:cNvSpPr txBox="1"/>
          <p:nvPr/>
        </p:nvSpPr>
        <p:spPr>
          <a:xfrm>
            <a:off x="2959326" y="6419546"/>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sp>
        <p:nvSpPr>
          <p:cNvPr id="5" name="Oval 4">
            <a:extLst>
              <a:ext uri="{FF2B5EF4-FFF2-40B4-BE49-F238E27FC236}">
                <a16:creationId xmlns:a16="http://schemas.microsoft.com/office/drawing/2014/main" id="{FBD87AA5-F02D-4A06-A80B-DE9DE930BA49}"/>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22</a:t>
            </a:r>
          </a:p>
        </p:txBody>
      </p:sp>
    </p:spTree>
    <p:extLst>
      <p:ext uri="{BB962C8B-B14F-4D97-AF65-F5344CB8AC3E}">
        <p14:creationId xmlns:p14="http://schemas.microsoft.com/office/powerpoint/2010/main" val="42400047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7082973" y="1414876"/>
            <a:ext cx="4203622"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Create a parfait of cookie crumbles, pudding, and fruit </a:t>
            </a:r>
            <a:br>
              <a:rPr lang="en-US" sz="32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Make shortly before serving and keep refrigerated</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1999" y="410027"/>
            <a:ext cx="5824173" cy="5824173"/>
          </a:xfrm>
          <a:prstGeom prst="rect">
            <a:avLst/>
          </a:prstGeom>
        </p:spPr>
      </p:pic>
      <p:sp>
        <p:nvSpPr>
          <p:cNvPr id="4" name="Rectangle 3">
            <a:extLst>
              <a:ext uri="{FF2B5EF4-FFF2-40B4-BE49-F238E27FC236}">
                <a16:creationId xmlns:a16="http://schemas.microsoft.com/office/drawing/2014/main" id="{09088D30-2DD5-40F5-9462-FA0F64DA0E61}"/>
              </a:ext>
            </a:extLst>
          </p:cNvPr>
          <p:cNvSpPr/>
          <p:nvPr/>
        </p:nvSpPr>
        <p:spPr>
          <a:xfrm>
            <a:off x="1828241" y="6375792"/>
            <a:ext cx="8147539" cy="307777"/>
          </a:xfrm>
          <a:prstGeom prst="rect">
            <a:avLst/>
          </a:prstGeom>
        </p:spPr>
        <p:txBody>
          <a:bodyPr wrap="square">
            <a:spAutoFit/>
          </a:bodyPr>
          <a:lstStyle/>
          <a:p>
            <a:r>
              <a:rPr lang="en-US" sz="1400" dirty="0">
                <a:solidFill>
                  <a:schemeClr val="bg1">
                    <a:lumMod val="50000"/>
                  </a:schemeClr>
                </a:solidFill>
                <a:latin typeface="Arial" panose="020B0604020202020204" pitchFamily="34" charset="0"/>
                <a:cs typeface="Arial" panose="020B0604020202020204" pitchFamily="34" charset="0"/>
              </a:rPr>
              <a:t>Photo credit: </a:t>
            </a:r>
            <a:r>
              <a:rPr lang="en-US" sz="1400" dirty="0">
                <a:solidFill>
                  <a:srgbClr val="049BCE"/>
                </a:solidFill>
                <a:latin typeface="Arial" panose="020B0604020202020204" pitchFamily="34" charset="0"/>
                <a:cs typeface="Arial" panose="020B0604020202020204" pitchFamily="34" charset="0"/>
                <a:hlinkClick r:id="rId4"/>
              </a:rPr>
              <a:t>“Girl Scout Cookie Parfait”</a:t>
            </a:r>
            <a:r>
              <a:rPr lang="en-US" sz="1400" dirty="0">
                <a:solidFill>
                  <a:srgbClr val="8A8A8A"/>
                </a:solidFill>
                <a:latin typeface="Arial" panose="020B0604020202020204" pitchFamily="34" charset="0"/>
                <a:cs typeface="Arial" panose="020B0604020202020204" pitchFamily="34" charset="0"/>
              </a:rPr>
              <a:t> by </a:t>
            </a:r>
            <a:r>
              <a:rPr lang="en-US" sz="1400" dirty="0">
                <a:solidFill>
                  <a:srgbClr val="8A8A8A"/>
                </a:solidFill>
                <a:latin typeface="Arial" panose="020B0604020202020204" pitchFamily="34" charset="0"/>
                <a:cs typeface="Arial" panose="020B0604020202020204" pitchFamily="34" charset="0"/>
                <a:hlinkClick r:id="rId4"/>
              </a:rPr>
              <a:t>Dennis Wilkinson</a:t>
            </a:r>
            <a:r>
              <a:rPr lang="en-US" sz="1400" i="1" dirty="0">
                <a:solidFill>
                  <a:srgbClr val="8A8A8A"/>
                </a:solidFill>
                <a:latin typeface="Arial" panose="020B0604020202020204" pitchFamily="34" charset="0"/>
                <a:cs typeface="Arial" panose="020B0604020202020204" pitchFamily="34" charset="0"/>
              </a:rPr>
              <a:t> </a:t>
            </a:r>
            <a:r>
              <a:rPr lang="en-US" sz="1400" dirty="0">
                <a:solidFill>
                  <a:srgbClr val="8A8A8A"/>
                </a:solidFill>
                <a:latin typeface="Arial" panose="020B0604020202020204" pitchFamily="34" charset="0"/>
                <a:cs typeface="Arial" panose="020B0604020202020204" pitchFamily="34" charset="0"/>
              </a:rPr>
              <a:t>is licensed under </a:t>
            </a:r>
            <a:r>
              <a:rPr lang="en-US" sz="1400" dirty="0">
                <a:solidFill>
                  <a:srgbClr val="049BCE"/>
                </a:solidFill>
                <a:latin typeface="Arial" panose="020B0604020202020204" pitchFamily="34" charset="0"/>
                <a:cs typeface="Arial" panose="020B0604020202020204" pitchFamily="34" charset="0"/>
                <a:hlinkClick r:id="rId5"/>
              </a:rPr>
              <a:t>CC BY NC SA 2.0</a:t>
            </a:r>
            <a:endParaRPr lang="en-US" sz="1400" dirty="0">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ED2E8AE1-FF3D-4444-94A2-011FEEE0F1CE}"/>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23</a:t>
            </a:r>
          </a:p>
        </p:txBody>
      </p:sp>
    </p:spTree>
    <p:extLst>
      <p:ext uri="{BB962C8B-B14F-4D97-AF65-F5344CB8AC3E}">
        <p14:creationId xmlns:p14="http://schemas.microsoft.com/office/powerpoint/2010/main" val="1552614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9488441" y="1551577"/>
            <a:ext cx="2149019" cy="403187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Anyone have some   cookies in the house they might try this with? </a:t>
            </a:r>
          </a:p>
        </p:txBody>
      </p:sp>
      <p:grpSp>
        <p:nvGrpSpPr>
          <p:cNvPr id="4" name="Group 3">
            <a:extLst>
              <a:ext uri="{FF2B5EF4-FFF2-40B4-BE49-F238E27FC236}">
                <a16:creationId xmlns:a16="http://schemas.microsoft.com/office/drawing/2014/main" id="{E34D2C05-EAA2-4476-B800-D92510F27CBB}"/>
              </a:ext>
            </a:extLst>
          </p:cNvPr>
          <p:cNvGrpSpPr/>
          <p:nvPr/>
        </p:nvGrpSpPr>
        <p:grpSpPr>
          <a:xfrm>
            <a:off x="691102" y="553148"/>
            <a:ext cx="8384618" cy="6083529"/>
            <a:chOff x="691102" y="553148"/>
            <a:chExt cx="8384618" cy="6083529"/>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1102" y="553148"/>
              <a:ext cx="8384618" cy="5589745"/>
            </a:xfrm>
            <a:prstGeom prst="rect">
              <a:avLst/>
            </a:prstGeom>
          </p:spPr>
        </p:pic>
        <p:sp>
          <p:nvSpPr>
            <p:cNvPr id="2" name="Rectangle 1">
              <a:extLst>
                <a:ext uri="{FF2B5EF4-FFF2-40B4-BE49-F238E27FC236}">
                  <a16:creationId xmlns:a16="http://schemas.microsoft.com/office/drawing/2014/main" id="{FE1052D2-6CD0-4707-BC4F-13A41685319B}"/>
                </a:ext>
              </a:extLst>
            </p:cNvPr>
            <p:cNvSpPr/>
            <p:nvPr/>
          </p:nvSpPr>
          <p:spPr>
            <a:xfrm>
              <a:off x="843501" y="6328900"/>
              <a:ext cx="8147539" cy="307777"/>
            </a:xfrm>
            <a:prstGeom prst="rect">
              <a:avLst/>
            </a:prstGeom>
          </p:spPr>
          <p:txBody>
            <a:bodyPr wrap="square">
              <a:spAutoFit/>
            </a:bodyPr>
            <a:lstStyle/>
            <a:p>
              <a:r>
                <a:rPr lang="en-US" sz="1400" dirty="0">
                  <a:solidFill>
                    <a:schemeClr val="bg1">
                      <a:lumMod val="50000"/>
                    </a:schemeClr>
                  </a:solidFill>
                  <a:latin typeface="Arial" panose="020B0604020202020204" pitchFamily="34" charset="0"/>
                  <a:cs typeface="Arial" panose="020B0604020202020204" pitchFamily="34" charset="0"/>
                </a:rPr>
                <a:t>Photo credit: </a:t>
              </a:r>
              <a:r>
                <a:rPr lang="en-US" sz="1400" dirty="0">
                  <a:solidFill>
                    <a:srgbClr val="049BCE"/>
                  </a:solidFill>
                  <a:latin typeface="Arial" panose="020B0604020202020204" pitchFamily="34" charset="0"/>
                  <a:cs typeface="Arial" panose="020B0604020202020204" pitchFamily="34" charset="0"/>
                  <a:hlinkClick r:id="rId4"/>
                </a:rPr>
                <a:t>“Girl Scout Cookies”</a:t>
              </a:r>
              <a:r>
                <a:rPr lang="en-US" sz="1400" dirty="0">
                  <a:solidFill>
                    <a:srgbClr val="8A8A8A"/>
                  </a:solidFill>
                  <a:latin typeface="Arial" panose="020B0604020202020204" pitchFamily="34" charset="0"/>
                  <a:cs typeface="Arial" panose="020B0604020202020204" pitchFamily="34" charset="0"/>
                </a:rPr>
                <a:t> by </a:t>
              </a:r>
              <a:r>
                <a:rPr lang="en-US" sz="1400" i="1" dirty="0" err="1">
                  <a:solidFill>
                    <a:srgbClr val="049BCE"/>
                  </a:solidFill>
                  <a:latin typeface="Arial" panose="020B0604020202020204" pitchFamily="34" charset="0"/>
                  <a:cs typeface="Arial" panose="020B0604020202020204" pitchFamily="34" charset="0"/>
                  <a:hlinkClick r:id="rId5"/>
                </a:rPr>
                <a:t>Marit</a:t>
              </a:r>
              <a:r>
                <a:rPr lang="en-US" sz="1400" i="1" dirty="0">
                  <a:solidFill>
                    <a:srgbClr val="049BCE"/>
                  </a:solidFill>
                  <a:latin typeface="Arial" panose="020B0604020202020204" pitchFamily="34" charset="0"/>
                  <a:cs typeface="Arial" panose="020B0604020202020204" pitchFamily="34" charset="0"/>
                  <a:hlinkClick r:id="rId5"/>
                </a:rPr>
                <a:t> &amp;amp; Toomas </a:t>
              </a:r>
              <a:r>
                <a:rPr lang="en-US" sz="1400" i="1" dirty="0" err="1">
                  <a:solidFill>
                    <a:srgbClr val="049BCE"/>
                  </a:solidFill>
                  <a:latin typeface="Arial" panose="020B0604020202020204" pitchFamily="34" charset="0"/>
                  <a:cs typeface="Arial" panose="020B0604020202020204" pitchFamily="34" charset="0"/>
                  <a:hlinkClick r:id="rId5"/>
                </a:rPr>
                <a:t>Hinnosaar</a:t>
              </a:r>
              <a:r>
                <a:rPr lang="en-US" sz="1400" i="1" dirty="0">
                  <a:solidFill>
                    <a:srgbClr val="8A8A8A"/>
                  </a:solidFill>
                  <a:latin typeface="Arial" panose="020B0604020202020204" pitchFamily="34" charset="0"/>
                  <a:cs typeface="Arial" panose="020B0604020202020204" pitchFamily="34" charset="0"/>
                </a:rPr>
                <a:t> </a:t>
              </a:r>
              <a:r>
                <a:rPr lang="en-US" sz="1400" dirty="0">
                  <a:solidFill>
                    <a:srgbClr val="8A8A8A"/>
                  </a:solidFill>
                  <a:latin typeface="Arial" panose="020B0604020202020204" pitchFamily="34" charset="0"/>
                  <a:cs typeface="Arial" panose="020B0604020202020204" pitchFamily="34" charset="0"/>
                </a:rPr>
                <a:t>is licensed under </a:t>
              </a:r>
              <a:r>
                <a:rPr lang="en-US" sz="1400" dirty="0">
                  <a:solidFill>
                    <a:srgbClr val="049BCE"/>
                  </a:solidFill>
                  <a:latin typeface="Arial" panose="020B0604020202020204" pitchFamily="34" charset="0"/>
                  <a:cs typeface="Arial" panose="020B0604020202020204" pitchFamily="34" charset="0"/>
                  <a:hlinkClick r:id="rId6"/>
                </a:rPr>
                <a:t>CC BY 2.0</a:t>
              </a:r>
              <a:endParaRPr lang="en-US" sz="1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045278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5744817" cy="701731"/>
          </a:xfrm>
          <a:prstGeom prst="homePlate">
            <a:avLst/>
          </a:prstGeom>
          <a:solidFill>
            <a:srgbClr val="CF0A2C"/>
          </a:solidFill>
        </p:spPr>
        <p:txBody>
          <a:bodyPr wrap="square">
            <a:spAutoFit/>
          </a:bodyPr>
          <a:lstStyle/>
          <a:p>
            <a:pPr algn="ctr"/>
            <a:r>
              <a:rPr lang="en-US" dirty="0">
                <a:solidFill>
                  <a:schemeClr val="bg1"/>
                </a:solidFill>
              </a:rPr>
              <a:t>Other?</a:t>
            </a:r>
          </a:p>
        </p:txBody>
      </p:sp>
      <p:grpSp>
        <p:nvGrpSpPr>
          <p:cNvPr id="2" name="Group 1">
            <a:extLst>
              <a:ext uri="{FF2B5EF4-FFF2-40B4-BE49-F238E27FC236}">
                <a16:creationId xmlns:a16="http://schemas.microsoft.com/office/drawing/2014/main" id="{27784095-9332-43D3-895C-DC5B4D8C1D54}"/>
              </a:ext>
            </a:extLst>
          </p:cNvPr>
          <p:cNvGrpSpPr/>
          <p:nvPr/>
        </p:nvGrpSpPr>
        <p:grpSpPr>
          <a:xfrm>
            <a:off x="607491" y="1071794"/>
            <a:ext cx="10829196" cy="5786206"/>
            <a:chOff x="607491" y="1071794"/>
            <a:chExt cx="10829196" cy="5786206"/>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87451">
              <a:off x="607491" y="1432850"/>
              <a:ext cx="6783910" cy="451597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555998">
              <a:off x="6419731" y="1071794"/>
              <a:ext cx="5016956" cy="4599281"/>
            </a:xfrm>
            <a:prstGeom prst="rect">
              <a:avLst/>
            </a:prstGeom>
          </p:spPr>
        </p:pic>
        <p:sp>
          <p:nvSpPr>
            <p:cNvPr id="6" name="TextBox 5">
              <a:extLst>
                <a:ext uri="{FF2B5EF4-FFF2-40B4-BE49-F238E27FC236}">
                  <a16:creationId xmlns:a16="http://schemas.microsoft.com/office/drawing/2014/main" id="{9549ADB0-F567-43D6-8137-CD78F8162C23}"/>
                </a:ext>
              </a:extLst>
            </p:cNvPr>
            <p:cNvSpPr txBox="1"/>
            <p:nvPr/>
          </p:nvSpPr>
          <p:spPr>
            <a:xfrm>
              <a:off x="4617824" y="6519446"/>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grpSp>
    </p:spTree>
    <p:extLst>
      <p:ext uri="{BB962C8B-B14F-4D97-AF65-F5344CB8AC3E}">
        <p14:creationId xmlns:p14="http://schemas.microsoft.com/office/powerpoint/2010/main" val="39993513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647178" y="2329186"/>
            <a:ext cx="3099511" cy="255454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Use these tests to see if baking powder or soda still works </a:t>
            </a:r>
            <a:r>
              <a:rPr lang="en-US" sz="3200" i="1" dirty="0">
                <a:latin typeface="Arial" panose="020B0604020202020204" pitchFamily="34" charset="0"/>
                <a:cs typeface="Arial" panose="020B0604020202020204" pitchFamily="34" charset="0"/>
              </a:rPr>
              <a:t>(in handout)</a:t>
            </a:r>
          </a:p>
        </p:txBody>
      </p:sp>
      <p:grpSp>
        <p:nvGrpSpPr>
          <p:cNvPr id="2" name="Group 1">
            <a:extLst>
              <a:ext uri="{FF2B5EF4-FFF2-40B4-BE49-F238E27FC236}">
                <a16:creationId xmlns:a16="http://schemas.microsoft.com/office/drawing/2014/main" id="{3279549E-33BD-4BA5-9832-F56924676279}"/>
              </a:ext>
            </a:extLst>
          </p:cNvPr>
          <p:cNvGrpSpPr/>
          <p:nvPr/>
        </p:nvGrpSpPr>
        <p:grpSpPr>
          <a:xfrm>
            <a:off x="423425" y="402153"/>
            <a:ext cx="7888224" cy="6375558"/>
            <a:chOff x="423425" y="402153"/>
            <a:chExt cx="7888224" cy="6375558"/>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3425" y="402153"/>
              <a:ext cx="7888224" cy="5916168"/>
            </a:xfrm>
            <a:prstGeom prst="rect">
              <a:avLst/>
            </a:prstGeom>
          </p:spPr>
        </p:pic>
        <p:sp>
          <p:nvSpPr>
            <p:cNvPr id="4" name="TextBox 3">
              <a:extLst>
                <a:ext uri="{FF2B5EF4-FFF2-40B4-BE49-F238E27FC236}">
                  <a16:creationId xmlns:a16="http://schemas.microsoft.com/office/drawing/2014/main" id="{8C573BBB-8D58-495C-9394-2A7D407F7243}"/>
                </a:ext>
              </a:extLst>
            </p:cNvPr>
            <p:cNvSpPr txBox="1"/>
            <p:nvPr/>
          </p:nvSpPr>
          <p:spPr>
            <a:xfrm>
              <a:off x="2941956" y="6439157"/>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
        <p:nvSpPr>
          <p:cNvPr id="5" name="Oval 4">
            <a:extLst>
              <a:ext uri="{FF2B5EF4-FFF2-40B4-BE49-F238E27FC236}">
                <a16:creationId xmlns:a16="http://schemas.microsoft.com/office/drawing/2014/main" id="{6FEBBE76-8F0E-48FB-B5BE-7AF7C7EABB1B}"/>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24</a:t>
            </a:r>
          </a:p>
        </p:txBody>
      </p:sp>
    </p:spTree>
    <p:extLst>
      <p:ext uri="{BB962C8B-B14F-4D97-AF65-F5344CB8AC3E}">
        <p14:creationId xmlns:p14="http://schemas.microsoft.com/office/powerpoint/2010/main" val="9002061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665029" y="2402952"/>
            <a:ext cx="3222172"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Fix lumpy gravy by pouring it through a sieve or strainer</a:t>
            </a:r>
          </a:p>
        </p:txBody>
      </p:sp>
      <p:grpSp>
        <p:nvGrpSpPr>
          <p:cNvPr id="2" name="Group 1">
            <a:extLst>
              <a:ext uri="{FF2B5EF4-FFF2-40B4-BE49-F238E27FC236}">
                <a16:creationId xmlns:a16="http://schemas.microsoft.com/office/drawing/2014/main" id="{57EE7044-DEA6-4DB9-8AD5-DEE174866567}"/>
              </a:ext>
            </a:extLst>
          </p:cNvPr>
          <p:cNvGrpSpPr/>
          <p:nvPr/>
        </p:nvGrpSpPr>
        <p:grpSpPr>
          <a:xfrm>
            <a:off x="438779" y="370413"/>
            <a:ext cx="8466200" cy="6465555"/>
            <a:chOff x="438779" y="370413"/>
            <a:chExt cx="8466200" cy="6465555"/>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l="5035" r="5819"/>
            <a:stretch/>
          </p:blipFill>
          <p:spPr>
            <a:xfrm>
              <a:off x="438779" y="370413"/>
              <a:ext cx="7903029" cy="5916168"/>
            </a:xfrm>
            <a:prstGeom prst="rect">
              <a:avLst/>
            </a:prstGeom>
          </p:spPr>
        </p:pic>
        <p:sp>
          <p:nvSpPr>
            <p:cNvPr id="5" name="Rectangle 4">
              <a:extLst>
                <a:ext uri="{FF2B5EF4-FFF2-40B4-BE49-F238E27FC236}">
                  <a16:creationId xmlns:a16="http://schemas.microsoft.com/office/drawing/2014/main" id="{8F1DDBB6-C2B8-4A27-9C5F-D53AE389D06E}"/>
                </a:ext>
              </a:extLst>
            </p:cNvPr>
            <p:cNvSpPr/>
            <p:nvPr/>
          </p:nvSpPr>
          <p:spPr>
            <a:xfrm>
              <a:off x="757440" y="6528191"/>
              <a:ext cx="8147539" cy="307777"/>
            </a:xfrm>
            <a:prstGeom prst="rect">
              <a:avLst/>
            </a:prstGeom>
          </p:spPr>
          <p:txBody>
            <a:bodyPr wrap="square">
              <a:spAutoFit/>
            </a:bodyPr>
            <a:lstStyle/>
            <a:p>
              <a:r>
                <a:rPr lang="en-US" sz="1400" dirty="0">
                  <a:solidFill>
                    <a:schemeClr val="bg1">
                      <a:lumMod val="50000"/>
                    </a:schemeClr>
                  </a:solidFill>
                  <a:latin typeface="Arial" panose="020B0604020202020204" pitchFamily="34" charset="0"/>
                  <a:cs typeface="Arial" panose="020B0604020202020204" pitchFamily="34" charset="0"/>
                </a:rPr>
                <a:t>Photo source: </a:t>
              </a:r>
              <a:r>
                <a:rPr lang="en-US" sz="1400" dirty="0">
                  <a:solidFill>
                    <a:srgbClr val="049BCE"/>
                  </a:solidFill>
                  <a:latin typeface="Arial" panose="020B0604020202020204" pitchFamily="34" charset="0"/>
                  <a:cs typeface="Arial" panose="020B0604020202020204" pitchFamily="34" charset="0"/>
                  <a:hlinkClick r:id="rId4"/>
                </a:rPr>
                <a:t>“All-Purpose Gravy”</a:t>
              </a:r>
              <a:r>
                <a:rPr lang="en-US" sz="1400" dirty="0">
                  <a:solidFill>
                    <a:srgbClr val="8A8A8A"/>
                  </a:solidFill>
                  <a:latin typeface="Arial" panose="020B0604020202020204" pitchFamily="34" charset="0"/>
                  <a:cs typeface="Arial" panose="020B0604020202020204" pitchFamily="34" charset="0"/>
                </a:rPr>
                <a:t> by </a:t>
              </a:r>
              <a:r>
                <a:rPr lang="en-US" sz="1400" dirty="0">
                  <a:solidFill>
                    <a:srgbClr val="8A8A8A"/>
                  </a:solidFill>
                  <a:latin typeface="Arial" panose="020B0604020202020204" pitchFamily="34" charset="0"/>
                  <a:cs typeface="Arial" panose="020B0604020202020204" pitchFamily="34" charset="0"/>
                  <a:hlinkClick r:id="rId4"/>
                </a:rPr>
                <a:t>Kelvin Beecroft</a:t>
              </a:r>
              <a:r>
                <a:rPr lang="en-US" sz="1400" i="1" dirty="0">
                  <a:solidFill>
                    <a:srgbClr val="8A8A8A"/>
                  </a:solidFill>
                  <a:latin typeface="Arial" panose="020B0604020202020204" pitchFamily="34" charset="0"/>
                  <a:cs typeface="Arial" panose="020B0604020202020204" pitchFamily="34" charset="0"/>
                </a:rPr>
                <a:t> </a:t>
              </a:r>
              <a:r>
                <a:rPr lang="en-US" sz="1400" dirty="0">
                  <a:solidFill>
                    <a:srgbClr val="8A8A8A"/>
                  </a:solidFill>
                  <a:latin typeface="Arial" panose="020B0604020202020204" pitchFamily="34" charset="0"/>
                  <a:cs typeface="Arial" panose="020B0604020202020204" pitchFamily="34" charset="0"/>
                </a:rPr>
                <a:t>is licensed under </a:t>
              </a:r>
              <a:r>
                <a:rPr lang="en-US" sz="1400" dirty="0">
                  <a:solidFill>
                    <a:srgbClr val="049BCE"/>
                  </a:solidFill>
                  <a:latin typeface="Arial" panose="020B0604020202020204" pitchFamily="34" charset="0"/>
                  <a:cs typeface="Arial" panose="020B0604020202020204" pitchFamily="34" charset="0"/>
                  <a:hlinkClick r:id="rId5"/>
                </a:rPr>
                <a:t>CC BY NC SA 2.0</a:t>
              </a:r>
              <a:endParaRPr lang="en-US" sz="1400" dirty="0">
                <a:latin typeface="Arial" panose="020B0604020202020204" pitchFamily="34" charset="0"/>
                <a:cs typeface="Arial" panose="020B0604020202020204" pitchFamily="34" charset="0"/>
              </a:endParaRPr>
            </a:p>
          </p:txBody>
        </p:sp>
      </p:grpSp>
      <p:sp>
        <p:nvSpPr>
          <p:cNvPr id="6" name="Oval 5">
            <a:extLst>
              <a:ext uri="{FF2B5EF4-FFF2-40B4-BE49-F238E27FC236}">
                <a16:creationId xmlns:a16="http://schemas.microsoft.com/office/drawing/2014/main" id="{D3364B5C-95B1-4768-B1BB-FAECBA1ADD0B}"/>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25</a:t>
            </a:r>
          </a:p>
        </p:txBody>
      </p:sp>
    </p:spTree>
    <p:extLst>
      <p:ext uri="{BB962C8B-B14F-4D97-AF65-F5344CB8AC3E}">
        <p14:creationId xmlns:p14="http://schemas.microsoft.com/office/powerpoint/2010/main" val="35201830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636000" y="1346023"/>
            <a:ext cx="2946400" cy="452431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Coat measuring</a:t>
            </a:r>
          </a:p>
          <a:p>
            <a:r>
              <a:rPr lang="en-US" sz="3200" dirty="0">
                <a:latin typeface="Arial" panose="020B0604020202020204" pitchFamily="34" charset="0"/>
                <a:cs typeface="Arial" panose="020B0604020202020204" pitchFamily="34" charset="0"/>
              </a:rPr>
              <a:t>cups with nonstick cooking</a:t>
            </a:r>
          </a:p>
          <a:p>
            <a:r>
              <a:rPr lang="en-US" sz="3200" dirty="0">
                <a:latin typeface="Arial" panose="020B0604020202020204" pitchFamily="34" charset="0"/>
                <a:cs typeface="Arial" panose="020B0604020202020204" pitchFamily="34" charset="0"/>
              </a:rPr>
              <a:t>spray before</a:t>
            </a:r>
          </a:p>
          <a:p>
            <a:r>
              <a:rPr lang="en-US" sz="3200" dirty="0">
                <a:latin typeface="Arial" panose="020B0604020202020204" pitchFamily="34" charset="0"/>
                <a:cs typeface="Arial" panose="020B0604020202020204" pitchFamily="34" charset="0"/>
              </a:rPr>
              <a:t>measuring sticky</a:t>
            </a:r>
          </a:p>
          <a:p>
            <a:r>
              <a:rPr lang="en-US" sz="3200" dirty="0">
                <a:latin typeface="Arial" panose="020B0604020202020204" pitchFamily="34" charset="0"/>
                <a:cs typeface="Arial" panose="020B0604020202020204" pitchFamily="34" charset="0"/>
              </a:rPr>
              <a:t>ingredients</a:t>
            </a:r>
          </a:p>
        </p:txBody>
      </p:sp>
      <p:grpSp>
        <p:nvGrpSpPr>
          <p:cNvPr id="3" name="Group 2">
            <a:extLst>
              <a:ext uri="{FF2B5EF4-FFF2-40B4-BE49-F238E27FC236}">
                <a16:creationId xmlns:a16="http://schemas.microsoft.com/office/drawing/2014/main" id="{B4D169FD-B659-4D70-9C4C-22444E375E6B}"/>
              </a:ext>
            </a:extLst>
          </p:cNvPr>
          <p:cNvGrpSpPr/>
          <p:nvPr/>
        </p:nvGrpSpPr>
        <p:grpSpPr>
          <a:xfrm>
            <a:off x="421111" y="963826"/>
            <a:ext cx="7900416" cy="5813885"/>
            <a:chOff x="421111" y="963826"/>
            <a:chExt cx="7900416" cy="5813885"/>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1111" y="963826"/>
              <a:ext cx="7900416" cy="5288708"/>
            </a:xfrm>
            <a:prstGeom prst="rect">
              <a:avLst/>
            </a:prstGeom>
          </p:spPr>
        </p:pic>
        <p:sp>
          <p:nvSpPr>
            <p:cNvPr id="4" name="TextBox 3">
              <a:extLst>
                <a:ext uri="{FF2B5EF4-FFF2-40B4-BE49-F238E27FC236}">
                  <a16:creationId xmlns:a16="http://schemas.microsoft.com/office/drawing/2014/main" id="{43C7D322-1F19-4754-AC22-2D0DCD35A54C}"/>
                </a:ext>
              </a:extLst>
            </p:cNvPr>
            <p:cNvSpPr txBox="1"/>
            <p:nvPr/>
          </p:nvSpPr>
          <p:spPr>
            <a:xfrm>
              <a:off x="2893828" y="6439157"/>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
        <p:nvSpPr>
          <p:cNvPr id="5" name="Oval 4">
            <a:extLst>
              <a:ext uri="{FF2B5EF4-FFF2-40B4-BE49-F238E27FC236}">
                <a16:creationId xmlns:a16="http://schemas.microsoft.com/office/drawing/2014/main" id="{2255AF8F-DBC0-4C21-969F-82E650708EAA}"/>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26</a:t>
            </a:r>
          </a:p>
        </p:txBody>
      </p:sp>
    </p:spTree>
    <p:extLst>
      <p:ext uri="{BB962C8B-B14F-4D97-AF65-F5344CB8AC3E}">
        <p14:creationId xmlns:p14="http://schemas.microsoft.com/office/powerpoint/2010/main" val="6069905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670023" y="1348800"/>
            <a:ext cx="3521977" cy="501675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Add oil, vinegar, herbs and spices to an almost empty jelly or mayo jar to make salad dressing and shake. Use about 1 part vinegar to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3 parts oil.</a:t>
            </a:r>
            <a:endParaRPr lang="en-US" sz="540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A6BDA046-BF66-4AA2-A861-987CA60CF036}"/>
              </a:ext>
            </a:extLst>
          </p:cNvPr>
          <p:cNvGrpSpPr/>
          <p:nvPr/>
        </p:nvGrpSpPr>
        <p:grpSpPr>
          <a:xfrm>
            <a:off x="470655" y="416372"/>
            <a:ext cx="7888224" cy="6361339"/>
            <a:chOff x="470655" y="416372"/>
            <a:chExt cx="7888224" cy="6361339"/>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655" y="416372"/>
              <a:ext cx="7888224" cy="5916168"/>
            </a:xfrm>
            <a:prstGeom prst="rect">
              <a:avLst/>
            </a:prstGeom>
          </p:spPr>
        </p:pic>
        <p:sp>
          <p:nvSpPr>
            <p:cNvPr id="5" name="TextBox 4">
              <a:extLst>
                <a:ext uri="{FF2B5EF4-FFF2-40B4-BE49-F238E27FC236}">
                  <a16:creationId xmlns:a16="http://schemas.microsoft.com/office/drawing/2014/main" id="{15C47B8C-3CC9-47D5-8220-E16483EAD859}"/>
                </a:ext>
              </a:extLst>
            </p:cNvPr>
            <p:cNvSpPr txBox="1"/>
            <p:nvPr/>
          </p:nvSpPr>
          <p:spPr>
            <a:xfrm>
              <a:off x="2941956" y="6439157"/>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
        <p:nvSpPr>
          <p:cNvPr id="6" name="Oval 5">
            <a:extLst>
              <a:ext uri="{FF2B5EF4-FFF2-40B4-BE49-F238E27FC236}">
                <a16:creationId xmlns:a16="http://schemas.microsoft.com/office/drawing/2014/main" id="{49E02673-E27F-4E48-98E1-3CBEEA1BD13B}"/>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27</a:t>
            </a:r>
          </a:p>
        </p:txBody>
      </p:sp>
    </p:spTree>
    <p:extLst>
      <p:ext uri="{BB962C8B-B14F-4D97-AF65-F5344CB8AC3E}">
        <p14:creationId xmlns:p14="http://schemas.microsoft.com/office/powerpoint/2010/main" val="23346173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577943" y="2147950"/>
            <a:ext cx="3236686" cy="255454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Fix lumpy frosting by adding something lumpy to it</a:t>
            </a:r>
            <a:endParaRPr lang="en-US" sz="540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20427A2-DBEB-4CF2-950F-E40B5003DD0E}"/>
              </a:ext>
            </a:extLst>
          </p:cNvPr>
          <p:cNvGrpSpPr/>
          <p:nvPr/>
        </p:nvGrpSpPr>
        <p:grpSpPr>
          <a:xfrm>
            <a:off x="345065" y="338186"/>
            <a:ext cx="7901610" cy="6519814"/>
            <a:chOff x="345065" y="338186"/>
            <a:chExt cx="7901610" cy="6519814"/>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l="9520" r="1440"/>
            <a:stretch/>
          </p:blipFill>
          <p:spPr>
            <a:xfrm>
              <a:off x="345065" y="338186"/>
              <a:ext cx="7901610" cy="5916168"/>
            </a:xfrm>
            <a:prstGeom prst="rect">
              <a:avLst/>
            </a:prstGeom>
          </p:spPr>
        </p:pic>
        <p:sp>
          <p:nvSpPr>
            <p:cNvPr id="4" name="TextBox 3">
              <a:extLst>
                <a:ext uri="{FF2B5EF4-FFF2-40B4-BE49-F238E27FC236}">
                  <a16:creationId xmlns:a16="http://schemas.microsoft.com/office/drawing/2014/main" id="{2C7B91E2-3E7C-435B-8F18-F5C9C53A3B42}"/>
                </a:ext>
              </a:extLst>
            </p:cNvPr>
            <p:cNvSpPr txBox="1"/>
            <p:nvPr/>
          </p:nvSpPr>
          <p:spPr>
            <a:xfrm>
              <a:off x="3030634" y="6519446"/>
              <a:ext cx="2530471"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grpSp>
      <p:sp>
        <p:nvSpPr>
          <p:cNvPr id="5" name="Oval 4">
            <a:extLst>
              <a:ext uri="{FF2B5EF4-FFF2-40B4-BE49-F238E27FC236}">
                <a16:creationId xmlns:a16="http://schemas.microsoft.com/office/drawing/2014/main" id="{6B9135C5-319B-4396-AF85-DA5199AB2D62}"/>
              </a:ext>
            </a:extLst>
          </p:cNvPr>
          <p:cNvSpPr/>
          <p:nvPr/>
        </p:nvSpPr>
        <p:spPr>
          <a:xfrm>
            <a:off x="9831286" y="391929"/>
            <a:ext cx="947855" cy="802572"/>
          </a:xfrm>
          <a:prstGeom prst="ellipse">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ln w="0">
                  <a:noFill/>
                </a:ln>
                <a:solidFill>
                  <a:srgbClr val="FFFFFF"/>
                </a:solidFill>
                <a:effectLst>
                  <a:outerShdw blurRad="38100" dist="25400" dir="5400000" algn="ctr" rotWithShape="0">
                    <a:srgbClr val="6E747A">
                      <a:alpha val="43000"/>
                    </a:srgbClr>
                  </a:outerShdw>
                </a:effectLst>
                <a:latin typeface="Arial Black" panose="020B0A04020102020204" pitchFamily="34" charset="0"/>
              </a:rPr>
              <a:t>28</a:t>
            </a:r>
          </a:p>
        </p:txBody>
      </p:sp>
    </p:spTree>
    <p:extLst>
      <p:ext uri="{BB962C8B-B14F-4D97-AF65-F5344CB8AC3E}">
        <p14:creationId xmlns:p14="http://schemas.microsoft.com/office/powerpoint/2010/main" val="3730602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l="449" r="-89" b="15895"/>
          <a:stretch/>
        </p:blipFill>
        <p:spPr>
          <a:xfrm>
            <a:off x="1" y="0"/>
            <a:ext cx="12191999" cy="6858000"/>
          </a:xfrm>
          <a:prstGeom prst="rect">
            <a:avLst/>
          </a:prstGeom>
        </p:spPr>
      </p:pic>
      <p:sp>
        <p:nvSpPr>
          <p:cNvPr id="3" name="Star: 24 Points 2"/>
          <p:cNvSpPr/>
          <p:nvPr/>
        </p:nvSpPr>
        <p:spPr>
          <a:xfrm>
            <a:off x="130629" y="1353592"/>
            <a:ext cx="6662058" cy="4778038"/>
          </a:xfrm>
          <a:prstGeom prst="star24">
            <a:avLst/>
          </a:pr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4000"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123 x the weight of the Empire State Building </a:t>
            </a:r>
          </a:p>
        </p:txBody>
      </p:sp>
      <p:pic>
        <p:nvPicPr>
          <p:cNvPr id="5" name="Picture 4"/>
          <p:cNvPicPr>
            <a:picLocks noChangeAspect="1"/>
          </p:cNvPicPr>
          <p:nvPr/>
        </p:nvPicPr>
        <p:blipFill rotWithShape="1">
          <a:blip r:embed="rId4"/>
          <a:srcRect t="2517" r="1788"/>
          <a:stretch/>
        </p:blipFill>
        <p:spPr>
          <a:xfrm>
            <a:off x="10906934" y="5823606"/>
            <a:ext cx="1285066" cy="1034394"/>
          </a:xfrm>
          <a:prstGeom prst="rect">
            <a:avLst/>
          </a:prstGeom>
        </p:spPr>
      </p:pic>
      <p:sp>
        <p:nvSpPr>
          <p:cNvPr id="4" name="TextBox 3"/>
          <p:cNvSpPr txBox="1"/>
          <p:nvPr/>
        </p:nvSpPr>
        <p:spPr>
          <a:xfrm>
            <a:off x="4905829" y="6529764"/>
            <a:ext cx="2717596"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spTree>
    <p:extLst>
      <p:ext uri="{BB962C8B-B14F-4D97-AF65-F5344CB8AC3E}">
        <p14:creationId xmlns:p14="http://schemas.microsoft.com/office/powerpoint/2010/main" val="28916161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944" y="1809123"/>
            <a:ext cx="10134600" cy="3154710"/>
          </a:xfrm>
        </p:spPr>
        <p:txBody>
          <a:bodyPr wrap="square">
            <a:spAutoFit/>
          </a:bodyPr>
          <a:lstStyle/>
          <a:p>
            <a:pPr algn="ctr">
              <a:lnSpc>
                <a:spcPct val="100000"/>
              </a:lnSpc>
            </a:pPr>
            <a:r>
              <a:rPr lang="en-US" sz="19900" dirty="0">
                <a:solidFill>
                  <a:srgbClr val="CF0A2C"/>
                </a:solidFill>
              </a:rPr>
              <a:t>Recipes</a:t>
            </a:r>
            <a:endParaRPr lang="en-US" sz="19900" i="1" dirty="0">
              <a:solidFill>
                <a:srgbClr val="CF0A2C"/>
              </a:solidFill>
            </a:endParaRPr>
          </a:p>
        </p:txBody>
      </p:sp>
    </p:spTree>
    <p:extLst>
      <p:ext uri="{BB962C8B-B14F-4D97-AF65-F5344CB8AC3E}">
        <p14:creationId xmlns:p14="http://schemas.microsoft.com/office/powerpoint/2010/main" val="10793397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0B592E-B24E-4C47-91B2-A705D86AD265}"/>
              </a:ext>
            </a:extLst>
          </p:cNvPr>
          <p:cNvSpPr>
            <a:spLocks noGrp="1"/>
          </p:cNvSpPr>
          <p:nvPr>
            <p:ph type="title"/>
          </p:nvPr>
        </p:nvSpPr>
        <p:spPr>
          <a:xfrm>
            <a:off x="609600" y="274639"/>
            <a:ext cx="10972800" cy="1143000"/>
          </a:xfrm>
        </p:spPr>
        <p:txBody>
          <a:bodyPr/>
          <a:lstStyle/>
          <a:p>
            <a:pPr algn="ctr"/>
            <a:r>
              <a:rPr lang="en-US">
                <a:solidFill>
                  <a:srgbClr val="CF0A2C"/>
                </a:solidFill>
              </a:rPr>
              <a:t>About the recipes …</a:t>
            </a:r>
            <a:endParaRPr lang="en-US" dirty="0">
              <a:solidFill>
                <a:srgbClr val="CF0A2C"/>
              </a:solidFill>
            </a:endParaRPr>
          </a:p>
        </p:txBody>
      </p:sp>
      <p:sp>
        <p:nvSpPr>
          <p:cNvPr id="5" name="Content Placeholder 4">
            <a:extLst>
              <a:ext uri="{FF2B5EF4-FFF2-40B4-BE49-F238E27FC236}">
                <a16:creationId xmlns:a16="http://schemas.microsoft.com/office/drawing/2014/main" id="{C8FB4D6F-055C-4ECE-978C-5009070C67F5}"/>
              </a:ext>
            </a:extLst>
          </p:cNvPr>
          <p:cNvSpPr>
            <a:spLocks noGrp="1"/>
          </p:cNvSpPr>
          <p:nvPr>
            <p:ph sz="half" idx="2"/>
          </p:nvPr>
        </p:nvSpPr>
        <p:spPr>
          <a:xfrm>
            <a:off x="342900" y="1274764"/>
            <a:ext cx="7115175" cy="5030095"/>
          </a:xfrm>
        </p:spPr>
        <p:txBody>
          <a:bodyPr wrap="square">
            <a:spAutoFit/>
          </a:bodyPr>
          <a:lstStyle/>
          <a:p>
            <a:r>
              <a:rPr lang="en-US" sz="2600" dirty="0"/>
              <a:t>According to the U.S. Department of Agriculture, part of a healthy diet is limiting the amounts of added sugars, saturated fats and sodium we consume. </a:t>
            </a:r>
          </a:p>
          <a:p>
            <a:r>
              <a:rPr lang="en-US" sz="2600" dirty="0"/>
              <a:t>The following recipes have been chosen to help promote or give substitutions that support these recommendations and at the same time provide important nutrients and </a:t>
            </a:r>
            <a:r>
              <a:rPr lang="en-US" sz="2600" b="1" dirty="0">
                <a:solidFill>
                  <a:srgbClr val="CF0A2C"/>
                </a:solidFill>
              </a:rPr>
              <a:t>taste good</a:t>
            </a:r>
            <a:r>
              <a:rPr lang="en-US" sz="2600" dirty="0"/>
              <a:t>. </a:t>
            </a:r>
          </a:p>
          <a:p>
            <a:r>
              <a:rPr lang="en-US" sz="2600" dirty="0"/>
              <a:t>While saturated fat is kept at a minimum, to further reduce saturated fat in a recipe calling for a solid fat, substitute a soft (tub or squeeze) margarine.</a:t>
            </a:r>
          </a:p>
        </p:txBody>
      </p:sp>
      <p:pic>
        <p:nvPicPr>
          <p:cNvPr id="7" name="Picture 6" descr="A close up of a piece of paper&#10;&#10;Description generated with high confidence">
            <a:extLst>
              <a:ext uri="{FF2B5EF4-FFF2-40B4-BE49-F238E27FC236}">
                <a16:creationId xmlns:a16="http://schemas.microsoft.com/office/drawing/2014/main" id="{CA1D253B-3E61-47C9-9DE0-F09C3AEBCC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302" r="15556" b="18472"/>
          <a:stretch/>
        </p:blipFill>
        <p:spPr>
          <a:xfrm>
            <a:off x="7601609" y="1417639"/>
            <a:ext cx="3980791" cy="4124325"/>
          </a:xfrm>
          <a:prstGeom prst="rect">
            <a:avLst/>
          </a:prstGeom>
        </p:spPr>
      </p:pic>
    </p:spTree>
    <p:extLst>
      <p:ext uri="{BB962C8B-B14F-4D97-AF65-F5344CB8AC3E}">
        <p14:creationId xmlns:p14="http://schemas.microsoft.com/office/powerpoint/2010/main" val="390754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8484704" y="1876803"/>
            <a:ext cx="3707296" cy="3046988"/>
          </a:xfrm>
          <a:prstGeom prst="rect">
            <a:avLst/>
          </a:prstGeom>
          <a:noFill/>
        </p:spPr>
        <p:txBody>
          <a:bodyPr wrap="square" rtlCol="0">
            <a:spAutoFit/>
          </a:bodyPr>
          <a:lstStyle/>
          <a:p>
            <a:r>
              <a:rPr lang="en-US" sz="4800" b="1" dirty="0">
                <a:solidFill>
                  <a:srgbClr val="D00000"/>
                </a:solidFill>
                <a:latin typeface="Arial" panose="020B0604020202020204" pitchFamily="34" charset="0"/>
                <a:cs typeface="Arial" panose="020B0604020202020204" pitchFamily="34" charset="0"/>
              </a:rPr>
              <a:t>Old Fashioned</a:t>
            </a:r>
          </a:p>
          <a:p>
            <a:r>
              <a:rPr lang="en-US" sz="4800" b="1" dirty="0">
                <a:solidFill>
                  <a:srgbClr val="D00000"/>
                </a:solidFill>
                <a:latin typeface="Arial" panose="020B0604020202020204" pitchFamily="34" charset="0"/>
                <a:cs typeface="Arial" panose="020B0604020202020204" pitchFamily="34" charset="0"/>
              </a:rPr>
              <a:t>Bread Pudding</a:t>
            </a:r>
          </a:p>
        </p:txBody>
      </p:sp>
      <p:grpSp>
        <p:nvGrpSpPr>
          <p:cNvPr id="2" name="Group 1">
            <a:extLst>
              <a:ext uri="{FF2B5EF4-FFF2-40B4-BE49-F238E27FC236}">
                <a16:creationId xmlns:a16="http://schemas.microsoft.com/office/drawing/2014/main" id="{AE2EC7BE-486F-481D-8480-8B1DBAEEEF89}"/>
              </a:ext>
            </a:extLst>
          </p:cNvPr>
          <p:cNvGrpSpPr/>
          <p:nvPr/>
        </p:nvGrpSpPr>
        <p:grpSpPr>
          <a:xfrm>
            <a:off x="347436" y="442213"/>
            <a:ext cx="7888224" cy="6335498"/>
            <a:chOff x="347436" y="442213"/>
            <a:chExt cx="7888224" cy="6335498"/>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7436" y="442213"/>
              <a:ext cx="7888224" cy="5916168"/>
            </a:xfrm>
            <a:prstGeom prst="rect">
              <a:avLst/>
            </a:prstGeom>
          </p:spPr>
        </p:pic>
        <p:sp>
          <p:nvSpPr>
            <p:cNvPr id="5" name="TextBox 4">
              <a:extLst>
                <a:ext uri="{FF2B5EF4-FFF2-40B4-BE49-F238E27FC236}">
                  <a16:creationId xmlns:a16="http://schemas.microsoft.com/office/drawing/2014/main" id="{BC1F8663-1028-406B-BA7A-55D640956A38}"/>
                </a:ext>
              </a:extLst>
            </p:cNvPr>
            <p:cNvSpPr txBox="1"/>
            <p:nvPr/>
          </p:nvSpPr>
          <p:spPr>
            <a:xfrm>
              <a:off x="2785540" y="6439157"/>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Tree>
    <p:extLst>
      <p:ext uri="{BB962C8B-B14F-4D97-AF65-F5344CB8AC3E}">
        <p14:creationId xmlns:p14="http://schemas.microsoft.com/office/powerpoint/2010/main" val="19180017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8565876" y="2152194"/>
            <a:ext cx="3439020" cy="2308324"/>
          </a:xfrm>
          <a:prstGeom prst="rect">
            <a:avLst/>
          </a:prstGeom>
          <a:noFill/>
        </p:spPr>
        <p:txBody>
          <a:bodyPr wrap="square" rtlCol="0">
            <a:spAutoFit/>
          </a:bodyPr>
          <a:lstStyle/>
          <a:p>
            <a:r>
              <a:rPr lang="en-US" sz="4800" b="1" dirty="0">
                <a:solidFill>
                  <a:srgbClr val="D00000"/>
                </a:solidFill>
                <a:latin typeface="Arial" panose="020B0604020202020204" pitchFamily="34" charset="0"/>
                <a:cs typeface="Arial" panose="020B0604020202020204" pitchFamily="34" charset="0"/>
              </a:rPr>
              <a:t>Roasted</a:t>
            </a:r>
          </a:p>
          <a:p>
            <a:r>
              <a:rPr lang="en-US" sz="4800" b="1" dirty="0">
                <a:solidFill>
                  <a:srgbClr val="D00000"/>
                </a:solidFill>
                <a:latin typeface="Arial" panose="020B0604020202020204" pitchFamily="34" charset="0"/>
                <a:cs typeface="Arial" panose="020B0604020202020204" pitchFamily="34" charset="0"/>
              </a:rPr>
              <a:t>Root</a:t>
            </a:r>
          </a:p>
          <a:p>
            <a:r>
              <a:rPr lang="en-US" sz="4800" b="1" dirty="0">
                <a:solidFill>
                  <a:srgbClr val="D00000"/>
                </a:solidFill>
                <a:latin typeface="Arial" panose="020B0604020202020204" pitchFamily="34" charset="0"/>
                <a:cs typeface="Arial" panose="020B0604020202020204" pitchFamily="34" charset="0"/>
              </a:rPr>
              <a:t>Vegetables</a:t>
            </a:r>
          </a:p>
        </p:txBody>
      </p:sp>
      <p:grpSp>
        <p:nvGrpSpPr>
          <p:cNvPr id="2" name="Group 1">
            <a:extLst>
              <a:ext uri="{FF2B5EF4-FFF2-40B4-BE49-F238E27FC236}">
                <a16:creationId xmlns:a16="http://schemas.microsoft.com/office/drawing/2014/main" id="{B6E93821-C341-42D7-A4C1-D1E9954AAB76}"/>
              </a:ext>
            </a:extLst>
          </p:cNvPr>
          <p:cNvGrpSpPr/>
          <p:nvPr/>
        </p:nvGrpSpPr>
        <p:grpSpPr>
          <a:xfrm>
            <a:off x="349271" y="348272"/>
            <a:ext cx="7920820" cy="6429439"/>
            <a:chOff x="349271" y="348272"/>
            <a:chExt cx="7920820" cy="6429439"/>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271" y="348272"/>
              <a:ext cx="7920820" cy="5916168"/>
            </a:xfrm>
            <a:prstGeom prst="rect">
              <a:avLst/>
            </a:prstGeom>
          </p:spPr>
        </p:pic>
        <p:sp>
          <p:nvSpPr>
            <p:cNvPr id="6" name="TextBox 5">
              <a:extLst>
                <a:ext uri="{FF2B5EF4-FFF2-40B4-BE49-F238E27FC236}">
                  <a16:creationId xmlns:a16="http://schemas.microsoft.com/office/drawing/2014/main" id="{4CA68C08-8AAA-484D-BFC8-B2197B214B6F}"/>
                </a:ext>
              </a:extLst>
            </p:cNvPr>
            <p:cNvSpPr txBox="1"/>
            <p:nvPr/>
          </p:nvSpPr>
          <p:spPr>
            <a:xfrm>
              <a:off x="2785540" y="6439157"/>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Tree>
    <p:extLst>
      <p:ext uri="{BB962C8B-B14F-4D97-AF65-F5344CB8AC3E}">
        <p14:creationId xmlns:p14="http://schemas.microsoft.com/office/powerpoint/2010/main" val="17582817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8604386" y="2018723"/>
            <a:ext cx="3504486" cy="3046988"/>
          </a:xfrm>
          <a:prstGeom prst="rect">
            <a:avLst/>
          </a:prstGeom>
          <a:noFill/>
        </p:spPr>
        <p:txBody>
          <a:bodyPr wrap="none" rtlCol="0">
            <a:spAutoFit/>
          </a:bodyPr>
          <a:lstStyle/>
          <a:p>
            <a:r>
              <a:rPr lang="en-US" sz="4800" b="1" dirty="0">
                <a:solidFill>
                  <a:srgbClr val="D00000"/>
                </a:solidFill>
                <a:latin typeface="Arial" panose="020B0604020202020204" pitchFamily="34" charset="0"/>
                <a:cs typeface="Arial" panose="020B0604020202020204" pitchFamily="34" charset="0"/>
              </a:rPr>
              <a:t>Homemade</a:t>
            </a:r>
          </a:p>
          <a:p>
            <a:r>
              <a:rPr lang="en-US" sz="4800" b="1" dirty="0">
                <a:solidFill>
                  <a:srgbClr val="D00000"/>
                </a:solidFill>
                <a:latin typeface="Arial" panose="020B0604020202020204" pitchFamily="34" charset="0"/>
                <a:cs typeface="Arial" panose="020B0604020202020204" pitchFamily="34" charset="0"/>
              </a:rPr>
              <a:t>Whole</a:t>
            </a:r>
          </a:p>
          <a:p>
            <a:r>
              <a:rPr lang="en-US" sz="4800" b="1" dirty="0">
                <a:solidFill>
                  <a:srgbClr val="D00000"/>
                </a:solidFill>
                <a:latin typeface="Arial" panose="020B0604020202020204" pitchFamily="34" charset="0"/>
                <a:cs typeface="Arial" panose="020B0604020202020204" pitchFamily="34" charset="0"/>
              </a:rPr>
              <a:t>Grain</a:t>
            </a:r>
          </a:p>
          <a:p>
            <a:r>
              <a:rPr lang="en-US" sz="4800" b="1" dirty="0">
                <a:solidFill>
                  <a:srgbClr val="D00000"/>
                </a:solidFill>
                <a:latin typeface="Arial" panose="020B0604020202020204" pitchFamily="34" charset="0"/>
                <a:cs typeface="Arial" panose="020B0604020202020204" pitchFamily="34" charset="0"/>
              </a:rPr>
              <a:t>Croutons</a:t>
            </a:r>
          </a:p>
        </p:txBody>
      </p:sp>
      <p:grpSp>
        <p:nvGrpSpPr>
          <p:cNvPr id="2" name="Group 1">
            <a:extLst>
              <a:ext uri="{FF2B5EF4-FFF2-40B4-BE49-F238E27FC236}">
                <a16:creationId xmlns:a16="http://schemas.microsoft.com/office/drawing/2014/main" id="{CE239D6F-F9FA-4CC8-B1E2-E8258FCD9300}"/>
              </a:ext>
            </a:extLst>
          </p:cNvPr>
          <p:cNvGrpSpPr/>
          <p:nvPr/>
        </p:nvGrpSpPr>
        <p:grpSpPr>
          <a:xfrm>
            <a:off x="621322" y="586537"/>
            <a:ext cx="7620001" cy="6271463"/>
            <a:chOff x="621322" y="586537"/>
            <a:chExt cx="7620001" cy="6271463"/>
          </a:xfrm>
        </p:grpSpPr>
        <p:sp>
          <p:nvSpPr>
            <p:cNvPr id="4" name="TextBox 3">
              <a:extLst>
                <a:ext uri="{FF2B5EF4-FFF2-40B4-BE49-F238E27FC236}">
                  <a16:creationId xmlns:a16="http://schemas.microsoft.com/office/drawing/2014/main" id="{B3EA09B4-CA07-4A36-99A7-2B63429CF12F}"/>
                </a:ext>
              </a:extLst>
            </p:cNvPr>
            <p:cNvSpPr txBox="1"/>
            <p:nvPr/>
          </p:nvSpPr>
          <p:spPr>
            <a:xfrm>
              <a:off x="2851752" y="6519446"/>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pic>
          <p:nvPicPr>
            <p:cNvPr id="6" name="Picture 5" descr="A white plate topped with meat and vegetables&#10;&#10;Description generated with very high confidence">
              <a:extLst>
                <a:ext uri="{FF2B5EF4-FFF2-40B4-BE49-F238E27FC236}">
                  <a16:creationId xmlns:a16="http://schemas.microsoft.com/office/drawing/2014/main" id="{F0F0B5AF-9B87-42BC-BDDE-08249BAA07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322" y="586537"/>
              <a:ext cx="7620001" cy="5715000"/>
            </a:xfrm>
            <a:prstGeom prst="rect">
              <a:avLst/>
            </a:prstGeom>
          </p:spPr>
        </p:pic>
      </p:grpSp>
    </p:spTree>
    <p:extLst>
      <p:ext uri="{BB962C8B-B14F-4D97-AF65-F5344CB8AC3E}">
        <p14:creationId xmlns:p14="http://schemas.microsoft.com/office/powerpoint/2010/main" val="42312404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526610" y="2345656"/>
            <a:ext cx="3063339" cy="2308324"/>
          </a:xfrm>
          <a:prstGeom prst="rect">
            <a:avLst/>
          </a:prstGeom>
          <a:noFill/>
        </p:spPr>
        <p:txBody>
          <a:bodyPr wrap="none" rtlCol="0">
            <a:spAutoFit/>
          </a:bodyPr>
          <a:lstStyle/>
          <a:p>
            <a:r>
              <a:rPr lang="en-US" sz="4800" b="1" dirty="0">
                <a:solidFill>
                  <a:srgbClr val="D00000"/>
                </a:solidFill>
                <a:latin typeface="Arial" panose="020B0604020202020204" pitchFamily="34" charset="0"/>
                <a:cs typeface="Arial" panose="020B0604020202020204" pitchFamily="34" charset="0"/>
              </a:rPr>
              <a:t>Roasted</a:t>
            </a:r>
          </a:p>
          <a:p>
            <a:r>
              <a:rPr lang="en-US" sz="4800" b="1" dirty="0">
                <a:solidFill>
                  <a:srgbClr val="D00000"/>
                </a:solidFill>
                <a:latin typeface="Arial" panose="020B0604020202020204" pitchFamily="34" charset="0"/>
                <a:cs typeface="Arial" panose="020B0604020202020204" pitchFamily="34" charset="0"/>
              </a:rPr>
              <a:t>Vegetable</a:t>
            </a:r>
          </a:p>
          <a:p>
            <a:r>
              <a:rPr lang="en-US" sz="4800" b="1" dirty="0">
                <a:solidFill>
                  <a:srgbClr val="D00000"/>
                </a:solidFill>
                <a:latin typeface="Arial" panose="020B0604020202020204" pitchFamily="34" charset="0"/>
                <a:cs typeface="Arial" panose="020B0604020202020204" pitchFamily="34" charset="0"/>
              </a:rPr>
              <a:t>Pasta</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9278" y="424503"/>
            <a:ext cx="7888224" cy="5916168"/>
          </a:xfrm>
          <a:prstGeom prst="rect">
            <a:avLst/>
          </a:prstGeom>
        </p:spPr>
      </p:pic>
      <p:sp>
        <p:nvSpPr>
          <p:cNvPr id="4" name="TextBox 3">
            <a:extLst>
              <a:ext uri="{FF2B5EF4-FFF2-40B4-BE49-F238E27FC236}">
                <a16:creationId xmlns:a16="http://schemas.microsoft.com/office/drawing/2014/main" id="{DBED7C19-FAB5-4535-9E3C-138B49444CC2}"/>
              </a:ext>
            </a:extLst>
          </p:cNvPr>
          <p:cNvSpPr txBox="1"/>
          <p:nvPr/>
        </p:nvSpPr>
        <p:spPr>
          <a:xfrm>
            <a:off x="2941956" y="6439157"/>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spTree>
    <p:extLst>
      <p:ext uri="{BB962C8B-B14F-4D97-AF65-F5344CB8AC3E}">
        <p14:creationId xmlns:p14="http://schemas.microsoft.com/office/powerpoint/2010/main" val="18685690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8689747" y="2161410"/>
            <a:ext cx="3094117" cy="3139321"/>
          </a:xfrm>
          <a:prstGeom prst="rect">
            <a:avLst/>
          </a:prstGeom>
          <a:noFill/>
        </p:spPr>
        <p:txBody>
          <a:bodyPr wrap="none" rtlCol="0">
            <a:spAutoFit/>
          </a:bodyPr>
          <a:lstStyle/>
          <a:p>
            <a:r>
              <a:rPr lang="en-US" sz="4800" b="1" dirty="0">
                <a:solidFill>
                  <a:srgbClr val="D00000"/>
                </a:solidFill>
                <a:latin typeface="Arial" panose="020B0604020202020204" pitchFamily="34" charset="0"/>
                <a:cs typeface="Arial" panose="020B0604020202020204" pitchFamily="34" charset="0"/>
              </a:rPr>
              <a:t>Clean</a:t>
            </a:r>
            <a:r>
              <a:rPr lang="en-US" sz="5400" b="1" dirty="0">
                <a:solidFill>
                  <a:srgbClr val="D00000"/>
                </a:solidFill>
                <a:latin typeface="Arial" panose="020B0604020202020204" pitchFamily="34" charset="0"/>
                <a:cs typeface="Arial" panose="020B0604020202020204" pitchFamily="34" charset="0"/>
              </a:rPr>
              <a:t> the</a:t>
            </a:r>
          </a:p>
          <a:p>
            <a:r>
              <a:rPr lang="en-US" sz="4800" b="1" dirty="0">
                <a:solidFill>
                  <a:srgbClr val="D00000"/>
                </a:solidFill>
                <a:latin typeface="Arial" panose="020B0604020202020204" pitchFamily="34" charset="0"/>
                <a:cs typeface="Arial" panose="020B0604020202020204" pitchFamily="34" charset="0"/>
              </a:rPr>
              <a:t>Fridge</a:t>
            </a:r>
          </a:p>
          <a:p>
            <a:r>
              <a:rPr lang="en-US" sz="4800" b="1" dirty="0">
                <a:solidFill>
                  <a:srgbClr val="D00000"/>
                </a:solidFill>
                <a:latin typeface="Arial" panose="020B0604020202020204" pitchFamily="34" charset="0"/>
                <a:cs typeface="Arial" panose="020B0604020202020204" pitchFamily="34" charset="0"/>
              </a:rPr>
              <a:t>Chopped</a:t>
            </a:r>
          </a:p>
          <a:p>
            <a:r>
              <a:rPr lang="en-US" sz="4800" b="1" dirty="0">
                <a:solidFill>
                  <a:srgbClr val="D00000"/>
                </a:solidFill>
                <a:latin typeface="Arial" panose="020B0604020202020204" pitchFamily="34" charset="0"/>
                <a:cs typeface="Arial" panose="020B0604020202020204" pitchFamily="34" charset="0"/>
              </a:rPr>
              <a:t>Salad</a:t>
            </a:r>
          </a:p>
        </p:txBody>
      </p:sp>
      <p:grpSp>
        <p:nvGrpSpPr>
          <p:cNvPr id="2" name="Group 1">
            <a:extLst>
              <a:ext uri="{FF2B5EF4-FFF2-40B4-BE49-F238E27FC236}">
                <a16:creationId xmlns:a16="http://schemas.microsoft.com/office/drawing/2014/main" id="{8A3FA3C3-9795-4339-8B84-E0EC55BC15EC}"/>
              </a:ext>
            </a:extLst>
          </p:cNvPr>
          <p:cNvGrpSpPr/>
          <p:nvPr/>
        </p:nvGrpSpPr>
        <p:grpSpPr>
          <a:xfrm>
            <a:off x="551544" y="420915"/>
            <a:ext cx="7888224" cy="6356796"/>
            <a:chOff x="551544" y="420915"/>
            <a:chExt cx="7888224" cy="6356796"/>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1544" y="420915"/>
              <a:ext cx="7888224" cy="5916168"/>
            </a:xfrm>
            <a:prstGeom prst="rect">
              <a:avLst/>
            </a:prstGeom>
          </p:spPr>
        </p:pic>
        <p:sp>
          <p:nvSpPr>
            <p:cNvPr id="5" name="TextBox 4">
              <a:extLst>
                <a:ext uri="{FF2B5EF4-FFF2-40B4-BE49-F238E27FC236}">
                  <a16:creationId xmlns:a16="http://schemas.microsoft.com/office/drawing/2014/main" id="{27D9159E-212B-434E-9A59-9C06498F7CF1}"/>
                </a:ext>
              </a:extLst>
            </p:cNvPr>
            <p:cNvSpPr txBox="1"/>
            <p:nvPr/>
          </p:nvSpPr>
          <p:spPr>
            <a:xfrm>
              <a:off x="2941956" y="6439157"/>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Tree>
    <p:extLst>
      <p:ext uri="{BB962C8B-B14F-4D97-AF65-F5344CB8AC3E}">
        <p14:creationId xmlns:p14="http://schemas.microsoft.com/office/powerpoint/2010/main" val="5023178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8576272" y="1928076"/>
            <a:ext cx="3431001" cy="3046988"/>
          </a:xfrm>
          <a:prstGeom prst="rect">
            <a:avLst/>
          </a:prstGeom>
          <a:noFill/>
        </p:spPr>
        <p:txBody>
          <a:bodyPr wrap="square" rtlCol="0">
            <a:spAutoFit/>
          </a:bodyPr>
          <a:lstStyle/>
          <a:p>
            <a:r>
              <a:rPr lang="en-US" sz="4800" b="1" dirty="0">
                <a:solidFill>
                  <a:srgbClr val="D00000"/>
                </a:solidFill>
                <a:latin typeface="Arial" panose="020B0604020202020204" pitchFamily="34" charset="0"/>
                <a:cs typeface="Arial" panose="020B0604020202020204" pitchFamily="34" charset="0"/>
              </a:rPr>
              <a:t>Tasty</a:t>
            </a:r>
          </a:p>
          <a:p>
            <a:r>
              <a:rPr lang="en-US" sz="4800" b="1" dirty="0">
                <a:solidFill>
                  <a:srgbClr val="D00000"/>
                </a:solidFill>
                <a:latin typeface="Arial" panose="020B0604020202020204" pitchFamily="34" charset="0"/>
                <a:cs typeface="Arial" panose="020B0604020202020204" pitchFamily="34" charset="0"/>
              </a:rPr>
              <a:t>Microwave</a:t>
            </a:r>
          </a:p>
          <a:p>
            <a:r>
              <a:rPr lang="en-US" sz="4800" b="1" dirty="0">
                <a:solidFill>
                  <a:srgbClr val="D00000"/>
                </a:solidFill>
                <a:latin typeface="Arial" panose="020B0604020202020204" pitchFamily="34" charset="0"/>
                <a:cs typeface="Arial" panose="020B0604020202020204" pitchFamily="34" charset="0"/>
              </a:rPr>
              <a:t>Potato</a:t>
            </a:r>
          </a:p>
          <a:p>
            <a:r>
              <a:rPr lang="en-US" sz="4800" b="1" dirty="0">
                <a:solidFill>
                  <a:srgbClr val="D00000"/>
                </a:solidFill>
                <a:latin typeface="Arial" panose="020B0604020202020204" pitchFamily="34" charset="0"/>
                <a:cs typeface="Arial" panose="020B0604020202020204" pitchFamily="34" charset="0"/>
              </a:rPr>
              <a:t>Chunks</a:t>
            </a:r>
          </a:p>
        </p:txBody>
      </p:sp>
      <p:grpSp>
        <p:nvGrpSpPr>
          <p:cNvPr id="2" name="Group 1">
            <a:extLst>
              <a:ext uri="{FF2B5EF4-FFF2-40B4-BE49-F238E27FC236}">
                <a16:creationId xmlns:a16="http://schemas.microsoft.com/office/drawing/2014/main" id="{B6773DFE-F3FF-42EB-8CAA-9F4A1511F5F2}"/>
              </a:ext>
            </a:extLst>
          </p:cNvPr>
          <p:cNvGrpSpPr/>
          <p:nvPr/>
        </p:nvGrpSpPr>
        <p:grpSpPr>
          <a:xfrm>
            <a:off x="461666" y="364532"/>
            <a:ext cx="7888224" cy="6413179"/>
            <a:chOff x="461666" y="364532"/>
            <a:chExt cx="7888224" cy="6413179"/>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1666" y="364532"/>
              <a:ext cx="7888224" cy="5916168"/>
            </a:xfrm>
            <a:prstGeom prst="rect">
              <a:avLst/>
            </a:prstGeom>
          </p:spPr>
        </p:pic>
        <p:sp>
          <p:nvSpPr>
            <p:cNvPr id="5" name="TextBox 4">
              <a:extLst>
                <a:ext uri="{FF2B5EF4-FFF2-40B4-BE49-F238E27FC236}">
                  <a16:creationId xmlns:a16="http://schemas.microsoft.com/office/drawing/2014/main" id="{CE2296B4-4E2B-495C-BBE3-1A46851A6DD3}"/>
                </a:ext>
              </a:extLst>
            </p:cNvPr>
            <p:cNvSpPr txBox="1"/>
            <p:nvPr/>
          </p:nvSpPr>
          <p:spPr>
            <a:xfrm>
              <a:off x="2941956" y="6439157"/>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Tree>
    <p:extLst>
      <p:ext uri="{BB962C8B-B14F-4D97-AF65-F5344CB8AC3E}">
        <p14:creationId xmlns:p14="http://schemas.microsoft.com/office/powerpoint/2010/main" val="36618201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8685912" y="2707157"/>
            <a:ext cx="3506088" cy="1569660"/>
          </a:xfrm>
          <a:prstGeom prst="rect">
            <a:avLst/>
          </a:prstGeom>
          <a:noFill/>
        </p:spPr>
        <p:txBody>
          <a:bodyPr wrap="none" rtlCol="0">
            <a:spAutoFit/>
          </a:bodyPr>
          <a:lstStyle/>
          <a:p>
            <a:r>
              <a:rPr lang="en-US" sz="4800" b="1" dirty="0">
                <a:solidFill>
                  <a:srgbClr val="D00000"/>
                </a:solidFill>
                <a:latin typeface="Arial" panose="020B0604020202020204" pitchFamily="34" charset="0"/>
                <a:cs typeface="Arial" panose="020B0604020202020204" pitchFamily="34" charset="0"/>
              </a:rPr>
              <a:t>Mashed</a:t>
            </a:r>
          </a:p>
          <a:p>
            <a:r>
              <a:rPr lang="en-US" sz="4800" b="1" dirty="0">
                <a:solidFill>
                  <a:srgbClr val="D00000"/>
                </a:solidFill>
                <a:latin typeface="Arial" panose="020B0604020202020204" pitchFamily="34" charset="0"/>
                <a:cs typeface="Arial" panose="020B0604020202020204" pitchFamily="34" charset="0"/>
              </a:rPr>
              <a:t>Cauliflower</a:t>
            </a:r>
          </a:p>
        </p:txBody>
      </p:sp>
      <p:grpSp>
        <p:nvGrpSpPr>
          <p:cNvPr id="5" name="Group 4">
            <a:extLst>
              <a:ext uri="{FF2B5EF4-FFF2-40B4-BE49-F238E27FC236}">
                <a16:creationId xmlns:a16="http://schemas.microsoft.com/office/drawing/2014/main" id="{0053A74A-508B-4D3D-B737-D3F36B169F3C}"/>
              </a:ext>
            </a:extLst>
          </p:cNvPr>
          <p:cNvGrpSpPr/>
          <p:nvPr/>
        </p:nvGrpSpPr>
        <p:grpSpPr>
          <a:xfrm>
            <a:off x="203121" y="428395"/>
            <a:ext cx="8357887" cy="6349316"/>
            <a:chOff x="203121" y="428395"/>
            <a:chExt cx="8357887" cy="6349316"/>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21799" r="17143"/>
            <a:stretch/>
          </p:blipFill>
          <p:spPr>
            <a:xfrm>
              <a:off x="203121" y="428395"/>
              <a:ext cx="8357887" cy="5916168"/>
            </a:xfrm>
            <a:prstGeom prst="rect">
              <a:avLst/>
            </a:prstGeom>
          </p:spPr>
        </p:pic>
        <p:sp>
          <p:nvSpPr>
            <p:cNvPr id="4" name="TextBox 3">
              <a:extLst>
                <a:ext uri="{FF2B5EF4-FFF2-40B4-BE49-F238E27FC236}">
                  <a16:creationId xmlns:a16="http://schemas.microsoft.com/office/drawing/2014/main" id="{BED2A512-5FA3-4C9D-9F99-E9AA89694A93}"/>
                </a:ext>
              </a:extLst>
            </p:cNvPr>
            <p:cNvSpPr txBox="1"/>
            <p:nvPr/>
          </p:nvSpPr>
          <p:spPr>
            <a:xfrm>
              <a:off x="2941956" y="6439157"/>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Tree>
    <p:extLst>
      <p:ext uri="{BB962C8B-B14F-4D97-AF65-F5344CB8AC3E}">
        <p14:creationId xmlns:p14="http://schemas.microsoft.com/office/powerpoint/2010/main" val="819828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8477781" y="2637711"/>
            <a:ext cx="3506088" cy="1569660"/>
          </a:xfrm>
          <a:prstGeom prst="rect">
            <a:avLst/>
          </a:prstGeom>
          <a:noFill/>
        </p:spPr>
        <p:txBody>
          <a:bodyPr wrap="none" rtlCol="0">
            <a:spAutoFit/>
          </a:bodyPr>
          <a:lstStyle/>
          <a:p>
            <a:r>
              <a:rPr lang="en-US" sz="4800" b="1" dirty="0">
                <a:solidFill>
                  <a:srgbClr val="D00000"/>
                </a:solidFill>
                <a:latin typeface="Arial" panose="020B0604020202020204" pitchFamily="34" charset="0"/>
                <a:cs typeface="Arial" panose="020B0604020202020204" pitchFamily="34" charset="0"/>
              </a:rPr>
              <a:t>Roasted</a:t>
            </a:r>
          </a:p>
          <a:p>
            <a:r>
              <a:rPr lang="en-US" sz="4800" b="1" dirty="0">
                <a:solidFill>
                  <a:srgbClr val="D00000"/>
                </a:solidFill>
                <a:latin typeface="Arial" panose="020B0604020202020204" pitchFamily="34" charset="0"/>
                <a:cs typeface="Arial" panose="020B0604020202020204" pitchFamily="34" charset="0"/>
              </a:rPr>
              <a:t>Cauliflower</a:t>
            </a:r>
          </a:p>
        </p:txBody>
      </p:sp>
      <p:grpSp>
        <p:nvGrpSpPr>
          <p:cNvPr id="2" name="Group 1">
            <a:extLst>
              <a:ext uri="{FF2B5EF4-FFF2-40B4-BE49-F238E27FC236}">
                <a16:creationId xmlns:a16="http://schemas.microsoft.com/office/drawing/2014/main" id="{07EF73C8-9B9A-4EFA-B2A9-34DDF8B40D1D}"/>
              </a:ext>
            </a:extLst>
          </p:cNvPr>
          <p:cNvGrpSpPr/>
          <p:nvPr/>
        </p:nvGrpSpPr>
        <p:grpSpPr>
          <a:xfrm>
            <a:off x="337853" y="464457"/>
            <a:ext cx="7888225" cy="6313254"/>
            <a:chOff x="337853" y="464457"/>
            <a:chExt cx="7888225" cy="6313254"/>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7853" y="464457"/>
              <a:ext cx="7888225" cy="5916168"/>
            </a:xfrm>
            <a:prstGeom prst="rect">
              <a:avLst/>
            </a:prstGeom>
          </p:spPr>
        </p:pic>
        <p:sp>
          <p:nvSpPr>
            <p:cNvPr id="5" name="TextBox 4">
              <a:extLst>
                <a:ext uri="{FF2B5EF4-FFF2-40B4-BE49-F238E27FC236}">
                  <a16:creationId xmlns:a16="http://schemas.microsoft.com/office/drawing/2014/main" id="{043E6610-C55E-4CA2-8FFB-C96E19C70457}"/>
                </a:ext>
              </a:extLst>
            </p:cNvPr>
            <p:cNvSpPr txBox="1"/>
            <p:nvPr/>
          </p:nvSpPr>
          <p:spPr>
            <a:xfrm>
              <a:off x="2773508" y="6439157"/>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Tree>
    <p:extLst>
      <p:ext uri="{BB962C8B-B14F-4D97-AF65-F5344CB8AC3E}">
        <p14:creationId xmlns:p14="http://schemas.microsoft.com/office/powerpoint/2010/main" val="4083283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2517" r="1788"/>
          <a:stretch/>
        </p:blipFill>
        <p:spPr>
          <a:xfrm>
            <a:off x="10906934" y="5823606"/>
            <a:ext cx="1285066" cy="103439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
            <a:ext cx="6858000" cy="6858000"/>
          </a:xfrm>
          <a:prstGeom prst="rect">
            <a:avLst/>
          </a:prstGeom>
        </p:spPr>
      </p:pic>
      <p:sp>
        <p:nvSpPr>
          <p:cNvPr id="6" name="Speech Bubble: Oval 5"/>
          <p:cNvSpPr/>
          <p:nvPr/>
        </p:nvSpPr>
        <p:spPr>
          <a:xfrm>
            <a:off x="5783392" y="529239"/>
            <a:ext cx="5944151" cy="2207240"/>
          </a:xfrm>
          <a:prstGeom prst="wedgeEllipseCallout">
            <a:avLst>
              <a:gd name="adj1" fmla="val -71497"/>
              <a:gd name="adj2" fmla="val 70874"/>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spAutoFit/>
          </a:bodyPr>
          <a:lstStyle/>
          <a:p>
            <a:pPr algn="ctr"/>
            <a:r>
              <a:rPr lang="en-US" sz="9600" dirty="0">
                <a:solidFill>
                  <a:schemeClr val="tx1"/>
                </a:solidFill>
                <a:latin typeface="Arial" panose="020B0604020202020204" pitchFamily="34" charset="0"/>
                <a:cs typeface="Arial" panose="020B0604020202020204" pitchFamily="34" charset="0"/>
              </a:rPr>
              <a:t>Oh my! </a:t>
            </a:r>
          </a:p>
        </p:txBody>
      </p:sp>
      <p:sp>
        <p:nvSpPr>
          <p:cNvPr id="7" name="TextBox 6"/>
          <p:cNvSpPr txBox="1"/>
          <p:nvPr/>
        </p:nvSpPr>
        <p:spPr>
          <a:xfrm>
            <a:off x="6858000" y="6449106"/>
            <a:ext cx="2736351"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spTree>
    <p:extLst>
      <p:ext uri="{BB962C8B-B14F-4D97-AF65-F5344CB8AC3E}">
        <p14:creationId xmlns:p14="http://schemas.microsoft.com/office/powerpoint/2010/main" val="31128071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450850" y="455853"/>
            <a:ext cx="7886700" cy="5915025"/>
          </a:xfrm>
          <a:prstGeom prst="rect">
            <a:avLst/>
          </a:prstGeom>
        </p:spPr>
      </p:pic>
      <p:sp>
        <p:nvSpPr>
          <p:cNvPr id="8" name="TextBox 7"/>
          <p:cNvSpPr txBox="1"/>
          <p:nvPr/>
        </p:nvSpPr>
        <p:spPr>
          <a:xfrm>
            <a:off x="8763377" y="2443870"/>
            <a:ext cx="2239716" cy="1569660"/>
          </a:xfrm>
          <a:prstGeom prst="rect">
            <a:avLst/>
          </a:prstGeom>
          <a:noFill/>
        </p:spPr>
        <p:txBody>
          <a:bodyPr wrap="none" rtlCol="0">
            <a:spAutoFit/>
          </a:bodyPr>
          <a:lstStyle/>
          <a:p>
            <a:r>
              <a:rPr lang="en-US" sz="4800" b="1" dirty="0">
                <a:solidFill>
                  <a:srgbClr val="D00000"/>
                </a:solidFill>
                <a:latin typeface="Arial" panose="020B0604020202020204" pitchFamily="34" charset="0"/>
                <a:cs typeface="Arial" panose="020B0604020202020204" pitchFamily="34" charset="0"/>
              </a:rPr>
              <a:t>French</a:t>
            </a:r>
          </a:p>
          <a:p>
            <a:r>
              <a:rPr lang="en-US" sz="4800" b="1" dirty="0">
                <a:solidFill>
                  <a:srgbClr val="D00000"/>
                </a:solidFill>
                <a:latin typeface="Arial" panose="020B0604020202020204" pitchFamily="34" charset="0"/>
                <a:cs typeface="Arial" panose="020B0604020202020204" pitchFamily="34" charset="0"/>
              </a:rPr>
              <a:t>Toast</a:t>
            </a:r>
          </a:p>
        </p:txBody>
      </p:sp>
      <p:sp>
        <p:nvSpPr>
          <p:cNvPr id="4" name="TextBox 3">
            <a:extLst>
              <a:ext uri="{FF2B5EF4-FFF2-40B4-BE49-F238E27FC236}">
                <a16:creationId xmlns:a16="http://schemas.microsoft.com/office/drawing/2014/main" id="{D5CC0744-8F57-403B-A467-E9E924C348B0}"/>
              </a:ext>
            </a:extLst>
          </p:cNvPr>
          <p:cNvSpPr txBox="1"/>
          <p:nvPr/>
        </p:nvSpPr>
        <p:spPr>
          <a:xfrm>
            <a:off x="2905860" y="6439157"/>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spTree>
    <p:extLst>
      <p:ext uri="{BB962C8B-B14F-4D97-AF65-F5344CB8AC3E}">
        <p14:creationId xmlns:p14="http://schemas.microsoft.com/office/powerpoint/2010/main" val="33287735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8623631" y="2138292"/>
            <a:ext cx="3130985" cy="3046988"/>
          </a:xfrm>
          <a:prstGeom prst="rect">
            <a:avLst/>
          </a:prstGeom>
          <a:noFill/>
        </p:spPr>
        <p:txBody>
          <a:bodyPr wrap="none" rtlCol="0">
            <a:spAutoFit/>
          </a:bodyPr>
          <a:lstStyle/>
          <a:p>
            <a:r>
              <a:rPr lang="en-US" sz="4800" b="1" dirty="0">
                <a:solidFill>
                  <a:srgbClr val="D00000"/>
                </a:solidFill>
                <a:latin typeface="Arial" panose="020B0604020202020204" pitchFamily="34" charset="0"/>
                <a:cs typeface="Arial" panose="020B0604020202020204" pitchFamily="34" charset="0"/>
              </a:rPr>
              <a:t>Bread</a:t>
            </a:r>
          </a:p>
          <a:p>
            <a:r>
              <a:rPr lang="en-US" sz="4800" b="1" dirty="0">
                <a:solidFill>
                  <a:srgbClr val="D00000"/>
                </a:solidFill>
                <a:latin typeface="Arial" panose="020B0604020202020204" pitchFamily="34" charset="0"/>
                <a:cs typeface="Arial" panose="020B0604020202020204" pitchFamily="34" charset="0"/>
              </a:rPr>
              <a:t>Crumb</a:t>
            </a:r>
          </a:p>
          <a:p>
            <a:r>
              <a:rPr lang="en-US" sz="4800" b="1" dirty="0">
                <a:solidFill>
                  <a:srgbClr val="D00000"/>
                </a:solidFill>
                <a:latin typeface="Arial" panose="020B0604020202020204" pitchFamily="34" charset="0"/>
                <a:cs typeface="Arial" panose="020B0604020202020204" pitchFamily="34" charset="0"/>
              </a:rPr>
              <a:t>Casserole</a:t>
            </a:r>
          </a:p>
          <a:p>
            <a:r>
              <a:rPr lang="en-US" sz="4800" b="1" dirty="0">
                <a:solidFill>
                  <a:srgbClr val="D00000"/>
                </a:solidFill>
                <a:latin typeface="Arial" panose="020B0604020202020204" pitchFamily="34" charset="0"/>
                <a:cs typeface="Arial" panose="020B0604020202020204" pitchFamily="34" charset="0"/>
              </a:rPr>
              <a:t>Topping</a:t>
            </a:r>
          </a:p>
        </p:txBody>
      </p:sp>
      <p:grpSp>
        <p:nvGrpSpPr>
          <p:cNvPr id="2" name="Group 1">
            <a:extLst>
              <a:ext uri="{FF2B5EF4-FFF2-40B4-BE49-F238E27FC236}">
                <a16:creationId xmlns:a16="http://schemas.microsoft.com/office/drawing/2014/main" id="{CAF1475A-32EF-4EB7-ABB2-15D4D6E0CB6E}"/>
              </a:ext>
            </a:extLst>
          </p:cNvPr>
          <p:cNvGrpSpPr/>
          <p:nvPr/>
        </p:nvGrpSpPr>
        <p:grpSpPr>
          <a:xfrm>
            <a:off x="534718" y="450867"/>
            <a:ext cx="7506762" cy="6407133"/>
            <a:chOff x="525193" y="450867"/>
            <a:chExt cx="7506762" cy="6407133"/>
          </a:xfrm>
        </p:grpSpPr>
        <p:sp>
          <p:nvSpPr>
            <p:cNvPr id="6" name="TextBox 5">
              <a:extLst>
                <a:ext uri="{FF2B5EF4-FFF2-40B4-BE49-F238E27FC236}">
                  <a16:creationId xmlns:a16="http://schemas.microsoft.com/office/drawing/2014/main" id="{E71C86E0-573E-4B55-8CCB-A97A0A2AE93E}"/>
                </a:ext>
              </a:extLst>
            </p:cNvPr>
            <p:cNvSpPr txBox="1"/>
            <p:nvPr/>
          </p:nvSpPr>
          <p:spPr>
            <a:xfrm>
              <a:off x="2760037" y="6519446"/>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pic>
          <p:nvPicPr>
            <p:cNvPr id="4" name="Picture 3" descr="A close up of food&#10;&#10;Description generated with very high confidence">
              <a:extLst>
                <a:ext uri="{FF2B5EF4-FFF2-40B4-BE49-F238E27FC236}">
                  <a16:creationId xmlns:a16="http://schemas.microsoft.com/office/drawing/2014/main" id="{A38AD536-0AFC-4D4D-9124-56535012A8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5193" y="450867"/>
              <a:ext cx="7506762" cy="6068579"/>
            </a:xfrm>
            <a:prstGeom prst="rect">
              <a:avLst/>
            </a:prstGeom>
          </p:spPr>
        </p:pic>
      </p:grpSp>
    </p:spTree>
    <p:extLst>
      <p:ext uri="{BB962C8B-B14F-4D97-AF65-F5344CB8AC3E}">
        <p14:creationId xmlns:p14="http://schemas.microsoft.com/office/powerpoint/2010/main" val="20930934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8240954" y="2025779"/>
            <a:ext cx="2991525" cy="3046988"/>
          </a:xfrm>
          <a:prstGeom prst="rect">
            <a:avLst/>
          </a:prstGeom>
          <a:noFill/>
        </p:spPr>
        <p:txBody>
          <a:bodyPr wrap="none" rtlCol="0">
            <a:spAutoFit/>
          </a:bodyPr>
          <a:lstStyle/>
          <a:p>
            <a:r>
              <a:rPr lang="en-US" sz="4800" b="1" dirty="0">
                <a:solidFill>
                  <a:srgbClr val="D00000"/>
                </a:solidFill>
                <a:latin typeface="Arial" panose="020B0604020202020204" pitchFamily="34" charset="0"/>
                <a:cs typeface="Arial" panose="020B0604020202020204" pitchFamily="34" charset="0"/>
              </a:rPr>
              <a:t>It’s the</a:t>
            </a:r>
          </a:p>
          <a:p>
            <a:r>
              <a:rPr lang="en-US" sz="4800" b="1" dirty="0">
                <a:solidFill>
                  <a:srgbClr val="D00000"/>
                </a:solidFill>
                <a:latin typeface="Arial" panose="020B0604020202020204" pitchFamily="34" charset="0"/>
                <a:cs typeface="Arial" panose="020B0604020202020204" pitchFamily="34" charset="0"/>
              </a:rPr>
              <a:t>Berries</a:t>
            </a:r>
          </a:p>
          <a:p>
            <a:r>
              <a:rPr lang="en-US" sz="4800" b="1" dirty="0">
                <a:solidFill>
                  <a:srgbClr val="D00000"/>
                </a:solidFill>
                <a:latin typeface="Arial" panose="020B0604020202020204" pitchFamily="34" charset="0"/>
                <a:cs typeface="Arial" panose="020B0604020202020204" pitchFamily="34" charset="0"/>
              </a:rPr>
              <a:t>Yogurt</a:t>
            </a:r>
          </a:p>
          <a:p>
            <a:r>
              <a:rPr lang="en-US" sz="4800" b="1" dirty="0">
                <a:solidFill>
                  <a:srgbClr val="D00000"/>
                </a:solidFill>
                <a:latin typeface="Arial" panose="020B0604020202020204" pitchFamily="34" charset="0"/>
                <a:cs typeface="Arial" panose="020B0604020202020204" pitchFamily="34" charset="0"/>
              </a:rPr>
              <a:t>Smoothie</a:t>
            </a:r>
          </a:p>
        </p:txBody>
      </p:sp>
      <p:grpSp>
        <p:nvGrpSpPr>
          <p:cNvPr id="5" name="Group 4">
            <a:extLst>
              <a:ext uri="{FF2B5EF4-FFF2-40B4-BE49-F238E27FC236}">
                <a16:creationId xmlns:a16="http://schemas.microsoft.com/office/drawing/2014/main" id="{27805436-CD67-4990-867B-0731CB0871CC}"/>
              </a:ext>
            </a:extLst>
          </p:cNvPr>
          <p:cNvGrpSpPr/>
          <p:nvPr/>
        </p:nvGrpSpPr>
        <p:grpSpPr>
          <a:xfrm>
            <a:off x="178269" y="367822"/>
            <a:ext cx="7768794" cy="6397858"/>
            <a:chOff x="178269" y="367822"/>
            <a:chExt cx="7768794" cy="6397858"/>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269" y="367822"/>
              <a:ext cx="7768794" cy="5916168"/>
            </a:xfrm>
            <a:prstGeom prst="rect">
              <a:avLst/>
            </a:prstGeom>
          </p:spPr>
        </p:pic>
        <p:sp>
          <p:nvSpPr>
            <p:cNvPr id="4" name="TextBox 3">
              <a:extLst>
                <a:ext uri="{FF2B5EF4-FFF2-40B4-BE49-F238E27FC236}">
                  <a16:creationId xmlns:a16="http://schemas.microsoft.com/office/drawing/2014/main" id="{68EFE2CA-2538-4E56-A8AF-BDFE08F8F7BC}"/>
                </a:ext>
              </a:extLst>
            </p:cNvPr>
            <p:cNvSpPr txBox="1"/>
            <p:nvPr/>
          </p:nvSpPr>
          <p:spPr>
            <a:xfrm>
              <a:off x="2725388" y="6427126"/>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Tree>
    <p:extLst>
      <p:ext uri="{BB962C8B-B14F-4D97-AF65-F5344CB8AC3E}">
        <p14:creationId xmlns:p14="http://schemas.microsoft.com/office/powerpoint/2010/main" val="15592052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8240954" y="2025779"/>
            <a:ext cx="3749744" cy="3046988"/>
          </a:xfrm>
          <a:prstGeom prst="rect">
            <a:avLst/>
          </a:prstGeom>
          <a:noFill/>
        </p:spPr>
        <p:txBody>
          <a:bodyPr wrap="none" rtlCol="0">
            <a:spAutoFit/>
          </a:bodyPr>
          <a:lstStyle/>
          <a:p>
            <a:r>
              <a:rPr lang="en-US" sz="4800" b="1" dirty="0">
                <a:solidFill>
                  <a:srgbClr val="D00000"/>
                </a:solidFill>
                <a:latin typeface="Arial" panose="020B0604020202020204" pitchFamily="34" charset="0"/>
                <a:cs typeface="Arial" panose="020B0604020202020204" pitchFamily="34" charset="0"/>
              </a:rPr>
              <a:t>Smoothie</a:t>
            </a:r>
          </a:p>
          <a:p>
            <a:r>
              <a:rPr lang="en-US" sz="4800" b="1" dirty="0">
                <a:solidFill>
                  <a:srgbClr val="D00000"/>
                </a:solidFill>
                <a:latin typeface="Arial" panose="020B0604020202020204" pitchFamily="34" charset="0"/>
                <a:cs typeface="Arial" panose="020B0604020202020204" pitchFamily="34" charset="0"/>
              </a:rPr>
              <a:t>recipes also</a:t>
            </a:r>
          </a:p>
          <a:p>
            <a:r>
              <a:rPr lang="en-US" sz="4800" b="1" dirty="0">
                <a:solidFill>
                  <a:srgbClr val="D00000"/>
                </a:solidFill>
                <a:latin typeface="Arial" panose="020B0604020202020204" pitchFamily="34" charset="0"/>
                <a:cs typeface="Arial" panose="020B0604020202020204" pitchFamily="34" charset="0"/>
              </a:rPr>
              <a:t>make great</a:t>
            </a:r>
          </a:p>
          <a:p>
            <a:r>
              <a:rPr lang="en-US" sz="4800" b="1" dirty="0">
                <a:solidFill>
                  <a:srgbClr val="D00000"/>
                </a:solidFill>
                <a:latin typeface="Arial" panose="020B0604020202020204" pitchFamily="34" charset="0"/>
                <a:cs typeface="Arial" panose="020B0604020202020204" pitchFamily="34" charset="0"/>
              </a:rPr>
              <a:t>ice pops!</a:t>
            </a:r>
          </a:p>
        </p:txBody>
      </p:sp>
      <p:grpSp>
        <p:nvGrpSpPr>
          <p:cNvPr id="2" name="Group 1">
            <a:extLst>
              <a:ext uri="{FF2B5EF4-FFF2-40B4-BE49-F238E27FC236}">
                <a16:creationId xmlns:a16="http://schemas.microsoft.com/office/drawing/2014/main" id="{21E9C616-3353-4187-94AB-2FCB6F536554}"/>
              </a:ext>
            </a:extLst>
          </p:cNvPr>
          <p:cNvGrpSpPr/>
          <p:nvPr/>
        </p:nvGrpSpPr>
        <p:grpSpPr>
          <a:xfrm>
            <a:off x="539262" y="617234"/>
            <a:ext cx="7526215" cy="6160477"/>
            <a:chOff x="539262" y="617234"/>
            <a:chExt cx="7526215" cy="6160477"/>
          </a:xfrm>
        </p:grpSpPr>
        <p:sp>
          <p:nvSpPr>
            <p:cNvPr id="4" name="TextBox 3">
              <a:extLst>
                <a:ext uri="{FF2B5EF4-FFF2-40B4-BE49-F238E27FC236}">
                  <a16:creationId xmlns:a16="http://schemas.microsoft.com/office/drawing/2014/main" id="{68EFE2CA-2538-4E56-A8AF-BDFE08F8F7BC}"/>
                </a:ext>
              </a:extLst>
            </p:cNvPr>
            <p:cNvSpPr txBox="1"/>
            <p:nvPr/>
          </p:nvSpPr>
          <p:spPr>
            <a:xfrm>
              <a:off x="2785540" y="6439157"/>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pic>
          <p:nvPicPr>
            <p:cNvPr id="6" name="Picture 5" descr="A close up of a person holding a piece of grass&#10;&#10;Description generated with high confidence">
              <a:extLst>
                <a:ext uri="{FF2B5EF4-FFF2-40B4-BE49-F238E27FC236}">
                  <a16:creationId xmlns:a16="http://schemas.microsoft.com/office/drawing/2014/main" id="{F5A2117B-7D23-4A93-87CD-A17A21EAEA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9262" y="617234"/>
              <a:ext cx="7526215" cy="5644662"/>
            </a:xfrm>
            <a:prstGeom prst="rect">
              <a:avLst/>
            </a:prstGeom>
          </p:spPr>
        </p:pic>
      </p:grpSp>
    </p:spTree>
    <p:extLst>
      <p:ext uri="{BB962C8B-B14F-4D97-AF65-F5344CB8AC3E}">
        <p14:creationId xmlns:p14="http://schemas.microsoft.com/office/powerpoint/2010/main" val="5995930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783002" y="5638296"/>
            <a:ext cx="4992649" cy="523220"/>
          </a:xfrm>
          <a:prstGeom prst="rect">
            <a:avLst/>
          </a:prstGeom>
          <a:noFill/>
        </p:spPr>
        <p:txBody>
          <a:bodyPr wrap="none" rtlCol="0">
            <a:spAutoFit/>
          </a:bodyPr>
          <a:lstStyle/>
          <a:p>
            <a:r>
              <a:rPr lang="en-US" sz="2800" b="1" dirty="0">
                <a:solidFill>
                  <a:srgbClr val="CF0A2C"/>
                </a:solidFill>
                <a:latin typeface="Arial" panose="020B0604020202020204" pitchFamily="34" charset="0"/>
                <a:cs typeface="Arial" panose="020B0604020202020204" pitchFamily="34" charset="0"/>
              </a:rPr>
              <a:t>Turkey Mashed Potato Soup</a:t>
            </a:r>
          </a:p>
        </p:txBody>
      </p:sp>
      <p:sp>
        <p:nvSpPr>
          <p:cNvPr id="7" name="TextBox 6"/>
          <p:cNvSpPr txBox="1"/>
          <p:nvPr/>
        </p:nvSpPr>
        <p:spPr>
          <a:xfrm>
            <a:off x="7241274" y="5638296"/>
            <a:ext cx="3373616" cy="523220"/>
          </a:xfrm>
          <a:prstGeom prst="rect">
            <a:avLst/>
          </a:prstGeom>
          <a:noFill/>
        </p:spPr>
        <p:txBody>
          <a:bodyPr wrap="none" rtlCol="0">
            <a:spAutoFit/>
          </a:bodyPr>
          <a:lstStyle/>
          <a:p>
            <a:r>
              <a:rPr lang="en-US" sz="2800" b="1" dirty="0">
                <a:solidFill>
                  <a:srgbClr val="CF0A2C"/>
                </a:solidFill>
                <a:latin typeface="Arial" panose="020B0604020202020204" pitchFamily="34" charset="0"/>
                <a:cs typeface="Arial" panose="020B0604020202020204" pitchFamily="34" charset="0"/>
              </a:rPr>
              <a:t>Turkey Salsa Soup</a:t>
            </a:r>
          </a:p>
        </p:txBody>
      </p:sp>
      <p:grpSp>
        <p:nvGrpSpPr>
          <p:cNvPr id="3" name="Group 2">
            <a:extLst>
              <a:ext uri="{FF2B5EF4-FFF2-40B4-BE49-F238E27FC236}">
                <a16:creationId xmlns:a16="http://schemas.microsoft.com/office/drawing/2014/main" id="{18B9092F-25C8-4907-B1F8-BA271F7B4CA8}"/>
              </a:ext>
            </a:extLst>
          </p:cNvPr>
          <p:cNvGrpSpPr/>
          <p:nvPr/>
        </p:nvGrpSpPr>
        <p:grpSpPr>
          <a:xfrm>
            <a:off x="538540" y="298765"/>
            <a:ext cx="10859771" cy="6387459"/>
            <a:chOff x="538540" y="298765"/>
            <a:chExt cx="10859771" cy="6387459"/>
          </a:xfrm>
        </p:grpSpPr>
        <p:grpSp>
          <p:nvGrpSpPr>
            <p:cNvPr id="5" name="Group 4"/>
            <p:cNvGrpSpPr/>
            <p:nvPr/>
          </p:nvGrpSpPr>
          <p:grpSpPr>
            <a:xfrm>
              <a:off x="538540" y="298765"/>
              <a:ext cx="10859771" cy="5209082"/>
              <a:chOff x="484221" y="706170"/>
              <a:chExt cx="10262242" cy="4928425"/>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4221" y="706170"/>
                <a:ext cx="4948953" cy="492842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77840" y="758874"/>
                <a:ext cx="4668623" cy="4823018"/>
              </a:xfrm>
              <a:prstGeom prst="rect">
                <a:avLst/>
              </a:prstGeom>
            </p:spPr>
          </p:pic>
        </p:grpSp>
        <p:sp>
          <p:nvSpPr>
            <p:cNvPr id="8" name="TextBox 7">
              <a:extLst>
                <a:ext uri="{FF2B5EF4-FFF2-40B4-BE49-F238E27FC236}">
                  <a16:creationId xmlns:a16="http://schemas.microsoft.com/office/drawing/2014/main" id="{9794C010-6D4D-4239-A0FD-DD99699A62E9}"/>
                </a:ext>
              </a:extLst>
            </p:cNvPr>
            <p:cNvSpPr txBox="1"/>
            <p:nvPr/>
          </p:nvSpPr>
          <p:spPr>
            <a:xfrm>
              <a:off x="4829372" y="6347670"/>
              <a:ext cx="2870839"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Tree>
    <p:extLst>
      <p:ext uri="{BB962C8B-B14F-4D97-AF65-F5344CB8AC3E}">
        <p14:creationId xmlns:p14="http://schemas.microsoft.com/office/powerpoint/2010/main" val="5062550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700790" y="2810870"/>
            <a:ext cx="3961482" cy="1325563"/>
          </a:xfrm>
        </p:spPr>
        <p:txBody>
          <a:bodyPr/>
          <a:lstStyle/>
          <a:p>
            <a:r>
              <a:rPr lang="en-US" dirty="0">
                <a:solidFill>
                  <a:srgbClr val="CF0A2C"/>
                </a:solidFill>
              </a:rPr>
              <a:t>Fiesta Rice Skillet Dinner</a:t>
            </a:r>
          </a:p>
        </p:txBody>
      </p:sp>
      <p:grpSp>
        <p:nvGrpSpPr>
          <p:cNvPr id="2" name="Group 1">
            <a:extLst>
              <a:ext uri="{FF2B5EF4-FFF2-40B4-BE49-F238E27FC236}">
                <a16:creationId xmlns:a16="http://schemas.microsoft.com/office/drawing/2014/main" id="{455DF7E3-8946-4205-B1F7-CD87E59638DF}"/>
              </a:ext>
            </a:extLst>
          </p:cNvPr>
          <p:cNvGrpSpPr/>
          <p:nvPr/>
        </p:nvGrpSpPr>
        <p:grpSpPr>
          <a:xfrm>
            <a:off x="558755" y="1476259"/>
            <a:ext cx="6612374" cy="5294186"/>
            <a:chOff x="558755" y="1476259"/>
            <a:chExt cx="6612374" cy="5294186"/>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755" y="1476259"/>
              <a:ext cx="6612374" cy="4408249"/>
            </a:xfrm>
            <a:prstGeom prst="rect">
              <a:avLst/>
            </a:prstGeom>
          </p:spPr>
        </p:pic>
        <p:sp>
          <p:nvSpPr>
            <p:cNvPr id="4" name="TextBox 3">
              <a:extLst>
                <a:ext uri="{FF2B5EF4-FFF2-40B4-BE49-F238E27FC236}">
                  <a16:creationId xmlns:a16="http://schemas.microsoft.com/office/drawing/2014/main" id="{793AD92E-5ACD-4728-96A5-33F5DD6BBBD1}"/>
                </a:ext>
              </a:extLst>
            </p:cNvPr>
            <p:cNvSpPr txBox="1"/>
            <p:nvPr/>
          </p:nvSpPr>
          <p:spPr>
            <a:xfrm>
              <a:off x="2177710" y="6431891"/>
              <a:ext cx="3296653"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MidwestDairy.com</a:t>
              </a:r>
            </a:p>
          </p:txBody>
        </p:sp>
      </p:grpSp>
    </p:spTree>
    <p:extLst>
      <p:ext uri="{BB962C8B-B14F-4D97-AF65-F5344CB8AC3E}">
        <p14:creationId xmlns:p14="http://schemas.microsoft.com/office/powerpoint/2010/main" val="23015161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783" y="900097"/>
            <a:ext cx="9405257" cy="5016758"/>
          </a:xfrm>
        </p:spPr>
        <p:txBody>
          <a:bodyPr wrap="square">
            <a:spAutoFit/>
          </a:bodyPr>
          <a:lstStyle/>
          <a:p>
            <a:pPr algn="ctr">
              <a:lnSpc>
                <a:spcPct val="100000"/>
              </a:lnSpc>
            </a:pPr>
            <a:r>
              <a:rPr lang="en-US" sz="8000" dirty="0">
                <a:solidFill>
                  <a:srgbClr val="CF0A2C"/>
                </a:solidFill>
              </a:rPr>
              <a:t>MORE WAYS </a:t>
            </a:r>
            <a:br>
              <a:rPr lang="en-US" sz="8000" dirty="0">
                <a:solidFill>
                  <a:srgbClr val="CF0A2C"/>
                </a:solidFill>
              </a:rPr>
            </a:br>
            <a:r>
              <a:rPr lang="en-US" sz="8000" dirty="0">
                <a:solidFill>
                  <a:srgbClr val="CF0A2C"/>
                </a:solidFill>
              </a:rPr>
              <a:t>TO PREVENT WASTED</a:t>
            </a:r>
            <a:br>
              <a:rPr lang="en-US" sz="8000" dirty="0">
                <a:solidFill>
                  <a:srgbClr val="CF0A2C"/>
                </a:solidFill>
              </a:rPr>
            </a:br>
            <a:r>
              <a:rPr lang="en-US" sz="8000" dirty="0">
                <a:solidFill>
                  <a:srgbClr val="CF0A2C"/>
                </a:solidFill>
              </a:rPr>
              <a:t> FOOD</a:t>
            </a:r>
            <a:endParaRPr lang="en-US" sz="8000" i="1" dirty="0">
              <a:solidFill>
                <a:srgbClr val="CF0A2C"/>
              </a:solidFill>
            </a:endParaRPr>
          </a:p>
        </p:txBody>
      </p:sp>
    </p:spTree>
    <p:extLst>
      <p:ext uri="{BB962C8B-B14F-4D97-AF65-F5344CB8AC3E}">
        <p14:creationId xmlns:p14="http://schemas.microsoft.com/office/powerpoint/2010/main" val="27819661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5815" y="365125"/>
            <a:ext cx="11242431" cy="1325563"/>
          </a:xfrm>
        </p:spPr>
        <p:txBody>
          <a:bodyPr>
            <a:normAutofit fontScale="90000"/>
          </a:bodyPr>
          <a:lstStyle/>
          <a:p>
            <a:r>
              <a:rPr lang="en-US" dirty="0">
                <a:solidFill>
                  <a:srgbClr val="CF0A2C"/>
                </a:solidFill>
              </a:rPr>
              <a:t>More ways to PREVENT wasted food include: </a:t>
            </a:r>
            <a:br>
              <a:rPr lang="en-US" dirty="0">
                <a:solidFill>
                  <a:srgbClr val="CF0A2C"/>
                </a:solidFill>
              </a:rPr>
            </a:br>
            <a:endParaRPr lang="en-US" dirty="0">
              <a:solidFill>
                <a:srgbClr val="CF0A2C"/>
              </a:solidFill>
            </a:endParaRPr>
          </a:p>
        </p:txBody>
      </p:sp>
      <p:sp>
        <p:nvSpPr>
          <p:cNvPr id="6" name="Content Placeholder 5"/>
          <p:cNvSpPr>
            <a:spLocks noGrp="1"/>
          </p:cNvSpPr>
          <p:nvPr>
            <p:ph idx="1"/>
          </p:nvPr>
        </p:nvSpPr>
        <p:spPr>
          <a:xfrm>
            <a:off x="4573702" y="1690688"/>
            <a:ext cx="6483319" cy="4351338"/>
          </a:xfrm>
        </p:spPr>
        <p:txBody>
          <a:bodyPr>
            <a:noAutofit/>
          </a:bodyPr>
          <a:lstStyle/>
          <a:p>
            <a:r>
              <a:rPr lang="en-US" sz="3200" dirty="0"/>
              <a:t>Reducing the size of a recipe</a:t>
            </a:r>
          </a:p>
          <a:p>
            <a:r>
              <a:rPr lang="en-US" sz="3200" dirty="0"/>
              <a:t>Substituting a more common ingredient</a:t>
            </a:r>
          </a:p>
          <a:p>
            <a:r>
              <a:rPr lang="en-US" sz="3200" dirty="0"/>
              <a:t>Storing and preparing fruits and vegetables to prevent spoilage</a:t>
            </a:r>
          </a:p>
          <a:p>
            <a:r>
              <a:rPr lang="en-US" sz="3200" dirty="0"/>
              <a:t>Handling food safely so it doesn’t go bad</a:t>
            </a:r>
          </a:p>
          <a:p>
            <a:r>
              <a:rPr lang="en-US" sz="3200" dirty="0"/>
              <a:t>Interpreting food date codes correctly</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5143500" cy="6858000"/>
          </a:xfrm>
          <a:prstGeom prst="rect">
            <a:avLst/>
          </a:prstGeom>
        </p:spPr>
      </p:pic>
      <p:sp>
        <p:nvSpPr>
          <p:cNvPr id="8" name="TextBox 7">
            <a:extLst>
              <a:ext uri="{FF2B5EF4-FFF2-40B4-BE49-F238E27FC236}">
                <a16:creationId xmlns:a16="http://schemas.microsoft.com/office/drawing/2014/main" id="{5EB31F53-4F72-45F1-8858-61C35D2234A0}"/>
              </a:ext>
            </a:extLst>
          </p:cNvPr>
          <p:cNvSpPr txBox="1"/>
          <p:nvPr/>
        </p:nvSpPr>
        <p:spPr>
          <a:xfrm>
            <a:off x="1764805" y="6423193"/>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spTree>
    <p:extLst>
      <p:ext uri="{BB962C8B-B14F-4D97-AF65-F5344CB8AC3E}">
        <p14:creationId xmlns:p14="http://schemas.microsoft.com/office/powerpoint/2010/main" val="397055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2668" y="270629"/>
            <a:ext cx="5108289" cy="5940088"/>
          </a:xfrm>
        </p:spPr>
        <p:txBody>
          <a:bodyPr wrap="square">
            <a:spAutoFit/>
          </a:bodyPr>
          <a:lstStyle/>
          <a:p>
            <a:pPr>
              <a:lnSpc>
                <a:spcPct val="100000"/>
              </a:lnSpc>
            </a:pPr>
            <a:r>
              <a:rPr lang="en-US" sz="3200" b="0" dirty="0">
                <a:solidFill>
                  <a:srgbClr val="CF0A2C"/>
                </a:solidFill>
              </a:rPr>
              <a:t>Can you answer these 10 questions on preventing wasted food?</a:t>
            </a:r>
            <a:br>
              <a:rPr lang="en-US" sz="3200" b="0" dirty="0">
                <a:solidFill>
                  <a:srgbClr val="CF0A2C"/>
                </a:solidFill>
              </a:rPr>
            </a:br>
            <a:br>
              <a:rPr lang="en-US" sz="3200" b="0" dirty="0">
                <a:solidFill>
                  <a:srgbClr val="CF0A2C"/>
                </a:solidFill>
              </a:rPr>
            </a:br>
            <a:r>
              <a:rPr lang="en-US" sz="3200" b="0" dirty="0">
                <a:solidFill>
                  <a:srgbClr val="CF0A2C"/>
                </a:solidFill>
              </a:rPr>
              <a:t>Materials giving more information about these and other ways to prevent wasted food are in the “Kitchen Helpers” section of the related handout at:</a:t>
            </a:r>
            <a:br>
              <a:rPr lang="en-US" sz="3200" b="0" dirty="0">
                <a:solidFill>
                  <a:srgbClr val="CF0A2C"/>
                </a:solidFill>
              </a:rPr>
            </a:br>
            <a:r>
              <a:rPr lang="en-US" sz="2800" dirty="0">
                <a:solidFill>
                  <a:srgbClr val="FF0000"/>
                </a:solidFill>
                <a:hlinkClick r:id="rId3"/>
              </a:rPr>
              <a:t>http://bit.ly/recipes4leftovers</a:t>
            </a:r>
            <a:r>
              <a:rPr lang="en-US" sz="2800" dirty="0">
                <a:solidFill>
                  <a:srgbClr val="FF0000"/>
                </a:solidFill>
              </a:rPr>
              <a:t> </a:t>
            </a:r>
            <a:br>
              <a:rPr lang="en-US" sz="2400" dirty="0"/>
            </a:br>
            <a:r>
              <a:rPr lang="en-US" sz="3200" b="0" dirty="0">
                <a:solidFill>
                  <a:srgbClr val="CF0A2C"/>
                </a:solidFill>
              </a:rPr>
              <a:t> </a:t>
            </a:r>
            <a:endParaRPr lang="en-US" sz="3200" b="0" i="1" dirty="0">
              <a:solidFill>
                <a:srgbClr val="CF0A2C"/>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668" y="-1"/>
            <a:ext cx="6858000" cy="6858000"/>
          </a:xfrm>
          <a:prstGeom prst="rect">
            <a:avLst/>
          </a:prstGeom>
        </p:spPr>
      </p:pic>
      <p:sp>
        <p:nvSpPr>
          <p:cNvPr id="4" name="TextBox 3"/>
          <p:cNvSpPr txBox="1"/>
          <p:nvPr/>
        </p:nvSpPr>
        <p:spPr>
          <a:xfrm rot="152679">
            <a:off x="3757846" y="2719415"/>
            <a:ext cx="2842422" cy="1754326"/>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How many will you get right?</a:t>
            </a:r>
          </a:p>
        </p:txBody>
      </p:sp>
      <p:sp>
        <p:nvSpPr>
          <p:cNvPr id="5" name="TextBox 4">
            <a:extLst>
              <a:ext uri="{FF2B5EF4-FFF2-40B4-BE49-F238E27FC236}">
                <a16:creationId xmlns:a16="http://schemas.microsoft.com/office/drawing/2014/main" id="{79528A70-CFEA-475B-BCE0-88AD25F315FA}"/>
              </a:ext>
            </a:extLst>
          </p:cNvPr>
          <p:cNvSpPr txBox="1"/>
          <p:nvPr/>
        </p:nvSpPr>
        <p:spPr>
          <a:xfrm>
            <a:off x="5184548" y="6519446"/>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spTree>
    <p:extLst>
      <p:ext uri="{BB962C8B-B14F-4D97-AF65-F5344CB8AC3E}">
        <p14:creationId xmlns:p14="http://schemas.microsoft.com/office/powerpoint/2010/main" val="34382460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6746" y="1303859"/>
            <a:ext cx="6422985" cy="1948226"/>
          </a:xfrm>
        </p:spPr>
        <p:txBody>
          <a:bodyPr wrap="square">
            <a:spAutoFit/>
          </a:bodyPr>
          <a:lstStyle/>
          <a:p>
            <a:r>
              <a:rPr lang="en-US" sz="5400" b="0" dirty="0">
                <a:solidFill>
                  <a:srgbClr val="CF0A2C"/>
                </a:solidFill>
              </a:rPr>
              <a:t>1. </a:t>
            </a:r>
            <a:r>
              <a:rPr lang="en-US" sz="4000" b="0" dirty="0">
                <a:solidFill>
                  <a:srgbClr val="CF0A2C"/>
                </a:solidFill>
              </a:rPr>
              <a:t>How many teaspoons are there in one half of a tablespoon?</a:t>
            </a:r>
            <a:endParaRPr lang="en-US" b="0" dirty="0">
              <a:solidFill>
                <a:srgbClr val="CF0A2C"/>
              </a:solidFill>
            </a:endParaRPr>
          </a:p>
        </p:txBody>
      </p:sp>
      <p:sp>
        <p:nvSpPr>
          <p:cNvPr id="7" name="Content Placeholder 6"/>
          <p:cNvSpPr>
            <a:spLocks noGrp="1"/>
          </p:cNvSpPr>
          <p:nvPr>
            <p:ph sz="half" idx="2"/>
          </p:nvPr>
        </p:nvSpPr>
        <p:spPr>
          <a:xfrm>
            <a:off x="5326746" y="3666041"/>
            <a:ext cx="4125362" cy="1775493"/>
          </a:xfrm>
        </p:spPr>
        <p:txBody>
          <a:bodyPr>
            <a:normAutofit lnSpcReduction="10000"/>
          </a:bodyPr>
          <a:lstStyle/>
          <a:p>
            <a:pPr marL="514350" indent="-514350">
              <a:buFont typeface="+mj-lt"/>
              <a:buAutoNum type="alphaUcPeriod"/>
            </a:pPr>
            <a:r>
              <a:rPr lang="en-US" sz="3600" dirty="0"/>
              <a:t>1 1/4 </a:t>
            </a:r>
          </a:p>
          <a:p>
            <a:pPr marL="514350" indent="-514350">
              <a:buFont typeface="+mj-lt"/>
              <a:buAutoNum type="alphaUcPeriod"/>
            </a:pPr>
            <a:r>
              <a:rPr lang="en-US" sz="3600" dirty="0"/>
              <a:t>1 1/2</a:t>
            </a:r>
          </a:p>
          <a:p>
            <a:pPr marL="514350" indent="-514350">
              <a:buFont typeface="+mj-lt"/>
              <a:buAutoNum type="alphaUcPeriod"/>
            </a:pPr>
            <a:r>
              <a:rPr lang="en-US" sz="3600" dirty="0"/>
              <a:t>2</a:t>
            </a:r>
          </a:p>
        </p:txBody>
      </p:sp>
      <p:grpSp>
        <p:nvGrpSpPr>
          <p:cNvPr id="4" name="Group 3">
            <a:extLst>
              <a:ext uri="{FF2B5EF4-FFF2-40B4-BE49-F238E27FC236}">
                <a16:creationId xmlns:a16="http://schemas.microsoft.com/office/drawing/2014/main" id="{1B285724-58F3-448E-BCC5-AB4D12B38C41}"/>
              </a:ext>
            </a:extLst>
          </p:cNvPr>
          <p:cNvGrpSpPr/>
          <p:nvPr/>
        </p:nvGrpSpPr>
        <p:grpSpPr>
          <a:xfrm>
            <a:off x="350272" y="1724356"/>
            <a:ext cx="4549236" cy="5018186"/>
            <a:chOff x="350272" y="1724356"/>
            <a:chExt cx="4549236" cy="5018186"/>
          </a:xfrm>
        </p:grpSpPr>
        <p:pic>
          <p:nvPicPr>
            <p:cNvPr id="3" name="Picture 2"/>
            <p:cNvPicPr>
              <a:picLocks noChangeAspect="1"/>
            </p:cNvPicPr>
            <p:nvPr/>
          </p:nvPicPr>
          <p:blipFill>
            <a:blip r:embed="rId3" cstate="print">
              <a:clrChange>
                <a:clrFrom>
                  <a:srgbClr val="FCFCFC"/>
                </a:clrFrom>
                <a:clrTo>
                  <a:srgbClr val="FCFCFC">
                    <a:alpha val="0"/>
                  </a:srgbClr>
                </a:clrTo>
              </a:clrChange>
              <a:extLst>
                <a:ext uri="{28A0092B-C50C-407E-A947-70E740481C1C}">
                  <a14:useLocalDpi xmlns:a14="http://schemas.microsoft.com/office/drawing/2010/main"/>
                </a:ext>
              </a:extLst>
            </a:blip>
            <a:stretch>
              <a:fillRect/>
            </a:stretch>
          </p:blipFill>
          <p:spPr>
            <a:xfrm>
              <a:off x="350272" y="1724356"/>
              <a:ext cx="4549236" cy="3662537"/>
            </a:xfrm>
            <a:prstGeom prst="rect">
              <a:avLst/>
            </a:prstGeom>
          </p:spPr>
        </p:pic>
        <p:sp>
          <p:nvSpPr>
            <p:cNvPr id="6" name="TextBox 5">
              <a:extLst>
                <a:ext uri="{FF2B5EF4-FFF2-40B4-BE49-F238E27FC236}">
                  <a16:creationId xmlns:a16="http://schemas.microsoft.com/office/drawing/2014/main" id="{4638EF78-2E68-4B8B-9351-1713C89119DC}"/>
                </a:ext>
              </a:extLst>
            </p:cNvPr>
            <p:cNvSpPr txBox="1"/>
            <p:nvPr/>
          </p:nvSpPr>
          <p:spPr>
            <a:xfrm>
              <a:off x="655956" y="6403988"/>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Tree>
    <p:extLst>
      <p:ext uri="{BB962C8B-B14F-4D97-AF65-F5344CB8AC3E}">
        <p14:creationId xmlns:p14="http://schemas.microsoft.com/office/powerpoint/2010/main" val="2861310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l="53177" t="10159"/>
          <a:stretch/>
        </p:blipFill>
        <p:spPr>
          <a:xfrm>
            <a:off x="0" y="25653"/>
            <a:ext cx="5341256" cy="6832347"/>
          </a:xfrm>
          <a:prstGeom prst="rect">
            <a:avLst/>
          </a:prstGeom>
        </p:spPr>
      </p:pic>
      <p:sp>
        <p:nvSpPr>
          <p:cNvPr id="5" name="TextBox 4"/>
          <p:cNvSpPr txBox="1"/>
          <p:nvPr/>
        </p:nvSpPr>
        <p:spPr>
          <a:xfrm>
            <a:off x="5053417" y="1072821"/>
            <a:ext cx="7283725" cy="4247317"/>
          </a:xfrm>
          <a:prstGeom prst="rect">
            <a:avLst/>
          </a:prstGeom>
          <a:noFill/>
        </p:spPr>
        <p:txBody>
          <a:bodyPr wrap="square" rtlCol="0">
            <a:spAutoFit/>
          </a:bodyPr>
          <a:lstStyle/>
          <a:p>
            <a:r>
              <a:rPr lang="en-US" sz="5400" b="1" dirty="0">
                <a:solidFill>
                  <a:srgbClr val="CF0A2C"/>
                </a:solidFill>
                <a:latin typeface="Arial" panose="020B0604020202020204" pitchFamily="34" charset="0"/>
                <a:cs typeface="Arial" panose="020B0604020202020204" pitchFamily="34" charset="0"/>
              </a:rPr>
              <a:t>Raise your hand</a:t>
            </a:r>
          </a:p>
          <a:p>
            <a:r>
              <a:rPr lang="en-US" sz="5400" b="1" dirty="0">
                <a:solidFill>
                  <a:srgbClr val="CF0A2C"/>
                </a:solidFill>
                <a:latin typeface="Arial" panose="020B0604020202020204" pitchFamily="34" charset="0"/>
                <a:cs typeface="Arial" panose="020B0604020202020204" pitchFamily="34" charset="0"/>
              </a:rPr>
              <a:t>if you toss from the following food groups at least a few times monthly …</a:t>
            </a:r>
          </a:p>
        </p:txBody>
      </p:sp>
      <p:sp>
        <p:nvSpPr>
          <p:cNvPr id="6" name="TextBox 5"/>
          <p:cNvSpPr txBox="1"/>
          <p:nvPr/>
        </p:nvSpPr>
        <p:spPr>
          <a:xfrm>
            <a:off x="4744137" y="6519446"/>
            <a:ext cx="2748418"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spTree>
    <p:extLst>
      <p:ext uri="{BB962C8B-B14F-4D97-AF65-F5344CB8AC3E}">
        <p14:creationId xmlns:p14="http://schemas.microsoft.com/office/powerpoint/2010/main" val="30615586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6746" y="1303859"/>
            <a:ext cx="6422985" cy="1948226"/>
          </a:xfrm>
        </p:spPr>
        <p:txBody>
          <a:bodyPr wrap="square">
            <a:spAutoFit/>
          </a:bodyPr>
          <a:lstStyle/>
          <a:p>
            <a:r>
              <a:rPr lang="en-US" sz="5400" b="0" dirty="0">
                <a:solidFill>
                  <a:srgbClr val="CF0A2C"/>
                </a:solidFill>
              </a:rPr>
              <a:t>1. </a:t>
            </a:r>
            <a:r>
              <a:rPr lang="en-US" sz="4000" b="0" dirty="0">
                <a:solidFill>
                  <a:srgbClr val="CF0A2C"/>
                </a:solidFill>
              </a:rPr>
              <a:t>How many teaspoons are there in one half of a tablespoon?</a:t>
            </a:r>
            <a:endParaRPr lang="en-US" b="0" dirty="0">
              <a:solidFill>
                <a:srgbClr val="CF0A2C"/>
              </a:solidFill>
            </a:endParaRPr>
          </a:p>
        </p:txBody>
      </p:sp>
      <p:sp>
        <p:nvSpPr>
          <p:cNvPr id="7" name="Content Placeholder 6"/>
          <p:cNvSpPr>
            <a:spLocks noGrp="1"/>
          </p:cNvSpPr>
          <p:nvPr>
            <p:ph sz="half" idx="2"/>
          </p:nvPr>
        </p:nvSpPr>
        <p:spPr>
          <a:xfrm>
            <a:off x="5326746" y="3666041"/>
            <a:ext cx="4125362" cy="1775493"/>
          </a:xfrm>
        </p:spPr>
        <p:txBody>
          <a:bodyPr>
            <a:normAutofit lnSpcReduction="10000"/>
          </a:bodyPr>
          <a:lstStyle/>
          <a:p>
            <a:pPr marL="514350" indent="-514350">
              <a:buFont typeface="+mj-lt"/>
              <a:buAutoNum type="alphaUcPeriod"/>
            </a:pPr>
            <a:r>
              <a:rPr lang="en-US" sz="3600" dirty="0"/>
              <a:t>1 1/4 </a:t>
            </a:r>
          </a:p>
          <a:p>
            <a:pPr marL="514350" indent="-514350">
              <a:buFont typeface="+mj-lt"/>
              <a:buAutoNum type="alphaUcPeriod"/>
            </a:pPr>
            <a:r>
              <a:rPr lang="en-US" sz="3600" u="sng" dirty="0">
                <a:solidFill>
                  <a:srgbClr val="CF0A2C"/>
                </a:solidFill>
              </a:rPr>
              <a:t>1 1/2</a:t>
            </a:r>
          </a:p>
          <a:p>
            <a:pPr marL="514350" indent="-514350">
              <a:buFont typeface="+mj-lt"/>
              <a:buAutoNum type="alphaUcPeriod"/>
            </a:pPr>
            <a:r>
              <a:rPr lang="en-US" sz="3600" dirty="0"/>
              <a:t>2</a:t>
            </a:r>
          </a:p>
        </p:txBody>
      </p:sp>
      <p:grpSp>
        <p:nvGrpSpPr>
          <p:cNvPr id="4" name="Group 3">
            <a:extLst>
              <a:ext uri="{FF2B5EF4-FFF2-40B4-BE49-F238E27FC236}">
                <a16:creationId xmlns:a16="http://schemas.microsoft.com/office/drawing/2014/main" id="{73BBE8B4-C0AE-4D95-844E-DCC418DE576A}"/>
              </a:ext>
            </a:extLst>
          </p:cNvPr>
          <p:cNvGrpSpPr/>
          <p:nvPr/>
        </p:nvGrpSpPr>
        <p:grpSpPr>
          <a:xfrm>
            <a:off x="350272" y="1724356"/>
            <a:ext cx="4549236" cy="5018186"/>
            <a:chOff x="350272" y="1724356"/>
            <a:chExt cx="4549236" cy="5018186"/>
          </a:xfrm>
        </p:grpSpPr>
        <p:pic>
          <p:nvPicPr>
            <p:cNvPr id="3" name="Picture 2"/>
            <p:cNvPicPr>
              <a:picLocks noChangeAspect="1"/>
            </p:cNvPicPr>
            <p:nvPr/>
          </p:nvPicPr>
          <p:blipFill>
            <a:blip r:embed="rId3" cstate="print">
              <a:clrChange>
                <a:clrFrom>
                  <a:srgbClr val="FCFCFC"/>
                </a:clrFrom>
                <a:clrTo>
                  <a:srgbClr val="FCFCFC">
                    <a:alpha val="0"/>
                  </a:srgbClr>
                </a:clrTo>
              </a:clrChange>
              <a:extLst>
                <a:ext uri="{28A0092B-C50C-407E-A947-70E740481C1C}">
                  <a14:useLocalDpi xmlns:a14="http://schemas.microsoft.com/office/drawing/2010/main"/>
                </a:ext>
              </a:extLst>
            </a:blip>
            <a:stretch>
              <a:fillRect/>
            </a:stretch>
          </p:blipFill>
          <p:spPr>
            <a:xfrm>
              <a:off x="350272" y="1724356"/>
              <a:ext cx="4549236" cy="3662537"/>
            </a:xfrm>
            <a:prstGeom prst="rect">
              <a:avLst/>
            </a:prstGeom>
          </p:spPr>
        </p:pic>
        <p:sp>
          <p:nvSpPr>
            <p:cNvPr id="5" name="TextBox 4">
              <a:extLst>
                <a:ext uri="{FF2B5EF4-FFF2-40B4-BE49-F238E27FC236}">
                  <a16:creationId xmlns:a16="http://schemas.microsoft.com/office/drawing/2014/main" id="{94949897-E075-490C-A310-2CA5DA139DC8}"/>
                </a:ext>
              </a:extLst>
            </p:cNvPr>
            <p:cNvSpPr txBox="1"/>
            <p:nvPr/>
          </p:nvSpPr>
          <p:spPr>
            <a:xfrm>
              <a:off x="655956" y="6403988"/>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Tree>
    <p:extLst>
      <p:ext uri="{BB962C8B-B14F-4D97-AF65-F5344CB8AC3E}">
        <p14:creationId xmlns:p14="http://schemas.microsoft.com/office/powerpoint/2010/main" val="40222159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5916" y="1292284"/>
            <a:ext cx="5554884" cy="1948226"/>
          </a:xfrm>
        </p:spPr>
        <p:txBody>
          <a:bodyPr wrap="square">
            <a:spAutoFit/>
          </a:bodyPr>
          <a:lstStyle/>
          <a:p>
            <a:r>
              <a:rPr lang="en-US" sz="5400" b="0" dirty="0">
                <a:solidFill>
                  <a:srgbClr val="CF0A2C"/>
                </a:solidFill>
              </a:rPr>
              <a:t>2. </a:t>
            </a:r>
            <a:r>
              <a:rPr lang="en-US" sz="4000" b="0" dirty="0">
                <a:solidFill>
                  <a:srgbClr val="CF0A2C"/>
                </a:solidFill>
              </a:rPr>
              <a:t>How much garlic powder will substitute for a small clove garlic?</a:t>
            </a:r>
          </a:p>
        </p:txBody>
      </p:sp>
      <p:sp>
        <p:nvSpPr>
          <p:cNvPr id="7" name="Content Placeholder 6"/>
          <p:cNvSpPr>
            <a:spLocks noGrp="1"/>
          </p:cNvSpPr>
          <p:nvPr>
            <p:ph sz="half" idx="2"/>
          </p:nvPr>
        </p:nvSpPr>
        <p:spPr>
          <a:xfrm>
            <a:off x="6455916" y="3619926"/>
            <a:ext cx="4125362" cy="1775493"/>
          </a:xfrm>
        </p:spPr>
        <p:txBody>
          <a:bodyPr>
            <a:normAutofit lnSpcReduction="10000"/>
          </a:bodyPr>
          <a:lstStyle/>
          <a:p>
            <a:pPr marL="514350" indent="-514350">
              <a:buFont typeface="+mj-lt"/>
              <a:buAutoNum type="alphaUcPeriod"/>
            </a:pPr>
            <a:r>
              <a:rPr lang="en-US" sz="3600" dirty="0"/>
              <a:t>1/2 teaspoon</a:t>
            </a:r>
          </a:p>
          <a:p>
            <a:pPr marL="514350" indent="-514350">
              <a:buFont typeface="+mj-lt"/>
              <a:buAutoNum type="alphaUcPeriod"/>
            </a:pPr>
            <a:r>
              <a:rPr lang="en-US" sz="3600" dirty="0"/>
              <a:t>1/4 teaspoon</a:t>
            </a:r>
          </a:p>
          <a:p>
            <a:pPr marL="514350" indent="-514350">
              <a:buFont typeface="+mj-lt"/>
              <a:buAutoNum type="alphaUcPeriod"/>
            </a:pPr>
            <a:r>
              <a:rPr lang="en-US" sz="3600" dirty="0"/>
              <a:t>1/8 teaspoon  </a:t>
            </a:r>
          </a:p>
        </p:txBody>
      </p:sp>
      <p:grpSp>
        <p:nvGrpSpPr>
          <p:cNvPr id="4" name="Group 3">
            <a:extLst>
              <a:ext uri="{FF2B5EF4-FFF2-40B4-BE49-F238E27FC236}">
                <a16:creationId xmlns:a16="http://schemas.microsoft.com/office/drawing/2014/main" id="{DB52E17F-23A6-42B5-8D9E-3DBB5D10E0F0}"/>
              </a:ext>
            </a:extLst>
          </p:cNvPr>
          <p:cNvGrpSpPr/>
          <p:nvPr/>
        </p:nvGrpSpPr>
        <p:grpSpPr>
          <a:xfrm>
            <a:off x="240312" y="801777"/>
            <a:ext cx="6007260" cy="5984468"/>
            <a:chOff x="240312" y="801777"/>
            <a:chExt cx="6007260" cy="5984468"/>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l="11942" t="11815" r="22361" b="11730"/>
            <a:stretch/>
          </p:blipFill>
          <p:spPr>
            <a:xfrm>
              <a:off x="240312" y="801777"/>
              <a:ext cx="6007260" cy="5243331"/>
            </a:xfrm>
            <a:prstGeom prst="rect">
              <a:avLst/>
            </a:prstGeom>
          </p:spPr>
        </p:pic>
        <p:sp>
          <p:nvSpPr>
            <p:cNvPr id="6" name="TextBox 5">
              <a:extLst>
                <a:ext uri="{FF2B5EF4-FFF2-40B4-BE49-F238E27FC236}">
                  <a16:creationId xmlns:a16="http://schemas.microsoft.com/office/drawing/2014/main" id="{A870437E-ACBF-4826-B23A-5332EC413C3A}"/>
                </a:ext>
              </a:extLst>
            </p:cNvPr>
            <p:cNvSpPr txBox="1"/>
            <p:nvPr/>
          </p:nvSpPr>
          <p:spPr>
            <a:xfrm>
              <a:off x="1380539" y="6447691"/>
              <a:ext cx="3794778"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grpSp>
    </p:spTree>
    <p:extLst>
      <p:ext uri="{BB962C8B-B14F-4D97-AF65-F5344CB8AC3E}">
        <p14:creationId xmlns:p14="http://schemas.microsoft.com/office/powerpoint/2010/main" val="30103173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5916" y="1292284"/>
            <a:ext cx="5554884" cy="1948226"/>
          </a:xfrm>
        </p:spPr>
        <p:txBody>
          <a:bodyPr wrap="square">
            <a:spAutoFit/>
          </a:bodyPr>
          <a:lstStyle/>
          <a:p>
            <a:r>
              <a:rPr lang="en-US" sz="5400" b="0" dirty="0">
                <a:solidFill>
                  <a:srgbClr val="CF0A2C"/>
                </a:solidFill>
              </a:rPr>
              <a:t>2. </a:t>
            </a:r>
            <a:r>
              <a:rPr lang="en-US" sz="4000" b="0" dirty="0">
                <a:solidFill>
                  <a:srgbClr val="CF0A2C"/>
                </a:solidFill>
              </a:rPr>
              <a:t>How much garlic powder will substitute for a small clove garlic?</a:t>
            </a:r>
          </a:p>
        </p:txBody>
      </p:sp>
      <p:sp>
        <p:nvSpPr>
          <p:cNvPr id="7" name="Content Placeholder 6"/>
          <p:cNvSpPr>
            <a:spLocks noGrp="1"/>
          </p:cNvSpPr>
          <p:nvPr>
            <p:ph sz="half" idx="2"/>
          </p:nvPr>
        </p:nvSpPr>
        <p:spPr>
          <a:xfrm>
            <a:off x="6455916" y="3619926"/>
            <a:ext cx="4125362" cy="1775493"/>
          </a:xfrm>
        </p:spPr>
        <p:txBody>
          <a:bodyPr>
            <a:normAutofit lnSpcReduction="10000"/>
          </a:bodyPr>
          <a:lstStyle/>
          <a:p>
            <a:pPr marL="514350" indent="-514350">
              <a:buFont typeface="+mj-lt"/>
              <a:buAutoNum type="alphaUcPeriod"/>
            </a:pPr>
            <a:r>
              <a:rPr lang="en-US" sz="3600" dirty="0"/>
              <a:t>1/2 teaspoon</a:t>
            </a:r>
          </a:p>
          <a:p>
            <a:pPr marL="514350" indent="-514350">
              <a:buFont typeface="+mj-lt"/>
              <a:buAutoNum type="alphaUcPeriod"/>
            </a:pPr>
            <a:r>
              <a:rPr lang="en-US" sz="3600" dirty="0"/>
              <a:t>1/4 teaspoon</a:t>
            </a:r>
          </a:p>
          <a:p>
            <a:pPr marL="514350" indent="-514350">
              <a:buFont typeface="+mj-lt"/>
              <a:buAutoNum type="alphaUcPeriod"/>
            </a:pPr>
            <a:r>
              <a:rPr lang="en-US" sz="3600" u="sng" dirty="0">
                <a:solidFill>
                  <a:srgbClr val="CF0A2C"/>
                </a:solidFill>
              </a:rPr>
              <a:t>1/8 teaspoon  </a:t>
            </a:r>
          </a:p>
        </p:txBody>
      </p:sp>
      <p:grpSp>
        <p:nvGrpSpPr>
          <p:cNvPr id="4" name="Group 3">
            <a:extLst>
              <a:ext uri="{FF2B5EF4-FFF2-40B4-BE49-F238E27FC236}">
                <a16:creationId xmlns:a16="http://schemas.microsoft.com/office/drawing/2014/main" id="{656D7A01-16D3-4BD1-9538-B876444EB861}"/>
              </a:ext>
            </a:extLst>
          </p:cNvPr>
          <p:cNvGrpSpPr/>
          <p:nvPr/>
        </p:nvGrpSpPr>
        <p:grpSpPr>
          <a:xfrm>
            <a:off x="240312" y="801777"/>
            <a:ext cx="6007260" cy="5984468"/>
            <a:chOff x="240312" y="801777"/>
            <a:chExt cx="6007260" cy="5984468"/>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l="11942" t="11815" r="22361" b="11730"/>
            <a:stretch/>
          </p:blipFill>
          <p:spPr>
            <a:xfrm>
              <a:off x="240312" y="801777"/>
              <a:ext cx="6007260" cy="5243331"/>
            </a:xfrm>
            <a:prstGeom prst="rect">
              <a:avLst/>
            </a:prstGeom>
          </p:spPr>
        </p:pic>
        <p:sp>
          <p:nvSpPr>
            <p:cNvPr id="6" name="TextBox 5">
              <a:extLst>
                <a:ext uri="{FF2B5EF4-FFF2-40B4-BE49-F238E27FC236}">
                  <a16:creationId xmlns:a16="http://schemas.microsoft.com/office/drawing/2014/main" id="{C11F5294-8B35-4EB9-923A-80AAE9F02653}"/>
                </a:ext>
              </a:extLst>
            </p:cNvPr>
            <p:cNvSpPr txBox="1"/>
            <p:nvPr/>
          </p:nvSpPr>
          <p:spPr>
            <a:xfrm>
              <a:off x="1380539" y="6447691"/>
              <a:ext cx="3794778"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grpSp>
    </p:spTree>
    <p:extLst>
      <p:ext uri="{BB962C8B-B14F-4D97-AF65-F5344CB8AC3E}">
        <p14:creationId xmlns:p14="http://schemas.microsoft.com/office/powerpoint/2010/main" val="24155570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4864"/>
            <a:ext cx="6803136" cy="6803136"/>
          </a:xfrm>
          <a:prstGeom prst="rect">
            <a:avLst/>
          </a:prstGeom>
        </p:spPr>
      </p:pic>
      <p:sp>
        <p:nvSpPr>
          <p:cNvPr id="8" name="Speech Bubble: Oval 7"/>
          <p:cNvSpPr/>
          <p:nvPr/>
        </p:nvSpPr>
        <p:spPr>
          <a:xfrm>
            <a:off x="5448837" y="1250628"/>
            <a:ext cx="6545704" cy="3245941"/>
          </a:xfrm>
          <a:prstGeom prst="wedgeEllipseCallout">
            <a:avLst>
              <a:gd name="adj1" fmla="val -65149"/>
              <a:gd name="adj2" fmla="val 20754"/>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US" sz="3600" dirty="0">
                <a:solidFill>
                  <a:schemeClr val="tx1"/>
                </a:solidFill>
                <a:latin typeface="Arial" panose="020B0604020202020204" pitchFamily="34" charset="0"/>
                <a:cs typeface="Arial" panose="020B0604020202020204" pitchFamily="34" charset="0"/>
              </a:rPr>
              <a:t>You (and your friends!) may be sorry if you got this substitution wrong! </a:t>
            </a:r>
          </a:p>
        </p:txBody>
      </p:sp>
      <p:sp>
        <p:nvSpPr>
          <p:cNvPr id="4" name="TextBox 3">
            <a:extLst>
              <a:ext uri="{FF2B5EF4-FFF2-40B4-BE49-F238E27FC236}">
                <a16:creationId xmlns:a16="http://schemas.microsoft.com/office/drawing/2014/main" id="{E9A25ACA-FC12-4731-9622-E6785A6C3BCD}"/>
              </a:ext>
            </a:extLst>
          </p:cNvPr>
          <p:cNvSpPr txBox="1"/>
          <p:nvPr/>
        </p:nvSpPr>
        <p:spPr>
          <a:xfrm>
            <a:off x="6803136" y="6519446"/>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spTree>
    <p:extLst>
      <p:ext uri="{BB962C8B-B14F-4D97-AF65-F5344CB8AC3E}">
        <p14:creationId xmlns:p14="http://schemas.microsoft.com/office/powerpoint/2010/main" val="1386591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1029" y="1374963"/>
            <a:ext cx="4920710" cy="2668423"/>
          </a:xfrm>
        </p:spPr>
        <p:txBody>
          <a:bodyPr wrap="square">
            <a:spAutoFit/>
          </a:bodyPr>
          <a:lstStyle/>
          <a:p>
            <a:r>
              <a:rPr lang="en-US" sz="5400" b="0" dirty="0">
                <a:solidFill>
                  <a:srgbClr val="CF0A2C"/>
                </a:solidFill>
              </a:rPr>
              <a:t>3. </a:t>
            </a:r>
            <a:r>
              <a:rPr lang="en-US" b="0" dirty="0">
                <a:solidFill>
                  <a:srgbClr val="CF0A2C"/>
                </a:solidFill>
              </a:rPr>
              <a:t>Should you wash fruits and vegetables before refrigerating them?</a:t>
            </a:r>
          </a:p>
        </p:txBody>
      </p:sp>
      <p:sp>
        <p:nvSpPr>
          <p:cNvPr id="7" name="Content Placeholder 6"/>
          <p:cNvSpPr>
            <a:spLocks noGrp="1"/>
          </p:cNvSpPr>
          <p:nvPr>
            <p:ph sz="half" idx="2"/>
          </p:nvPr>
        </p:nvSpPr>
        <p:spPr>
          <a:xfrm>
            <a:off x="7141029" y="4380175"/>
            <a:ext cx="3083460" cy="1236854"/>
          </a:xfrm>
        </p:spPr>
        <p:txBody>
          <a:bodyPr>
            <a:normAutofit/>
          </a:bodyPr>
          <a:lstStyle/>
          <a:p>
            <a:pPr marL="514350" indent="-514350">
              <a:buFont typeface="+mj-lt"/>
              <a:buAutoNum type="alphaUcPeriod"/>
            </a:pPr>
            <a:r>
              <a:rPr lang="en-US" sz="3600" dirty="0"/>
              <a:t>Yes</a:t>
            </a:r>
          </a:p>
          <a:p>
            <a:pPr marL="514350" indent="-514350">
              <a:buFont typeface="+mj-lt"/>
              <a:buAutoNum type="alphaUcPeriod"/>
            </a:pPr>
            <a:r>
              <a:rPr lang="en-US" sz="3600" dirty="0"/>
              <a:t>No</a:t>
            </a:r>
          </a:p>
        </p:txBody>
      </p:sp>
      <p:grpSp>
        <p:nvGrpSpPr>
          <p:cNvPr id="4" name="Group 3">
            <a:extLst>
              <a:ext uri="{FF2B5EF4-FFF2-40B4-BE49-F238E27FC236}">
                <a16:creationId xmlns:a16="http://schemas.microsoft.com/office/drawing/2014/main" id="{5A0FEC19-6543-4046-A25D-68FCC1B6EE26}"/>
              </a:ext>
            </a:extLst>
          </p:cNvPr>
          <p:cNvGrpSpPr/>
          <p:nvPr/>
        </p:nvGrpSpPr>
        <p:grpSpPr>
          <a:xfrm>
            <a:off x="478971" y="1198387"/>
            <a:ext cx="6307406" cy="5530659"/>
            <a:chOff x="478971" y="1198387"/>
            <a:chExt cx="6307406" cy="5530659"/>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l="8777"/>
            <a:stretch/>
          </p:blipFill>
          <p:spPr>
            <a:xfrm>
              <a:off x="478971" y="1198387"/>
              <a:ext cx="6307406" cy="4597948"/>
            </a:xfrm>
            <a:prstGeom prst="rect">
              <a:avLst/>
            </a:prstGeom>
          </p:spPr>
        </p:pic>
        <p:sp>
          <p:nvSpPr>
            <p:cNvPr id="5" name="TextBox 4">
              <a:extLst>
                <a:ext uri="{FF2B5EF4-FFF2-40B4-BE49-F238E27FC236}">
                  <a16:creationId xmlns:a16="http://schemas.microsoft.com/office/drawing/2014/main" id="{8C4C7492-1991-4BE9-95CF-6C35EABFFFDB}"/>
                </a:ext>
              </a:extLst>
            </p:cNvPr>
            <p:cNvSpPr txBox="1"/>
            <p:nvPr/>
          </p:nvSpPr>
          <p:spPr>
            <a:xfrm>
              <a:off x="2232494" y="6390492"/>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grpSp>
    </p:spTree>
    <p:extLst>
      <p:ext uri="{BB962C8B-B14F-4D97-AF65-F5344CB8AC3E}">
        <p14:creationId xmlns:p14="http://schemas.microsoft.com/office/powerpoint/2010/main" val="7045773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1029" y="1374963"/>
            <a:ext cx="4920710" cy="2668423"/>
          </a:xfrm>
        </p:spPr>
        <p:txBody>
          <a:bodyPr wrap="square">
            <a:spAutoFit/>
          </a:bodyPr>
          <a:lstStyle/>
          <a:p>
            <a:r>
              <a:rPr lang="en-US" sz="5400" b="0" dirty="0">
                <a:solidFill>
                  <a:srgbClr val="CF0A2C"/>
                </a:solidFill>
              </a:rPr>
              <a:t>3. </a:t>
            </a:r>
            <a:r>
              <a:rPr lang="en-US" b="0" dirty="0">
                <a:solidFill>
                  <a:srgbClr val="CF0A2C"/>
                </a:solidFill>
              </a:rPr>
              <a:t>Should you wash fruits and vegetables before refrigerating them?</a:t>
            </a:r>
          </a:p>
        </p:txBody>
      </p:sp>
      <p:sp>
        <p:nvSpPr>
          <p:cNvPr id="7" name="Content Placeholder 6"/>
          <p:cNvSpPr>
            <a:spLocks noGrp="1"/>
          </p:cNvSpPr>
          <p:nvPr>
            <p:ph sz="half" idx="2"/>
          </p:nvPr>
        </p:nvSpPr>
        <p:spPr>
          <a:xfrm>
            <a:off x="7141029" y="4380175"/>
            <a:ext cx="3083460" cy="1236854"/>
          </a:xfrm>
        </p:spPr>
        <p:txBody>
          <a:bodyPr>
            <a:normAutofit/>
          </a:bodyPr>
          <a:lstStyle/>
          <a:p>
            <a:pPr marL="514350" indent="-514350">
              <a:buFont typeface="+mj-lt"/>
              <a:buAutoNum type="alphaUcPeriod"/>
            </a:pPr>
            <a:r>
              <a:rPr lang="en-US" sz="3600" dirty="0"/>
              <a:t>Yes</a:t>
            </a:r>
          </a:p>
          <a:p>
            <a:pPr marL="514350" indent="-514350">
              <a:buFont typeface="+mj-lt"/>
              <a:buAutoNum type="alphaUcPeriod"/>
            </a:pPr>
            <a:r>
              <a:rPr lang="en-US" sz="3600" u="sng" dirty="0">
                <a:solidFill>
                  <a:srgbClr val="CF0A2C"/>
                </a:solidFill>
              </a:rPr>
              <a:t>No</a:t>
            </a:r>
          </a:p>
        </p:txBody>
      </p:sp>
      <p:grpSp>
        <p:nvGrpSpPr>
          <p:cNvPr id="4" name="Group 3">
            <a:extLst>
              <a:ext uri="{FF2B5EF4-FFF2-40B4-BE49-F238E27FC236}">
                <a16:creationId xmlns:a16="http://schemas.microsoft.com/office/drawing/2014/main" id="{787EA93C-A9EB-4CDC-8230-13486D109F98}"/>
              </a:ext>
            </a:extLst>
          </p:cNvPr>
          <p:cNvGrpSpPr/>
          <p:nvPr/>
        </p:nvGrpSpPr>
        <p:grpSpPr>
          <a:xfrm>
            <a:off x="478971" y="1198387"/>
            <a:ext cx="6307406" cy="5530659"/>
            <a:chOff x="478971" y="1198387"/>
            <a:chExt cx="6307406" cy="5530659"/>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l="8777"/>
            <a:stretch/>
          </p:blipFill>
          <p:spPr>
            <a:xfrm>
              <a:off x="478971" y="1198387"/>
              <a:ext cx="6307406" cy="4597948"/>
            </a:xfrm>
            <a:prstGeom prst="rect">
              <a:avLst/>
            </a:prstGeom>
          </p:spPr>
        </p:pic>
        <p:sp>
          <p:nvSpPr>
            <p:cNvPr id="6" name="TextBox 5">
              <a:extLst>
                <a:ext uri="{FF2B5EF4-FFF2-40B4-BE49-F238E27FC236}">
                  <a16:creationId xmlns:a16="http://schemas.microsoft.com/office/drawing/2014/main" id="{57328232-820F-4178-A1A6-39C6D1DD90B4}"/>
                </a:ext>
              </a:extLst>
            </p:cNvPr>
            <p:cNvSpPr txBox="1"/>
            <p:nvPr/>
          </p:nvSpPr>
          <p:spPr>
            <a:xfrm>
              <a:off x="2232494" y="6390492"/>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Pixabay.com</a:t>
              </a:r>
            </a:p>
          </p:txBody>
        </p:sp>
      </p:grpSp>
    </p:spTree>
    <p:extLst>
      <p:ext uri="{BB962C8B-B14F-4D97-AF65-F5344CB8AC3E}">
        <p14:creationId xmlns:p14="http://schemas.microsoft.com/office/powerpoint/2010/main" val="17976972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4281" y="1015272"/>
            <a:ext cx="5554884" cy="1948226"/>
          </a:xfrm>
        </p:spPr>
        <p:txBody>
          <a:bodyPr wrap="square">
            <a:spAutoFit/>
          </a:bodyPr>
          <a:lstStyle/>
          <a:p>
            <a:r>
              <a:rPr lang="en-US" sz="5400" b="0" dirty="0">
                <a:solidFill>
                  <a:srgbClr val="CF0A2C"/>
                </a:solidFill>
              </a:rPr>
              <a:t>4. </a:t>
            </a:r>
            <a:r>
              <a:rPr lang="en-US" sz="4000" b="0" dirty="0">
                <a:solidFill>
                  <a:srgbClr val="CF0A2C"/>
                </a:solidFill>
              </a:rPr>
              <a:t>Which of these foods should be stored at room temperature?</a:t>
            </a:r>
          </a:p>
        </p:txBody>
      </p:sp>
      <p:sp>
        <p:nvSpPr>
          <p:cNvPr id="7" name="Content Placeholder 6"/>
          <p:cNvSpPr>
            <a:spLocks noGrp="1"/>
          </p:cNvSpPr>
          <p:nvPr>
            <p:ph sz="half" idx="2"/>
          </p:nvPr>
        </p:nvSpPr>
        <p:spPr>
          <a:xfrm>
            <a:off x="6344281" y="3206456"/>
            <a:ext cx="4125362" cy="2970044"/>
          </a:xfrm>
        </p:spPr>
        <p:txBody>
          <a:bodyPr>
            <a:spAutoFit/>
          </a:bodyPr>
          <a:lstStyle/>
          <a:p>
            <a:pPr marL="514350" indent="-514350">
              <a:buFont typeface="+mj-lt"/>
              <a:buAutoNum type="alphaUcPeriod"/>
            </a:pPr>
            <a:r>
              <a:rPr lang="en-US" sz="3600" dirty="0"/>
              <a:t>Onion</a:t>
            </a:r>
          </a:p>
          <a:p>
            <a:pPr marL="514350" indent="-514350">
              <a:buFont typeface="+mj-lt"/>
              <a:buAutoNum type="alphaUcPeriod"/>
            </a:pPr>
            <a:r>
              <a:rPr lang="en-US" sz="3600" dirty="0"/>
              <a:t>Tomato</a:t>
            </a:r>
          </a:p>
          <a:p>
            <a:pPr marL="514350" indent="-514350">
              <a:buFont typeface="+mj-lt"/>
              <a:buAutoNum type="alphaUcPeriod"/>
            </a:pPr>
            <a:r>
              <a:rPr lang="en-US" sz="3600" dirty="0"/>
              <a:t>Pumpkin and winter squashes</a:t>
            </a:r>
          </a:p>
          <a:p>
            <a:pPr marL="514350" indent="-514350">
              <a:buFont typeface="+mj-lt"/>
              <a:buAutoNum type="alphaUcPeriod"/>
            </a:pPr>
            <a:r>
              <a:rPr lang="en-US" sz="3600" dirty="0"/>
              <a:t>All of them</a:t>
            </a:r>
          </a:p>
        </p:txBody>
      </p:sp>
      <p:pic>
        <p:nvPicPr>
          <p:cNvPr id="11" name="Picture 10"/>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7505" t="5681" r="9834" b="4093"/>
          <a:stretch/>
        </p:blipFill>
        <p:spPr>
          <a:xfrm>
            <a:off x="416520" y="654069"/>
            <a:ext cx="3298831" cy="2700553"/>
          </a:xfrm>
          <a:prstGeom prst="rect">
            <a:avLst/>
          </a:prstGeom>
        </p:spPr>
      </p:pic>
      <p:pic>
        <p:nvPicPr>
          <p:cNvPr id="13" name="Picture 1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l="13240" t="13724" r="8467" b="11225"/>
          <a:stretch/>
        </p:blipFill>
        <p:spPr>
          <a:xfrm>
            <a:off x="3327048" y="2107933"/>
            <a:ext cx="3213119" cy="2310063"/>
          </a:xfrm>
          <a:prstGeom prst="rect">
            <a:avLst/>
          </a:prstGeom>
        </p:spPr>
      </p:pic>
      <p:sp>
        <p:nvSpPr>
          <p:cNvPr id="8" name="TextBox 7"/>
          <p:cNvSpPr txBox="1"/>
          <p:nvPr/>
        </p:nvSpPr>
        <p:spPr>
          <a:xfrm rot="16200000">
            <a:off x="-1100982" y="3747255"/>
            <a:ext cx="2624799" cy="461665"/>
          </a:xfrm>
          <a:prstGeom prst="rect">
            <a:avLst/>
          </a:prstGeom>
          <a:noFill/>
        </p:spPr>
        <p:txBody>
          <a:bodyPr wrap="square" rtlCol="0">
            <a:spAutoFit/>
          </a:bodyPr>
          <a:lstStyle/>
          <a:p>
            <a:r>
              <a:rPr lang="en-US" sz="2400" dirty="0">
                <a:solidFill>
                  <a:schemeClr val="bg1">
                    <a:lumMod val="50000"/>
                  </a:schemeClr>
                </a:solidFill>
                <a:latin typeface="Arial" panose="020B0604020202020204" pitchFamily="34" charset="0"/>
              </a:rPr>
              <a:t> </a:t>
            </a:r>
            <a:r>
              <a:rPr lang="en-US" sz="1067" dirty="0">
                <a:solidFill>
                  <a:schemeClr val="bg1">
                    <a:lumMod val="50000"/>
                  </a:schemeClr>
                </a:solidFill>
                <a:latin typeface="Arial" panose="020B0604020202020204" pitchFamily="34" charset="0"/>
              </a:rPr>
              <a:t>Photo credit: </a:t>
            </a:r>
            <a:r>
              <a:rPr lang="en-US" sz="1067" dirty="0">
                <a:solidFill>
                  <a:schemeClr val="bg1">
                    <a:lumMod val="50000"/>
                  </a:schemeClr>
                </a:solidFill>
                <a:latin typeface="Arial" panose="020B0604020202020204" pitchFamily="34" charset="0"/>
                <a:hlinkClick r:id="rId5"/>
              </a:rPr>
              <a:t>www.pachd.com</a:t>
            </a:r>
            <a:endParaRPr lang="en-US" sz="1067" dirty="0">
              <a:solidFill>
                <a:schemeClr val="bg1">
                  <a:lumMod val="50000"/>
                </a:schemeClr>
              </a:solidFill>
              <a:latin typeface="Arial" panose="020B0604020202020204" pitchFamily="34" charset="0"/>
            </a:endParaRPr>
          </a:p>
        </p:txBody>
      </p:sp>
      <p:pic>
        <p:nvPicPr>
          <p:cNvPr id="9" name="Picture 8">
            <a:extLst>
              <a:ext uri="{FF2B5EF4-FFF2-40B4-BE49-F238E27FC236}">
                <a16:creationId xmlns:a16="http://schemas.microsoft.com/office/drawing/2014/main" id="{42CE924D-7EB8-47C7-93CF-854035DDCB7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058" y="3021806"/>
            <a:ext cx="4876800" cy="3657600"/>
          </a:xfrm>
          <a:prstGeom prst="rect">
            <a:avLst/>
          </a:prstGeom>
        </p:spPr>
      </p:pic>
    </p:spTree>
    <p:extLst>
      <p:ext uri="{BB962C8B-B14F-4D97-AF65-F5344CB8AC3E}">
        <p14:creationId xmlns:p14="http://schemas.microsoft.com/office/powerpoint/2010/main" val="38532312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4281" y="1015272"/>
            <a:ext cx="5554884" cy="1948226"/>
          </a:xfrm>
        </p:spPr>
        <p:txBody>
          <a:bodyPr wrap="square">
            <a:spAutoFit/>
          </a:bodyPr>
          <a:lstStyle/>
          <a:p>
            <a:r>
              <a:rPr lang="en-US" sz="5400" b="0" dirty="0">
                <a:solidFill>
                  <a:srgbClr val="CF0A2C"/>
                </a:solidFill>
              </a:rPr>
              <a:t>4. </a:t>
            </a:r>
            <a:r>
              <a:rPr lang="en-US" sz="4000" b="0" dirty="0">
                <a:solidFill>
                  <a:srgbClr val="CF0A2C"/>
                </a:solidFill>
              </a:rPr>
              <a:t>Which of these foods should be stored at room temperature?</a:t>
            </a:r>
          </a:p>
        </p:txBody>
      </p:sp>
      <p:pic>
        <p:nvPicPr>
          <p:cNvPr id="11" name="Picture 10"/>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7505" t="5681" r="9834" b="4093"/>
          <a:stretch/>
        </p:blipFill>
        <p:spPr>
          <a:xfrm>
            <a:off x="416520" y="654069"/>
            <a:ext cx="3298831" cy="2700553"/>
          </a:xfrm>
          <a:prstGeom prst="rect">
            <a:avLst/>
          </a:prstGeom>
        </p:spPr>
      </p:pic>
      <p:pic>
        <p:nvPicPr>
          <p:cNvPr id="13" name="Picture 1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l="13240" t="13724" r="8467" b="11225"/>
          <a:stretch/>
        </p:blipFill>
        <p:spPr>
          <a:xfrm>
            <a:off x="3327048" y="2107933"/>
            <a:ext cx="3213119" cy="2310063"/>
          </a:xfrm>
          <a:prstGeom prst="rect">
            <a:avLst/>
          </a:prstGeom>
        </p:spPr>
      </p:pic>
      <p:sp>
        <p:nvSpPr>
          <p:cNvPr id="8" name="TextBox 7"/>
          <p:cNvSpPr txBox="1"/>
          <p:nvPr/>
        </p:nvSpPr>
        <p:spPr>
          <a:xfrm rot="16200000">
            <a:off x="-1100982" y="3747255"/>
            <a:ext cx="2624799" cy="461665"/>
          </a:xfrm>
          <a:prstGeom prst="rect">
            <a:avLst/>
          </a:prstGeom>
          <a:noFill/>
        </p:spPr>
        <p:txBody>
          <a:bodyPr wrap="square" rtlCol="0">
            <a:spAutoFit/>
          </a:bodyPr>
          <a:lstStyle/>
          <a:p>
            <a:r>
              <a:rPr lang="en-US" sz="2400" dirty="0">
                <a:solidFill>
                  <a:schemeClr val="bg1">
                    <a:lumMod val="50000"/>
                  </a:schemeClr>
                </a:solidFill>
                <a:latin typeface="Arial" panose="020B0604020202020204" pitchFamily="34" charset="0"/>
              </a:rPr>
              <a:t> </a:t>
            </a:r>
            <a:r>
              <a:rPr lang="en-US" sz="1067" dirty="0">
                <a:solidFill>
                  <a:schemeClr val="bg1">
                    <a:lumMod val="50000"/>
                  </a:schemeClr>
                </a:solidFill>
                <a:latin typeface="Arial" panose="020B0604020202020204" pitchFamily="34" charset="0"/>
              </a:rPr>
              <a:t>Photo credit: </a:t>
            </a:r>
            <a:r>
              <a:rPr lang="en-US" sz="1067" dirty="0">
                <a:solidFill>
                  <a:schemeClr val="bg1">
                    <a:lumMod val="50000"/>
                  </a:schemeClr>
                </a:solidFill>
                <a:latin typeface="Arial" panose="020B0604020202020204" pitchFamily="34" charset="0"/>
                <a:hlinkClick r:id="rId5"/>
              </a:rPr>
              <a:t>www.pachd.com</a:t>
            </a:r>
            <a:endParaRPr lang="en-US" sz="1067" dirty="0">
              <a:solidFill>
                <a:schemeClr val="bg1">
                  <a:lumMod val="50000"/>
                </a:schemeClr>
              </a:solidFill>
              <a:latin typeface="Arial" panose="020B0604020202020204" pitchFamily="34" charset="0"/>
            </a:endParaRPr>
          </a:p>
        </p:txBody>
      </p:sp>
      <p:pic>
        <p:nvPicPr>
          <p:cNvPr id="9" name="Picture 8">
            <a:extLst>
              <a:ext uri="{FF2B5EF4-FFF2-40B4-BE49-F238E27FC236}">
                <a16:creationId xmlns:a16="http://schemas.microsoft.com/office/drawing/2014/main" id="{42CE924D-7EB8-47C7-93CF-854035DDCB7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058" y="3021806"/>
            <a:ext cx="4876800" cy="3657600"/>
          </a:xfrm>
          <a:prstGeom prst="rect">
            <a:avLst/>
          </a:prstGeom>
        </p:spPr>
      </p:pic>
      <p:sp>
        <p:nvSpPr>
          <p:cNvPr id="10" name="Content Placeholder 6">
            <a:extLst>
              <a:ext uri="{FF2B5EF4-FFF2-40B4-BE49-F238E27FC236}">
                <a16:creationId xmlns:a16="http://schemas.microsoft.com/office/drawing/2014/main" id="{BF5B3685-BD29-4DC7-9C75-671455EF4BC2}"/>
              </a:ext>
            </a:extLst>
          </p:cNvPr>
          <p:cNvSpPr txBox="1">
            <a:spLocks/>
          </p:cNvSpPr>
          <p:nvPr/>
        </p:nvSpPr>
        <p:spPr>
          <a:xfrm>
            <a:off x="6344281" y="3206456"/>
            <a:ext cx="4125362" cy="2970044"/>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lphaUcPeriod"/>
            </a:pPr>
            <a:r>
              <a:rPr lang="en-US" sz="3600" dirty="0"/>
              <a:t>Onion</a:t>
            </a:r>
          </a:p>
          <a:p>
            <a:pPr marL="514350" indent="-514350">
              <a:buFont typeface="+mj-lt"/>
              <a:buAutoNum type="alphaUcPeriod"/>
            </a:pPr>
            <a:r>
              <a:rPr lang="en-US" sz="3600" dirty="0"/>
              <a:t>Tomato</a:t>
            </a:r>
          </a:p>
          <a:p>
            <a:pPr marL="514350" indent="-514350">
              <a:buFont typeface="+mj-lt"/>
              <a:buAutoNum type="alphaUcPeriod"/>
            </a:pPr>
            <a:r>
              <a:rPr lang="en-US" sz="3600" dirty="0"/>
              <a:t>Pumpkin and winter squashes</a:t>
            </a:r>
          </a:p>
          <a:p>
            <a:pPr marL="514350" indent="-514350">
              <a:buFont typeface="+mj-lt"/>
              <a:buAutoNum type="alphaUcPeriod"/>
            </a:pPr>
            <a:r>
              <a:rPr lang="en-US" sz="3600" u="sng" dirty="0">
                <a:solidFill>
                  <a:srgbClr val="CF0A2C"/>
                </a:solidFill>
              </a:rPr>
              <a:t>All of them</a:t>
            </a:r>
          </a:p>
        </p:txBody>
      </p:sp>
    </p:spTree>
    <p:extLst>
      <p:ext uri="{BB962C8B-B14F-4D97-AF65-F5344CB8AC3E}">
        <p14:creationId xmlns:p14="http://schemas.microsoft.com/office/powerpoint/2010/main" val="3456330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27" y="145814"/>
            <a:ext cx="10930863" cy="1325033"/>
          </a:xfrm>
        </p:spPr>
        <p:txBody>
          <a:bodyPr>
            <a:normAutofit/>
          </a:bodyPr>
          <a:lstStyle/>
          <a:p>
            <a:pPr algn="r"/>
            <a:r>
              <a:rPr lang="en-US" b="1" dirty="0">
                <a:solidFill>
                  <a:srgbClr val="CF0A2C"/>
                </a:solidFill>
              </a:rPr>
              <a:t>Store these foods at room temperature!</a:t>
            </a:r>
          </a:p>
        </p:txBody>
      </p:sp>
      <p:grpSp>
        <p:nvGrpSpPr>
          <p:cNvPr id="25" name="Group 24">
            <a:extLst>
              <a:ext uri="{FF2B5EF4-FFF2-40B4-BE49-F238E27FC236}">
                <a16:creationId xmlns:a16="http://schemas.microsoft.com/office/drawing/2014/main" id="{F61313E9-3BC7-4FEE-ABDC-0C2C1D3ECAA3}"/>
              </a:ext>
            </a:extLst>
          </p:cNvPr>
          <p:cNvGrpSpPr/>
          <p:nvPr/>
        </p:nvGrpSpPr>
        <p:grpSpPr>
          <a:xfrm>
            <a:off x="14058" y="1230258"/>
            <a:ext cx="12074286" cy="5537333"/>
            <a:chOff x="14058" y="1230258"/>
            <a:chExt cx="12074286" cy="5537333"/>
          </a:xfrm>
        </p:grpSpPr>
        <p:grpSp>
          <p:nvGrpSpPr>
            <p:cNvPr id="23" name="Group 22">
              <a:extLst>
                <a:ext uri="{FF2B5EF4-FFF2-40B4-BE49-F238E27FC236}">
                  <a16:creationId xmlns:a16="http://schemas.microsoft.com/office/drawing/2014/main" id="{213F49D8-464C-4551-9415-26F03D8E4117}"/>
                </a:ext>
              </a:extLst>
            </p:cNvPr>
            <p:cNvGrpSpPr/>
            <p:nvPr/>
          </p:nvGrpSpPr>
          <p:grpSpPr>
            <a:xfrm>
              <a:off x="196273" y="1230258"/>
              <a:ext cx="3903940" cy="2927955"/>
              <a:chOff x="192394" y="1349448"/>
              <a:chExt cx="3903940" cy="2927955"/>
            </a:xfrm>
          </p:grpSpPr>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2394" y="1349448"/>
                <a:ext cx="3903940" cy="2927955"/>
              </a:xfrm>
              <a:prstGeom prst="rect">
                <a:avLst/>
              </a:prstGeom>
            </p:spPr>
          </p:pic>
          <p:sp>
            <p:nvSpPr>
              <p:cNvPr id="11" name="TextBox 10"/>
              <p:cNvSpPr txBox="1"/>
              <p:nvPr/>
            </p:nvSpPr>
            <p:spPr>
              <a:xfrm>
                <a:off x="691637" y="1691218"/>
                <a:ext cx="1615763" cy="461665"/>
              </a:xfrm>
              <a:prstGeom prst="rect">
                <a:avLst/>
              </a:prstGeom>
              <a:noFill/>
            </p:spPr>
            <p:txBody>
              <a:bodyPr wrap="none" rtlCol="0">
                <a:spAutoFit/>
              </a:bodyPr>
              <a:lstStyle/>
              <a:p>
                <a:r>
                  <a:rPr lang="en-US" sz="2400" b="1" dirty="0">
                    <a:latin typeface="Arial" panose="020B0604020202020204" pitchFamily="34" charset="0"/>
                  </a:rPr>
                  <a:t>Tomatoes</a:t>
                </a:r>
              </a:p>
            </p:txBody>
          </p:sp>
        </p:grpSp>
        <p:grpSp>
          <p:nvGrpSpPr>
            <p:cNvPr id="24" name="Group 23">
              <a:extLst>
                <a:ext uri="{FF2B5EF4-FFF2-40B4-BE49-F238E27FC236}">
                  <a16:creationId xmlns:a16="http://schemas.microsoft.com/office/drawing/2014/main" id="{C8EB3BED-3F52-404D-BF73-B17CB31759FB}"/>
                </a:ext>
              </a:extLst>
            </p:cNvPr>
            <p:cNvGrpSpPr/>
            <p:nvPr/>
          </p:nvGrpSpPr>
          <p:grpSpPr>
            <a:xfrm>
              <a:off x="14058" y="3021806"/>
              <a:ext cx="5691662" cy="3657600"/>
              <a:chOff x="-420916" y="3070755"/>
              <a:chExt cx="5691662" cy="3657600"/>
            </a:xfrm>
          </p:grpSpPr>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0916" y="3070755"/>
                <a:ext cx="4876800" cy="3657600"/>
              </a:xfrm>
              <a:prstGeom prst="rect">
                <a:avLst/>
              </a:prstGeom>
            </p:spPr>
          </p:pic>
          <p:sp>
            <p:nvSpPr>
              <p:cNvPr id="12" name="TextBox 11"/>
              <p:cNvSpPr txBox="1"/>
              <p:nvPr/>
            </p:nvSpPr>
            <p:spPr>
              <a:xfrm>
                <a:off x="406401" y="6198205"/>
                <a:ext cx="4864345" cy="461665"/>
              </a:xfrm>
              <a:prstGeom prst="rect">
                <a:avLst/>
              </a:prstGeom>
              <a:noFill/>
            </p:spPr>
            <p:txBody>
              <a:bodyPr wrap="none" rtlCol="0">
                <a:spAutoFit/>
              </a:bodyPr>
              <a:lstStyle/>
              <a:p>
                <a:r>
                  <a:rPr lang="en-US" sz="2400" b="1" dirty="0">
                    <a:latin typeface="Arial" panose="020B0604020202020204" pitchFamily="34" charset="0"/>
                  </a:rPr>
                  <a:t>Pumpkins and Winter Squashes</a:t>
                </a:r>
              </a:p>
            </p:txBody>
          </p:sp>
        </p:grpSp>
        <p:grpSp>
          <p:nvGrpSpPr>
            <p:cNvPr id="22" name="Group 21">
              <a:extLst>
                <a:ext uri="{FF2B5EF4-FFF2-40B4-BE49-F238E27FC236}">
                  <a16:creationId xmlns:a16="http://schemas.microsoft.com/office/drawing/2014/main" id="{B405D2BA-5BA0-40A2-BA50-ACD35B2E799D}"/>
                </a:ext>
              </a:extLst>
            </p:cNvPr>
            <p:cNvGrpSpPr/>
            <p:nvPr/>
          </p:nvGrpSpPr>
          <p:grpSpPr>
            <a:xfrm>
              <a:off x="3899692" y="2828703"/>
              <a:ext cx="3846689" cy="2999354"/>
              <a:chOff x="3413727" y="2970641"/>
              <a:chExt cx="3846689" cy="2999354"/>
            </a:xfrm>
          </p:grpSpPr>
          <p:pic>
            <p:nvPicPr>
              <p:cNvPr id="5" name="Picture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13727" y="2970641"/>
                <a:ext cx="3846689" cy="2885017"/>
              </a:xfrm>
              <a:prstGeom prst="rect">
                <a:avLst/>
              </a:prstGeom>
            </p:spPr>
          </p:pic>
          <p:sp>
            <p:nvSpPr>
              <p:cNvPr id="13" name="TextBox 12"/>
              <p:cNvSpPr txBox="1"/>
              <p:nvPr/>
            </p:nvSpPr>
            <p:spPr>
              <a:xfrm>
                <a:off x="4602735" y="5508330"/>
                <a:ext cx="1468672" cy="461665"/>
              </a:xfrm>
              <a:prstGeom prst="rect">
                <a:avLst/>
              </a:prstGeom>
              <a:noFill/>
            </p:spPr>
            <p:txBody>
              <a:bodyPr wrap="none" rtlCol="0">
                <a:spAutoFit/>
              </a:bodyPr>
              <a:lstStyle/>
              <a:p>
                <a:r>
                  <a:rPr lang="en-US" sz="2400" b="1" dirty="0">
                    <a:latin typeface="Arial" panose="020B0604020202020204" pitchFamily="34" charset="0"/>
                  </a:rPr>
                  <a:t>Bananas</a:t>
                </a:r>
              </a:p>
            </p:txBody>
          </p:sp>
        </p:grpSp>
        <p:grpSp>
          <p:nvGrpSpPr>
            <p:cNvPr id="21" name="Group 20">
              <a:extLst>
                <a:ext uri="{FF2B5EF4-FFF2-40B4-BE49-F238E27FC236}">
                  <a16:creationId xmlns:a16="http://schemas.microsoft.com/office/drawing/2014/main" id="{7DF8B128-6058-48E8-8B1B-FFA77F833B7D}"/>
                </a:ext>
              </a:extLst>
            </p:cNvPr>
            <p:cNvGrpSpPr/>
            <p:nvPr/>
          </p:nvGrpSpPr>
          <p:grpSpPr>
            <a:xfrm>
              <a:off x="4990137" y="1263761"/>
              <a:ext cx="3977337" cy="2759075"/>
              <a:chOff x="4310807" y="1506175"/>
              <a:chExt cx="3977337" cy="2759075"/>
            </a:xfrm>
          </p:grpSpPr>
          <p:pic>
            <p:nvPicPr>
              <p:cNvPr id="9" name="Pictur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09379" y="1506175"/>
                <a:ext cx="3678765" cy="2759075"/>
              </a:xfrm>
              <a:prstGeom prst="rect">
                <a:avLst/>
              </a:prstGeom>
            </p:spPr>
          </p:pic>
          <p:sp>
            <p:nvSpPr>
              <p:cNvPr id="14" name="TextBox 13"/>
              <p:cNvSpPr txBox="1"/>
              <p:nvPr/>
            </p:nvSpPr>
            <p:spPr>
              <a:xfrm>
                <a:off x="4310807" y="1657393"/>
                <a:ext cx="1242648" cy="461665"/>
              </a:xfrm>
              <a:prstGeom prst="rect">
                <a:avLst/>
              </a:prstGeom>
              <a:noFill/>
            </p:spPr>
            <p:txBody>
              <a:bodyPr wrap="none" rtlCol="0">
                <a:spAutoFit/>
              </a:bodyPr>
              <a:lstStyle/>
              <a:p>
                <a:r>
                  <a:rPr lang="en-US" sz="2400" b="1" dirty="0">
                    <a:latin typeface="Arial" panose="020B0604020202020204" pitchFamily="34" charset="0"/>
                  </a:rPr>
                  <a:t>Onions</a:t>
                </a:r>
              </a:p>
            </p:txBody>
          </p:sp>
        </p:grpSp>
        <p:grpSp>
          <p:nvGrpSpPr>
            <p:cNvPr id="20" name="Group 19">
              <a:extLst>
                <a:ext uri="{FF2B5EF4-FFF2-40B4-BE49-F238E27FC236}">
                  <a16:creationId xmlns:a16="http://schemas.microsoft.com/office/drawing/2014/main" id="{FCC6BF7D-14FC-43AE-B286-C36A55E34EA9}"/>
                </a:ext>
              </a:extLst>
            </p:cNvPr>
            <p:cNvGrpSpPr/>
            <p:nvPr/>
          </p:nvGrpSpPr>
          <p:grpSpPr>
            <a:xfrm>
              <a:off x="7371706" y="1773497"/>
              <a:ext cx="4716638" cy="2850319"/>
              <a:chOff x="7243302" y="1168146"/>
              <a:chExt cx="4716638" cy="2850319"/>
            </a:xfrm>
          </p:grpSpPr>
          <p:pic>
            <p:nvPicPr>
              <p:cNvPr id="8" name="Picture 7"/>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796936" y="1646212"/>
                <a:ext cx="3163004" cy="2372253"/>
              </a:xfrm>
              <a:prstGeom prst="rect">
                <a:avLst/>
              </a:prstGeom>
            </p:spPr>
          </p:pic>
          <p:sp>
            <p:nvSpPr>
              <p:cNvPr id="15" name="TextBox 14"/>
              <p:cNvSpPr txBox="1"/>
              <p:nvPr/>
            </p:nvSpPr>
            <p:spPr>
              <a:xfrm>
                <a:off x="7243302" y="1168146"/>
                <a:ext cx="3955457" cy="1200329"/>
              </a:xfrm>
              <a:prstGeom prst="rect">
                <a:avLst/>
              </a:prstGeom>
              <a:noFill/>
            </p:spPr>
            <p:txBody>
              <a:bodyPr wrap="square" rtlCol="0">
                <a:spAutoFit/>
              </a:bodyPr>
              <a:lstStyle/>
              <a:p>
                <a:pPr algn="ctr"/>
                <a:r>
                  <a:rPr lang="en-US" sz="2400" b="1" dirty="0">
                    <a:latin typeface="Arial" panose="020B0604020202020204" pitchFamily="34" charset="0"/>
                  </a:rPr>
                  <a:t>Potatoes </a:t>
                </a:r>
              </a:p>
              <a:p>
                <a:pPr algn="ctr"/>
                <a:r>
                  <a:rPr lang="en-US" sz="2400" b="1" dirty="0">
                    <a:latin typeface="Arial" panose="020B0604020202020204" pitchFamily="34" charset="0"/>
                  </a:rPr>
                  <a:t>(including sweet potatoes)</a:t>
                </a:r>
              </a:p>
            </p:txBody>
          </p:sp>
        </p:grpSp>
        <p:sp>
          <p:nvSpPr>
            <p:cNvPr id="17" name="TextBox 16"/>
            <p:cNvSpPr txBox="1"/>
            <p:nvPr/>
          </p:nvSpPr>
          <p:spPr>
            <a:xfrm>
              <a:off x="5748559" y="6429037"/>
              <a:ext cx="4922181" cy="338554"/>
            </a:xfrm>
            <a:prstGeom prst="rect">
              <a:avLst/>
            </a:prstGeom>
            <a:noFill/>
          </p:spPr>
          <p:txBody>
            <a:bodyPr wrap="none" rtlCol="0">
              <a:spAutoFit/>
            </a:bodyPr>
            <a:lstStyle/>
            <a:p>
              <a:r>
                <a:rPr lang="en-US" sz="1600" dirty="0">
                  <a:solidFill>
                    <a:schemeClr val="bg1">
                      <a:lumMod val="50000"/>
                    </a:schemeClr>
                  </a:solidFill>
                  <a:latin typeface="Arial" panose="020B0604020202020204" pitchFamily="34" charset="0"/>
                </a:rPr>
                <a:t> Photo credit: www.pachd.com | Garlic: Pixabay.com</a:t>
              </a:r>
            </a:p>
          </p:txBody>
        </p:sp>
        <p:pic>
          <p:nvPicPr>
            <p:cNvPr id="10" name="Picture 9" descr="A picture containing vegetable, dark&#10;&#10;Description generated with high confidence">
              <a:extLst>
                <a:ext uri="{FF2B5EF4-FFF2-40B4-BE49-F238E27FC236}">
                  <a16:creationId xmlns:a16="http://schemas.microsoft.com/office/drawing/2014/main" id="{2154D2C3-62EC-49A9-A011-F76AC17756D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9072" t="2333" r="16977" b="6341"/>
            <a:stretch/>
          </p:blipFill>
          <p:spPr>
            <a:xfrm>
              <a:off x="8187507" y="4261869"/>
              <a:ext cx="1309807" cy="1402853"/>
            </a:xfrm>
            <a:prstGeom prst="rect">
              <a:avLst/>
            </a:prstGeom>
          </p:spPr>
        </p:pic>
        <p:sp>
          <p:nvSpPr>
            <p:cNvPr id="18" name="TextBox 17">
              <a:extLst>
                <a:ext uri="{FF2B5EF4-FFF2-40B4-BE49-F238E27FC236}">
                  <a16:creationId xmlns:a16="http://schemas.microsoft.com/office/drawing/2014/main" id="{8F59A931-5D42-4B53-9CD9-8893D59A684F}"/>
                </a:ext>
              </a:extLst>
            </p:cNvPr>
            <p:cNvSpPr txBox="1"/>
            <p:nvPr/>
          </p:nvSpPr>
          <p:spPr>
            <a:xfrm>
              <a:off x="8523198" y="5664722"/>
              <a:ext cx="1395663"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Garlic</a:t>
              </a:r>
            </a:p>
          </p:txBody>
        </p:sp>
      </p:grpSp>
    </p:spTree>
    <p:extLst>
      <p:ext uri="{BB962C8B-B14F-4D97-AF65-F5344CB8AC3E}">
        <p14:creationId xmlns:p14="http://schemas.microsoft.com/office/powerpoint/2010/main" val="10890159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930887" y="2298175"/>
            <a:ext cx="4927738" cy="2529923"/>
          </a:xfrm>
        </p:spPr>
        <p:txBody>
          <a:bodyPr wrap="square">
            <a:spAutoFit/>
          </a:bodyPr>
          <a:lstStyle/>
          <a:p>
            <a:r>
              <a:rPr lang="en-US" b="0" dirty="0"/>
              <a:t>Avoid leaving produce in a sealed plastic bag on your countertop</a:t>
            </a:r>
          </a:p>
        </p:txBody>
      </p:sp>
      <p:grpSp>
        <p:nvGrpSpPr>
          <p:cNvPr id="3" name="Group 2">
            <a:extLst>
              <a:ext uri="{FF2B5EF4-FFF2-40B4-BE49-F238E27FC236}">
                <a16:creationId xmlns:a16="http://schemas.microsoft.com/office/drawing/2014/main" id="{D783DA1D-46CA-4BFA-B90A-2999C3524529}"/>
              </a:ext>
            </a:extLst>
          </p:cNvPr>
          <p:cNvGrpSpPr/>
          <p:nvPr/>
        </p:nvGrpSpPr>
        <p:grpSpPr>
          <a:xfrm>
            <a:off x="391449" y="609793"/>
            <a:ext cx="6057585" cy="6248207"/>
            <a:chOff x="188151" y="609793"/>
            <a:chExt cx="6057585" cy="6248207"/>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4836" b="5711"/>
            <a:stretch/>
          </p:blipFill>
          <p:spPr>
            <a:xfrm>
              <a:off x="188151" y="609793"/>
              <a:ext cx="6057585" cy="5811439"/>
            </a:xfrm>
            <a:prstGeom prst="rect">
              <a:avLst/>
            </a:prstGeom>
          </p:spPr>
        </p:pic>
        <p:sp>
          <p:nvSpPr>
            <p:cNvPr id="4" name="TextBox 3">
              <a:extLst>
                <a:ext uri="{FF2B5EF4-FFF2-40B4-BE49-F238E27FC236}">
                  <a16:creationId xmlns:a16="http://schemas.microsoft.com/office/drawing/2014/main" id="{69623240-6267-409E-B9B4-801F37DADC73}"/>
                </a:ext>
              </a:extLst>
            </p:cNvPr>
            <p:cNvSpPr txBox="1"/>
            <p:nvPr/>
          </p:nvSpPr>
          <p:spPr>
            <a:xfrm>
              <a:off x="1744349" y="6519446"/>
              <a:ext cx="3037074" cy="338554"/>
            </a:xfrm>
            <a:prstGeom prst="rect">
              <a:avLst/>
            </a:prstGeom>
            <a:noFill/>
          </p:spPr>
          <p:txBody>
            <a:bodyPr wrap="square" rtlCol="0">
              <a:spAutoFit/>
            </a:bodyPr>
            <a:lstStyle/>
            <a:p>
              <a:r>
                <a:rPr lang="en-US" sz="1600" dirty="0">
                  <a:solidFill>
                    <a:srgbClr val="808694"/>
                  </a:solidFill>
                  <a:latin typeface="Arial" panose="020B0604020202020204" pitchFamily="34" charset="0"/>
                  <a:cs typeface="Arial" panose="020B0604020202020204" pitchFamily="34" charset="0"/>
                </a:rPr>
                <a:t>Photo credit: Alice Henneman</a:t>
              </a:r>
            </a:p>
          </p:txBody>
        </p:sp>
      </p:grpSp>
    </p:spTree>
    <p:extLst>
      <p:ext uri="{BB962C8B-B14F-4D97-AF65-F5344CB8AC3E}">
        <p14:creationId xmlns:p14="http://schemas.microsoft.com/office/powerpoint/2010/main" val="31761106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7411</TotalTime>
  <Words>5542</Words>
  <Application>Microsoft Office PowerPoint</Application>
  <PresentationFormat>Widescreen</PresentationFormat>
  <Paragraphs>754</Paragraphs>
  <Slides>123</Slides>
  <Notes>119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123</vt:i4>
      </vt:variant>
    </vt:vector>
  </HeadingPairs>
  <TitlesOfParts>
    <vt:vector size="134" baseType="lpstr">
      <vt:lpstr>ＭＳ Ｐゴシック</vt:lpstr>
      <vt:lpstr>ＭＳ Ｐゴシック</vt:lpstr>
      <vt:lpstr>Arial</vt:lpstr>
      <vt:lpstr>Arial Black</vt:lpstr>
      <vt:lpstr>Calibri</vt:lpstr>
      <vt:lpstr>Calibri Light</vt:lpstr>
      <vt:lpstr>Mercury SSm A</vt:lpstr>
      <vt:lpstr>Tahoma</vt:lpstr>
      <vt:lpstr>Times New Roman</vt:lpstr>
      <vt:lpstr>Wingdings</vt:lpstr>
      <vt:lpstr>Office Theme</vt:lpstr>
      <vt:lpstr>Makeover Your Leftovers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Costs of food waste per food group per person yearly</vt:lpstr>
      <vt:lpstr>Food tossed is …</vt:lpstr>
      <vt:lpstr>Money lost! </vt:lpstr>
      <vt:lpstr>PowerPoint Presentation</vt:lpstr>
      <vt:lpstr>Here’s how to save some of that money …. </vt:lpstr>
      <vt:lpstr>… and at the same time help the environment!</vt:lpstr>
      <vt:lpstr>PowerPoint Presentation</vt:lpstr>
      <vt:lpstr>PowerPoint Presentation</vt:lpstr>
      <vt:lpstr>PowerPoint Presentation</vt:lpstr>
      <vt:lpstr>28 QUICK TRICKS TO ADD NEW LIFE TO LEFTOVERS  Foods with * indicate a recipe is provided</vt:lpstr>
      <vt:lpstr>PowerPoint Presentation</vt:lpstr>
      <vt:lpstr>GRAINS</vt:lpstr>
      <vt:lpstr>PowerPoint Presentation</vt:lpstr>
      <vt:lpstr>PowerPoint Presentation</vt:lpstr>
      <vt:lpstr>PowerPoint Presentation</vt:lpstr>
      <vt:lpstr>Garnish for added pizazz!</vt:lpstr>
      <vt:lpstr>FRUITS</vt:lpstr>
      <vt:lpstr>PowerPoint Presentation</vt:lpstr>
      <vt:lpstr>PowerPoint Presentation</vt:lpstr>
      <vt:lpstr>PowerPoint Presentation</vt:lpstr>
      <vt:lpstr>PowerPoint Presentation</vt:lpstr>
      <vt:lpstr>PowerPoint Presentation</vt:lpstr>
      <vt:lpstr>PowerPoint Presentation</vt:lpstr>
      <vt:lpstr>PROTEIN FOODS</vt:lpstr>
      <vt:lpstr>PowerPoint Presentation</vt:lpstr>
      <vt:lpstr>VEGETABLES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leftover fry would you eat?</vt:lpstr>
      <vt:lpstr>PowerPoint Presentation</vt:lpstr>
      <vt:lpstr>DAIRY</vt:lpstr>
      <vt:lpstr>PowerPoint Presentation</vt:lpstr>
      <vt:lpstr>PowerPoint Presentation</vt:lpstr>
      <vt:lpstr>PowerPoint Presentation</vt:lpstr>
      <vt:lpstr>PowerPoint Presentation</vt:lpstr>
      <vt:lpstr>PowerPoint Presentation</vt:lpstr>
      <vt:lpstr>PowerPoint Presentation</vt:lpstr>
      <vt:lpstr>COMBINATIONS OF FOODS</vt:lpstr>
      <vt:lpstr>PowerPoint Presentation</vt:lpstr>
      <vt:lpstr>PowerPoint Presentation</vt:lpstr>
      <vt:lpstr>PowerPoint Presentation</vt:lpstr>
      <vt:lpstr>PowerPoint Presentation</vt:lpstr>
      <vt:lpstr>Other?</vt:lpstr>
      <vt:lpstr>PowerPoint Presentation</vt:lpstr>
      <vt:lpstr>PowerPoint Presentation</vt:lpstr>
      <vt:lpstr>PowerPoint Presentation</vt:lpstr>
      <vt:lpstr>PowerPoint Presentation</vt:lpstr>
      <vt:lpstr>PowerPoint Presentation</vt:lpstr>
      <vt:lpstr>Recipes</vt:lpstr>
      <vt:lpstr>About the recipes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Fiesta Rice Skillet Dinner</vt:lpstr>
      <vt:lpstr>MORE WAYS  TO PREVENT WASTED  FOOD</vt:lpstr>
      <vt:lpstr>More ways to PREVENT wasted food include:  </vt:lpstr>
      <vt:lpstr>Can you answer these 10 questions on preventing wasted food?  Materials giving more information about these and other ways to prevent wasted food are in the “Kitchen Helpers” section of the related handout at: http://bit.ly/recipes4leftovers   </vt:lpstr>
      <vt:lpstr>1. How many teaspoons are there in one half of a tablespoon?</vt:lpstr>
      <vt:lpstr>1. How many teaspoons are there in one half of a tablespoon?</vt:lpstr>
      <vt:lpstr>2. How much garlic powder will substitute for a small clove garlic?</vt:lpstr>
      <vt:lpstr>2. How much garlic powder will substitute for a small clove garlic?</vt:lpstr>
      <vt:lpstr>PowerPoint Presentation</vt:lpstr>
      <vt:lpstr>3. Should you wash fruits and vegetables before refrigerating them?</vt:lpstr>
      <vt:lpstr>3. Should you wash fruits and vegetables before refrigerating them?</vt:lpstr>
      <vt:lpstr>4. Which of these foods should be stored at room temperature?</vt:lpstr>
      <vt:lpstr>4. Which of these foods should be stored at room temperature?</vt:lpstr>
      <vt:lpstr>Store these foods at room temperature!</vt:lpstr>
      <vt:lpstr>Avoid leaving produce in a sealed plastic bag on your countertop</vt:lpstr>
      <vt:lpstr>5. Which of these fruits will NOT ripen at room temperature?</vt:lpstr>
      <vt:lpstr>5. Which of these fruits will NOT ripen at room temperature?</vt:lpstr>
      <vt:lpstr>Ripen these fruits on the counter;  then store them in the refrigerator!</vt:lpstr>
      <vt:lpstr>PowerPoint Presentation</vt:lpstr>
      <vt:lpstr>PowerPoint Presentation</vt:lpstr>
      <vt:lpstr>6.How long will food keep  safely in the freezer at 0ºF?</vt:lpstr>
      <vt:lpstr>6.How long will food keep  safely in the freezer at 0ºF?</vt:lpstr>
      <vt:lpstr>PowerPoint Presentation</vt:lpstr>
      <vt:lpstr>7. How long should you store leftovers in the refrigerator?</vt:lpstr>
      <vt:lpstr>7. How long should you store leftovers in the refrigerator?</vt:lpstr>
      <vt:lpstr>8. Is it SAFE to eat food from rusted or dented cans? </vt:lpstr>
      <vt:lpstr>8. Is it SAFE to eat food from rusted or dented cans? </vt:lpstr>
      <vt:lpstr>9. Is a food immediately  UNSAFE after a “best if used by” date?</vt:lpstr>
      <vt:lpstr>9. Is a food immediately  UNSAFE after a “best if used by” date?</vt:lpstr>
      <vt:lpstr>Over 90% (9 out of 10)  of Americans may  toss food too soon</vt:lpstr>
      <vt:lpstr>New voluntary date labels </vt:lpstr>
      <vt:lpstr>PowerPoint Presentation</vt:lpstr>
      <vt:lpstr>10. Which is these statements is FALSE about freezing milk?</vt:lpstr>
      <vt:lpstr>10. Which is these statements is FALSE about freezing milk?</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Henneman</dc:creator>
  <cp:lastModifiedBy>Alice Henneman</cp:lastModifiedBy>
  <cp:revision>989</cp:revision>
  <dcterms:created xsi:type="dcterms:W3CDTF">2016-08-10T15:32:48Z</dcterms:created>
  <dcterms:modified xsi:type="dcterms:W3CDTF">2017-08-23T14:30:19Z</dcterms:modified>
</cp:coreProperties>
</file>